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80" r:id="rId3"/>
    <p:sldId id="510" r:id="rId4"/>
    <p:sldId id="531" r:id="rId5"/>
    <p:sldId id="513" r:id="rId6"/>
    <p:sldId id="514" r:id="rId7"/>
    <p:sldId id="573" r:id="rId8"/>
    <p:sldId id="529" r:id="rId9"/>
    <p:sldId id="478" r:id="rId10"/>
    <p:sldId id="479" r:id="rId11"/>
    <p:sldId id="560" r:id="rId12"/>
    <p:sldId id="498" r:id="rId13"/>
    <p:sldId id="482" r:id="rId14"/>
    <p:sldId id="561" r:id="rId15"/>
    <p:sldId id="566" r:id="rId16"/>
    <p:sldId id="564" r:id="rId17"/>
    <p:sldId id="565" r:id="rId18"/>
    <p:sldId id="571" r:id="rId19"/>
    <p:sldId id="572" r:id="rId20"/>
    <p:sldId id="494" r:id="rId21"/>
    <p:sldId id="551" r:id="rId22"/>
    <p:sldId id="552" r:id="rId23"/>
    <p:sldId id="553" r:id="rId24"/>
    <p:sldId id="554" r:id="rId25"/>
    <p:sldId id="555" r:id="rId26"/>
    <p:sldId id="556" r:id="rId27"/>
    <p:sldId id="557" r:id="rId28"/>
    <p:sldId id="558" r:id="rId29"/>
    <p:sldId id="576" r:id="rId30"/>
    <p:sldId id="575" r:id="rId31"/>
    <p:sldId id="574" r:id="rId32"/>
    <p:sldId id="500" r:id="rId33"/>
    <p:sldId id="501" r:id="rId34"/>
    <p:sldId id="502" r:id="rId35"/>
    <p:sldId id="504" r:id="rId36"/>
    <p:sldId id="499" r:id="rId37"/>
    <p:sldId id="505" r:id="rId38"/>
    <p:sldId id="506" r:id="rId39"/>
    <p:sldId id="508" r:id="rId40"/>
    <p:sldId id="509" r:id="rId41"/>
    <p:sldId id="495" r:id="rId42"/>
    <p:sldId id="496" r:id="rId4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67BA2D-F406-44A9-87CD-91FE97B9774C}">
          <p14:sldIdLst>
            <p14:sldId id="257"/>
            <p14:sldId id="280"/>
          </p14:sldIdLst>
        </p14:section>
        <p14:section name="Informed Delivery" id="{B81849C6-E6D5-413A-A7FB-F3BF79F285E8}">
          <p14:sldIdLst>
            <p14:sldId id="510"/>
            <p14:sldId id="531"/>
            <p14:sldId id="513"/>
            <p14:sldId id="514"/>
          </p14:sldIdLst>
        </p14:section>
        <p14:section name="Informed Visibility" id="{8D004FFB-F10F-4AE5-A347-5FCC9D0B99E4}">
          <p14:sldIdLst>
            <p14:sldId id="573"/>
            <p14:sldId id="529"/>
          </p14:sldIdLst>
        </p14:section>
        <p14:section name="EPS" id="{AE00DEE0-A610-487C-85B7-03EEACC47102}">
          <p14:sldIdLst>
            <p14:sldId id="478"/>
            <p14:sldId id="479"/>
            <p14:sldId id="560"/>
            <p14:sldId id="498"/>
            <p14:sldId id="482"/>
            <p14:sldId id="561"/>
            <p14:sldId id="566"/>
            <p14:sldId id="564"/>
            <p14:sldId id="565"/>
            <p14:sldId id="571"/>
            <p14:sldId id="572"/>
            <p14:sldId id="494"/>
          </p14:sldIdLst>
        </p14:section>
        <p14:section name="Move Update" id="{564CF1B6-BB1F-46C3-9701-D6318B4B3266}">
          <p14:sldIdLst>
            <p14:sldId id="551"/>
            <p14:sldId id="552"/>
            <p14:sldId id="553"/>
            <p14:sldId id="554"/>
            <p14:sldId id="555"/>
            <p14:sldId id="556"/>
            <p14:sldId id="557"/>
            <p14:sldId id="558"/>
          </p14:sldIdLst>
        </p14:section>
        <p14:section name="Full Service" id="{182336A4-394A-4FCD-8C4D-6543CD7FDBDC}">
          <p14:sldIdLst>
            <p14:sldId id="576"/>
            <p14:sldId id="575"/>
            <p14:sldId id="574"/>
          </p14:sldIdLst>
        </p14:section>
        <p14:section name="eInduction" id="{A4611C14-887C-4FEE-A342-D056D8D5AC7E}">
          <p14:sldIdLst>
            <p14:sldId id="500"/>
            <p14:sldId id="501"/>
            <p14:sldId id="502"/>
            <p14:sldId id="504"/>
          </p14:sldIdLst>
        </p14:section>
        <p14:section name="Seamless Acceptance" id="{43A07BD2-B8DF-4632-9397-DF64C4C5F2C4}">
          <p14:sldIdLst>
            <p14:sldId id="499"/>
            <p14:sldId id="505"/>
            <p14:sldId id="506"/>
            <p14:sldId id="508"/>
            <p14:sldId id="509"/>
          </p14:sldIdLst>
        </p14:section>
        <p14:section name="Help Desk" id="{A371A030-50FC-4B23-BDE1-0CC969C64BE8}">
          <p14:sldIdLst>
            <p14:sldId id="495"/>
            <p14:sldId id="496"/>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er, Angela R - Kansas City, MO" initials="DAR-KCM" lastIdx="24" clrIdx="0">
    <p:extLst/>
  </p:cmAuthor>
  <p:cmAuthor id="2" name="Authorized User" initials="A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6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08" autoAdjust="0"/>
    <p:restoredTop sz="92756" autoAdjust="0"/>
  </p:normalViewPr>
  <p:slideViewPr>
    <p:cSldViewPr>
      <p:cViewPr varScale="1">
        <p:scale>
          <a:sx n="42" d="100"/>
          <a:sy n="42" d="100"/>
        </p:scale>
        <p:origin x="930" y="6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4C2D8C-28D5-473E-A59A-0F37F49FE1D9}" type="datetimeFigureOut">
              <a:rPr lang="en-US" smtClean="0"/>
              <a:t>4/17/2018</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C2FBF5-0928-40BD-837C-2110DA0F33E4}" type="slidenum">
              <a:rPr lang="en-US" smtClean="0"/>
              <a:t>‹#›</a:t>
            </a:fld>
            <a:endParaRPr lang="en-US"/>
          </a:p>
        </p:txBody>
      </p:sp>
    </p:spTree>
    <p:extLst>
      <p:ext uri="{BB962C8B-B14F-4D97-AF65-F5344CB8AC3E}">
        <p14:creationId xmlns:p14="http://schemas.microsoft.com/office/powerpoint/2010/main" val="174861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2FBF5-0928-40BD-837C-2110DA0F33E4}" type="slidenum">
              <a:rPr lang="en-US" smtClean="0"/>
              <a:t>2</a:t>
            </a:fld>
            <a:endParaRPr lang="en-US"/>
          </a:p>
        </p:txBody>
      </p:sp>
    </p:spTree>
    <p:extLst>
      <p:ext uri="{BB962C8B-B14F-4D97-AF65-F5344CB8AC3E}">
        <p14:creationId xmlns:p14="http://schemas.microsoft.com/office/powerpoint/2010/main" val="28154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Request invitation code to participate in EPS</a:t>
            </a:r>
          </a:p>
          <a:p>
            <a:r>
              <a:rPr lang="en-US" dirty="0"/>
              <a:t>2. Create BCG account if not registered</a:t>
            </a:r>
          </a:p>
          <a:p>
            <a:r>
              <a:rPr lang="en-US" dirty="0"/>
              <a:t>3. Access EPS via BCG</a:t>
            </a:r>
          </a:p>
          <a:p>
            <a:r>
              <a:rPr lang="en-US" dirty="0"/>
              <a:t>4. Create an EPA</a:t>
            </a:r>
          </a:p>
          <a:p>
            <a:r>
              <a:rPr lang="en-US" dirty="0"/>
              <a:t>5. Activate a payment method </a:t>
            </a:r>
          </a:p>
          <a:p>
            <a:r>
              <a:rPr lang="en-US" dirty="0"/>
              <a:t>6. Link products and services</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14</a:t>
            </a:fld>
            <a:endParaRPr lang="en-US"/>
          </a:p>
        </p:txBody>
      </p:sp>
    </p:spTree>
    <p:extLst>
      <p:ext uri="{BB962C8B-B14F-4D97-AF65-F5344CB8AC3E}">
        <p14:creationId xmlns:p14="http://schemas.microsoft.com/office/powerpoint/2010/main" val="208350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Two general routes:</a:t>
            </a:r>
          </a:p>
          <a:p>
            <a:r>
              <a:rPr lang="en-US" dirty="0"/>
              <a:t>1 - Select an Account (by clicking</a:t>
            </a:r>
            <a:r>
              <a:rPr lang="en-US" baseline="0" dirty="0"/>
              <a:t> one of</a:t>
            </a:r>
            <a:r>
              <a:rPr lang="en-US" dirty="0"/>
              <a:t> the boxes on the scree</a:t>
            </a:r>
            <a:r>
              <a:rPr lang="en-US" baseline="0" dirty="0"/>
              <a:t>n </a:t>
            </a:r>
            <a:r>
              <a:rPr lang="en-US" dirty="0"/>
              <a:t>or</a:t>
            </a:r>
            <a:r>
              <a:rPr lang="en-US" baseline="0" dirty="0"/>
              <a:t> using “EPS Accounts” dropdown on top menu bar) – this will take you to Account Summary page</a:t>
            </a:r>
          </a:p>
          <a:p>
            <a:r>
              <a:rPr lang="en-US" baseline="0" dirty="0"/>
              <a:t>2 - Select the “Reports” link from top menu bar to see a list of available reports.</a:t>
            </a:r>
            <a:endParaRPr lang="en-US" dirty="0"/>
          </a:p>
        </p:txBody>
      </p:sp>
      <p:sp>
        <p:nvSpPr>
          <p:cNvPr id="4" name="Slide Number Placeholder 3"/>
          <p:cNvSpPr>
            <a:spLocks noGrp="1"/>
          </p:cNvSpPr>
          <p:nvPr>
            <p:ph type="sldNum" sz="quarter" idx="10"/>
          </p:nvPr>
        </p:nvSpPr>
        <p:spPr/>
        <p:txBody>
          <a:bodyPr/>
          <a:lstStyle/>
          <a:p>
            <a:pPr>
              <a:defRPr/>
            </a:pPr>
            <a:fld id="{C4F84A7A-BEED-4873-B1FB-54DB813B823F}" type="slidenum">
              <a:rPr lang="en-US" smtClean="0"/>
              <a:pPr>
                <a:defRPr/>
              </a:pPr>
              <a:t>15</a:t>
            </a:fld>
            <a:endParaRPr lang="en-US" dirty="0"/>
          </a:p>
        </p:txBody>
      </p:sp>
    </p:spTree>
    <p:extLst>
      <p:ext uri="{BB962C8B-B14F-4D97-AF65-F5344CB8AC3E}">
        <p14:creationId xmlns:p14="http://schemas.microsoft.com/office/powerpoint/2010/main" val="80741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16</a:t>
            </a:fld>
            <a:endParaRPr lang="en-US"/>
          </a:p>
        </p:txBody>
      </p:sp>
    </p:spTree>
    <p:extLst>
      <p:ext uri="{BB962C8B-B14F-4D97-AF65-F5344CB8AC3E}">
        <p14:creationId xmlns:p14="http://schemas.microsoft.com/office/powerpoint/2010/main" val="106891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 Transaction Number</a:t>
            </a:r>
          </a:p>
          <a:p>
            <a:r>
              <a:rPr lang="en-US" dirty="0"/>
              <a:t>Transaction Date/Time	</a:t>
            </a:r>
          </a:p>
          <a:p>
            <a:r>
              <a:rPr lang="en-US" dirty="0"/>
              <a:t>Transaction Amount</a:t>
            </a:r>
          </a:p>
          <a:p>
            <a:r>
              <a:rPr lang="en-US" dirty="0"/>
              <a:t>Transaction Type	</a:t>
            </a:r>
          </a:p>
          <a:p>
            <a:r>
              <a:rPr lang="en-US" dirty="0"/>
              <a:t>Permit Number	</a:t>
            </a:r>
          </a:p>
          <a:p>
            <a:r>
              <a:rPr lang="en-US" dirty="0"/>
              <a:t>City/State of Permit	</a:t>
            </a:r>
          </a:p>
          <a:p>
            <a:r>
              <a:rPr lang="en-US" dirty="0"/>
              <a:t>Number of Pieces	</a:t>
            </a:r>
          </a:p>
          <a:p>
            <a:r>
              <a:rPr lang="en-US" dirty="0" err="1"/>
              <a:t>eDoc</a:t>
            </a:r>
            <a:r>
              <a:rPr lang="en-US" dirty="0"/>
              <a:t> Mailing Date	</a:t>
            </a:r>
          </a:p>
          <a:p>
            <a:r>
              <a:rPr lang="en-US" dirty="0"/>
              <a:t>Postage Statement Number	</a:t>
            </a:r>
          </a:p>
          <a:p>
            <a:r>
              <a:rPr lang="en-US" dirty="0"/>
              <a:t>EPS Account Number	</a:t>
            </a:r>
          </a:p>
          <a:p>
            <a:r>
              <a:rPr lang="en-US" dirty="0"/>
              <a:t>Job ID	</a:t>
            </a:r>
          </a:p>
          <a:p>
            <a:r>
              <a:rPr lang="en-US" dirty="0"/>
              <a:t>Customer Reference ID	</a:t>
            </a:r>
          </a:p>
          <a:p>
            <a:r>
              <a:rPr lang="en-US" dirty="0"/>
              <a:t>Permit Holder CRID	</a:t>
            </a:r>
          </a:p>
          <a:p>
            <a:r>
              <a:rPr lang="en-US" dirty="0"/>
              <a:t>ZIP of Verification	</a:t>
            </a:r>
          </a:p>
          <a:p>
            <a:r>
              <a:rPr lang="en-US" dirty="0"/>
              <a:t>Publication Number	</a:t>
            </a:r>
          </a:p>
          <a:p>
            <a:r>
              <a:rPr lang="en-US" dirty="0"/>
              <a:t>User License Code	</a:t>
            </a:r>
          </a:p>
          <a:p>
            <a:r>
              <a:rPr lang="en-US" dirty="0"/>
              <a:t>Class	</a:t>
            </a:r>
          </a:p>
          <a:p>
            <a:r>
              <a:rPr lang="en-US" dirty="0"/>
              <a:t>Number of Copies	</a:t>
            </a:r>
          </a:p>
          <a:p>
            <a:r>
              <a:rPr lang="en-US" dirty="0"/>
              <a:t>Spoilage	</a:t>
            </a:r>
          </a:p>
          <a:p>
            <a:r>
              <a:rPr lang="en-US" dirty="0"/>
              <a:t>EPS Account Nickname</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17</a:t>
            </a:fld>
            <a:endParaRPr lang="en-US"/>
          </a:p>
        </p:txBody>
      </p:sp>
    </p:spTree>
    <p:extLst>
      <p:ext uri="{BB962C8B-B14F-4D97-AF65-F5344CB8AC3E}">
        <p14:creationId xmlns:p14="http://schemas.microsoft.com/office/powerpoint/2010/main" val="110474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75A53-C106-473A-9F8C-81D51327656C}" type="slidenum">
              <a:rPr lang="en-US" smtClean="0"/>
              <a:t>20</a:t>
            </a:fld>
            <a:endParaRPr lang="en-US"/>
          </a:p>
        </p:txBody>
      </p:sp>
    </p:spTree>
    <p:extLst>
      <p:ext uri="{BB962C8B-B14F-4D97-AF65-F5344CB8AC3E}">
        <p14:creationId xmlns:p14="http://schemas.microsoft.com/office/powerpoint/2010/main" val="305546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Compliance with the Move Update standard is a basic eligibility requirement for USPS Marketing Mail and First-Class Mail letters and flats automation and presort rates. The goal of this requirement is to reduce Undeliverable As Addressed (UAA) mail by ensuring that mailers are updating the addresses in their mailing lists on a regular basis. Improved address quality ensures that mailings reach their intended recipients and reduce mail processing and delivery costs for the USPS.  The USPS offers for approved</a:t>
            </a:r>
            <a:r>
              <a:rPr lang="en-US" sz="1200" kern="1200" baseline="0" dirty="0">
                <a:solidFill>
                  <a:schemeClr val="tx1"/>
                </a:solidFill>
                <a:effectLst/>
                <a:latin typeface="+mn-lt"/>
                <a:ea typeface="+mn-ea"/>
                <a:cs typeface="+mn-cs"/>
              </a:rPr>
              <a:t> methods to receive updated address information. Once the updated address information is received mailers should update their address lists within 95 days of postage statement finalization date.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21</a:t>
            </a:fld>
            <a:endParaRPr lang="en-US"/>
          </a:p>
        </p:txBody>
      </p:sp>
    </p:spTree>
    <p:extLst>
      <p:ext uri="{BB962C8B-B14F-4D97-AF65-F5344CB8AC3E}">
        <p14:creationId xmlns:p14="http://schemas.microsoft.com/office/powerpoint/2010/main" val="199317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mailers can meet the Move Update requirements by using USPS-approved methods: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Arial" panose="020B0604020202020204" pitchFamily="34" charset="0"/>
                <a:cs typeface="Arial" panose="020B0604020202020204" pitchFamily="34" charset="0"/>
              </a:rPr>
              <a:t>National Change of Address Link, or NCOA</a:t>
            </a:r>
            <a:r>
              <a:rPr lang="en-US" b="1" baseline="30000" dirty="0">
                <a:latin typeface="Arial" panose="020B0604020202020204" pitchFamily="34" charset="0"/>
                <a:cs typeface="Arial" panose="020B0604020202020204" pitchFamily="34" charset="0"/>
              </a:rPr>
              <a:t>Link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first primary</a:t>
            </a:r>
            <a:r>
              <a:rPr lang="en-US" baseline="0" dirty="0">
                <a:latin typeface="Arial" panose="020B0604020202020204" pitchFamily="34" charset="0"/>
                <a:cs typeface="Arial" panose="020B0604020202020204" pitchFamily="34" charset="0"/>
              </a:rPr>
              <a:t> method that we will examine is National Change of Address Link, or NCOA</a:t>
            </a:r>
            <a:r>
              <a:rPr lang="en-US" baseline="30000" dirty="0">
                <a:latin typeface="Arial" panose="020B0604020202020204" pitchFamily="34" charset="0"/>
                <a:cs typeface="Arial" panose="020B0604020202020204" pitchFamily="34" charset="0"/>
              </a:rPr>
              <a:t>Link</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NCOA</a:t>
            </a:r>
            <a:r>
              <a:rPr lang="en-US" baseline="30000" dirty="0">
                <a:latin typeface="Arial" panose="020B0604020202020204" pitchFamily="34" charset="0"/>
                <a:cs typeface="Arial" panose="020B0604020202020204" pitchFamily="34" charset="0"/>
              </a:rPr>
              <a:t>Link</a:t>
            </a:r>
            <a:r>
              <a:rPr lang="en-US" dirty="0">
                <a:latin typeface="Arial" panose="020B0604020202020204" pitchFamily="34" charset="0"/>
                <a:cs typeface="Arial" panose="020B0604020202020204" pitchFamily="34" charset="0"/>
              </a:rPr>
              <a:t> is an </a:t>
            </a:r>
            <a:r>
              <a:rPr lang="en-US" sz="1200" dirty="0"/>
              <a:t>USPS approved </a:t>
            </a:r>
            <a:r>
              <a:rPr lang="en-US" sz="1200" b="1" dirty="0"/>
              <a:t>pre-mailing</a:t>
            </a:r>
            <a:r>
              <a:rPr lang="en-US" sz="1200" dirty="0"/>
              <a:t> address correction service that a mailer uses to process their mailing list through the USPS National Change Of Address (</a:t>
            </a:r>
            <a:r>
              <a:rPr lang="en-US" sz="1200" dirty="0" err="1"/>
              <a:t>NCOA</a:t>
            </a:r>
            <a:r>
              <a:rPr lang="en-US" sz="1200" dirty="0"/>
              <a:t>) database to determine if a change of address is on file.</a:t>
            </a:r>
            <a:r>
              <a:rPr lang="en-US" sz="1200" baseline="0" dirty="0"/>
              <a:t> </a:t>
            </a:r>
            <a:r>
              <a:rPr lang="en-US" sz="1200" dirty="0"/>
              <a:t>If a match to a change of address is found, it will update to the new address prior to mailing. </a:t>
            </a:r>
            <a:r>
              <a:rPr lang="en-US" dirty="0">
                <a:latin typeface="Arial" panose="020B0604020202020204" pitchFamily="34" charset="0"/>
                <a:cs typeface="Arial" panose="020B0604020202020204" pitchFamily="34" charset="0"/>
              </a:rPr>
              <a:t>NCOA</a:t>
            </a:r>
            <a:r>
              <a:rPr lang="en-US" baseline="30000" dirty="0">
                <a:latin typeface="Arial" panose="020B0604020202020204" pitchFamily="34" charset="0"/>
                <a:cs typeface="Arial" panose="020B0604020202020204" pitchFamily="34" charset="0"/>
              </a:rPr>
              <a:t>Link </a:t>
            </a:r>
            <a:r>
              <a:rPr lang="en-US" dirty="0">
                <a:latin typeface="Arial" panose="020B0604020202020204" pitchFamily="34" charset="0"/>
                <a:cs typeface="Arial" panose="020B0604020202020204" pitchFamily="34" charset="0"/>
              </a:rPr>
              <a:t>is considered the best and most effective method to comply with the Move Update Standard because the service can identify and correct the mailing address before mailing, avoiding undeliverable mail beforehand. In addition, NCOA</a:t>
            </a:r>
            <a:r>
              <a:rPr lang="en-US" baseline="30000" dirty="0">
                <a:latin typeface="Arial" panose="020B0604020202020204" pitchFamily="34" charset="0"/>
                <a:cs typeface="Arial" panose="020B0604020202020204" pitchFamily="34" charset="0"/>
              </a:rPr>
              <a:t>Link </a:t>
            </a:r>
            <a:r>
              <a:rPr lang="en-US" dirty="0">
                <a:latin typeface="Arial" panose="020B0604020202020204" pitchFamily="34" charset="0"/>
                <a:cs typeface="Arial" panose="020B0604020202020204" pitchFamily="34" charset="0"/>
              </a:rPr>
              <a:t>is applicable for all mail classes.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defTabSz="931774">
              <a:defRPr/>
            </a:pPr>
            <a:r>
              <a:rPr lang="en-US" b="1" dirty="0">
                <a:cs typeface="Arial" panose="020B0604020202020204" pitchFamily="34" charset="0"/>
              </a:rPr>
              <a:t>National Change of Address Link Mail Processing Equipment, or NCOA</a:t>
            </a:r>
            <a:r>
              <a:rPr lang="en-US" b="1" baseline="30000" dirty="0">
                <a:cs typeface="Arial" panose="020B0604020202020204" pitchFamily="34" charset="0"/>
              </a:rPr>
              <a:t>Link </a:t>
            </a:r>
            <a:r>
              <a:rPr lang="en-US" b="1" dirty="0">
                <a:cs typeface="Arial" panose="020B0604020202020204" pitchFamily="34" charset="0"/>
              </a:rPr>
              <a:t>MPE</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The National Change of Address Link Mail Processing Equipment, or NCOA</a:t>
            </a:r>
            <a:r>
              <a:rPr lang="en-US" baseline="30000" dirty="0">
                <a:cs typeface="Arial" panose="020B0604020202020204" pitchFamily="34" charset="0"/>
              </a:rPr>
              <a:t>Link </a:t>
            </a:r>
            <a:r>
              <a:rPr lang="en-US" dirty="0">
                <a:cs typeface="Arial" panose="020B0604020202020204" pitchFamily="34" charset="0"/>
              </a:rPr>
              <a:t>MPE, is a second Move Update method and is a subset of NCOA</a:t>
            </a:r>
            <a:r>
              <a:rPr lang="en-US" baseline="30000" dirty="0">
                <a:cs typeface="Arial" panose="020B0604020202020204" pitchFamily="34" charset="0"/>
              </a:rPr>
              <a:t>Link</a:t>
            </a:r>
            <a:r>
              <a:rPr lang="en-US" dirty="0">
                <a:cs typeface="Arial" panose="020B0604020202020204" pitchFamily="34" charset="0"/>
              </a:rPr>
              <a:t>. This product uses Mail Processing Equipment technologies </a:t>
            </a:r>
            <a:r>
              <a:rPr lang="en-US" kern="1400" dirty="0">
                <a:cs typeface="Arial" panose="020B0604020202020204" pitchFamily="34" charset="0"/>
              </a:rPr>
              <a:t>to match the printed address from a mailpiece against the National Change of Address Database and to update the address by printing the change-of-address barcode directly on the mailpiece. </a:t>
            </a:r>
            <a:r>
              <a:rPr lang="en-US" dirty="0">
                <a:cs typeface="Arial" panose="020B0604020202020204" pitchFamily="34" charset="0"/>
              </a:rPr>
              <a:t>Keep in mind that NCOA</a:t>
            </a:r>
            <a:r>
              <a:rPr lang="en-US" baseline="30000" dirty="0">
                <a:cs typeface="Arial" panose="020B0604020202020204" pitchFamily="34" charset="0"/>
              </a:rPr>
              <a:t>Link </a:t>
            </a:r>
            <a:r>
              <a:rPr lang="en-US" dirty="0">
                <a:cs typeface="Arial" panose="020B0604020202020204" pitchFamily="34" charset="0"/>
              </a:rPr>
              <a:t>MPE is not a common Move Update method; t</a:t>
            </a:r>
            <a:r>
              <a:rPr lang="en-US" kern="1400" dirty="0">
                <a:ea typeface="Times New Roman" panose="02020603050405020304" pitchFamily="18" charset="0"/>
                <a:cs typeface="Arial" panose="020B0604020202020204" pitchFamily="34" charset="0"/>
              </a:rPr>
              <a:t>ypically, larger mailers using barcode readers and optical character readers use this method. </a:t>
            </a:r>
            <a:r>
              <a:rPr lang="en-US" dirty="0">
                <a:cs typeface="Arial" panose="020B0604020202020204" pitchFamily="34" charset="0"/>
              </a:rPr>
              <a:t>NCOA</a:t>
            </a:r>
            <a:r>
              <a:rPr lang="en-US" baseline="30000" dirty="0">
                <a:cs typeface="Arial" panose="020B0604020202020204" pitchFamily="34" charset="0"/>
              </a:rPr>
              <a:t>Link </a:t>
            </a:r>
            <a:r>
              <a:rPr lang="en-US" dirty="0">
                <a:cs typeface="Arial" panose="020B0604020202020204" pitchFamily="34" charset="0"/>
              </a:rPr>
              <a:t>MPE </a:t>
            </a:r>
            <a:r>
              <a:rPr lang="en-US" kern="1400" dirty="0">
                <a:ea typeface="Times New Roman" panose="02020603050405020304" pitchFamily="18" charset="0"/>
                <a:cs typeface="Arial" panose="020B0604020202020204" pitchFamily="34" charset="0"/>
              </a:rPr>
              <a:t>requires mailers to submit physical mailings, where the new address barcode is sprayed on the mailpiece when a change-of-address record is identified in the </a:t>
            </a:r>
            <a:r>
              <a:rPr lang="en-US" kern="1400" dirty="0" err="1">
                <a:ea typeface="Times New Roman" panose="02020603050405020304" pitchFamily="18" charset="0"/>
                <a:cs typeface="Arial" panose="020B0604020202020204" pitchFamily="34" charset="0"/>
              </a:rPr>
              <a:t>NCOA</a:t>
            </a:r>
            <a:r>
              <a:rPr lang="en-US" kern="1400" dirty="0">
                <a:ea typeface="Times New Roman" panose="02020603050405020304" pitchFamily="18" charset="0"/>
                <a:cs typeface="Arial" panose="020B0604020202020204" pitchFamily="34" charset="0"/>
              </a:rPr>
              <a:t> database. Reports on change-of-address information are available upon request for the mail owners. </a:t>
            </a:r>
          </a:p>
          <a:p>
            <a:pPr defTabSz="931774">
              <a:defRPr/>
            </a:pPr>
            <a:endParaRPr lang="en-US" kern="1400" dirty="0">
              <a:cs typeface="Arial" panose="020B0604020202020204" pitchFamily="34"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Address Change Service, or ACS</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third method for satisfying the Move Update standard is Address Change Service, or ACS. ACS is a post-mailing address correction service that allows mailers to receive change-of-address (COA) information and other reasons for non-delivery electronically. Think of Address Change Service as an electronic, automated version of the Ancillary Service Endorsement. </a:t>
            </a:r>
            <a:r>
              <a:rPr lang="en-US" i="0" dirty="0">
                <a:latin typeface="Arial" panose="020B0604020202020204" pitchFamily="34" charset="0"/>
                <a:cs typeface="Arial" panose="020B0604020202020204" pitchFamily="34" charset="0"/>
              </a:rPr>
              <a:t>Note,</a:t>
            </a:r>
            <a:r>
              <a:rPr lang="en-US" i="0" baseline="0"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that Full-Service ACS is available free of charge for qualifying Full Service mailers. </a:t>
            </a:r>
            <a:r>
              <a:rPr lang="en-US" sz="1200" i="0" dirty="0"/>
              <a:t>As of January</a:t>
            </a:r>
            <a:r>
              <a:rPr lang="en-US" sz="1200" i="0" baseline="0" dirty="0"/>
              <a:t> </a:t>
            </a:r>
            <a:r>
              <a:rPr lang="en-US" sz="1200" i="0" dirty="0"/>
              <a:t>2018</a:t>
            </a:r>
            <a:r>
              <a:rPr lang="en-US" sz="1200" i="0" baseline="0" dirty="0"/>
              <a:t>, the n</a:t>
            </a:r>
            <a:r>
              <a:rPr lang="en-US" sz="1200" i="0" dirty="0"/>
              <a:t>o-fee Full-Service ACS was extended to qualifying Basic automation and non-automation mailpieces for mailers who enter at least 95% of their mail as Full-Service in a calendar month.</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Ancillary Service Endorsement, or ASE</a:t>
            </a:r>
          </a:p>
          <a:p>
            <a:r>
              <a:rPr lang="en-US" dirty="0">
                <a:latin typeface="Arial" panose="020B0604020202020204" pitchFamily="34" charset="0"/>
                <a:cs typeface="Arial" panose="020B0604020202020204" pitchFamily="34" charset="0"/>
              </a:rPr>
              <a:t>The fourth and final method for satisfying the Move Update standard is Ancillary Service Endorsement, or ASE. ASE is a post-mailing service that allows mailers to receive change-of-address or reason for non-delivery information via hardcopy notice provided by USPS if the mailer prints an endorsement on a mailpiece.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 mailpiece is undeliverable, USPS will forward, return or dispose the mailpiece depending on the choice of endorsement. There are four endorsement options under ASE which the mailers may use:  Address Service Requested, Return Service Requested, Change Service Requested, and Temp-Return Service Requested. Additional fees may apply to certain endorsements. </a:t>
            </a:r>
          </a:p>
          <a:p>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Mailers using “Temp-Return Service Requested” endorsement should understand the option is not available for Standard Mail to comply with Move Update. Furthermore, “Change Service Requested” endorsement cannot be used as a stand-alone method to comply with Move Update; instead, this endorsement must be used in conjunction with Address Change Service method.</a:t>
            </a:r>
            <a:endParaRPr lang="en-US" kern="1400" dirty="0">
              <a:cs typeface="Arial" panose="020B0604020202020204" pitchFamily="34" charset="0"/>
            </a:endParaRPr>
          </a:p>
          <a:p>
            <a:pPr defTabSz="931774">
              <a:defRPr/>
            </a:pPr>
            <a:endParaRPr lang="en-US" kern="1400" dirty="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ACD307C-095E-4FBC-B4DA-2B0F36C413D7}" type="slidenum">
              <a:rPr lang="en-US" smtClean="0"/>
              <a:t>22</a:t>
            </a:fld>
            <a:endParaRPr lang="en-US"/>
          </a:p>
        </p:txBody>
      </p:sp>
    </p:spTree>
    <p:extLst>
      <p:ext uri="{BB962C8B-B14F-4D97-AF65-F5344CB8AC3E}">
        <p14:creationId xmlns:p14="http://schemas.microsoft.com/office/powerpoint/2010/main" val="196816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Mailers have</a:t>
            </a:r>
            <a:r>
              <a:rPr lang="en-US" baseline="0" dirty="0"/>
              <a:t> three choices when determining mailpiece disposition; Address Service Requested, which forwards the mailpiece if a valid change of address is on file and returns all other UAA mail to the sender.  Return Service Requested, which returns all mailpieces to the sender and Change Service Requested, which allows the USPS to recycle or securely destroy mailpieces that are UAA, unless forwarding is requested. All address change information is provided to the mailer electronically through Full-Service ACS, One Code ACS, or Single Source ACS.  Full-Service is accessed through the Business Customer Gateway and contains change of address or nixie information for all Full-Service pieces, One Code provides information for basic mailpieces, and </a:t>
            </a:r>
            <a:r>
              <a:rPr lang="en-US" baseline="0" dirty="0" err="1"/>
              <a:t>SingleSource</a:t>
            </a:r>
            <a:r>
              <a:rPr lang="en-US" baseline="0" dirty="0"/>
              <a:t> provides information for all notices.  The new Green and Secure Program includes Change Service Requested STIDs and Secure Destruction STIDs. </a:t>
            </a:r>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3404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r>
              <a:rPr lang="en-US" dirty="0"/>
              <a:t>The costs to the USPS of handling UAA mail are substantial, with the cost for returning this mail to the sender being the highest, at $0.427 per piece for all mailpiece shapes. Discarding UAA mail is the least expensive, at $0.11 per piece. The Green and Secure program reduces USPS’ additional handling costs by allowing us to </a:t>
            </a:r>
            <a:r>
              <a:rPr lang="en-US" dirty="0">
                <a:latin typeface="Helvetica Light"/>
              </a:rPr>
              <a:t>recycle or securely destroy</a:t>
            </a:r>
            <a:r>
              <a:rPr lang="en-US" dirty="0"/>
              <a:t> </a:t>
            </a:r>
            <a:r>
              <a:rPr lang="en-US" dirty="0">
                <a:latin typeface="Helvetica Light"/>
              </a:rPr>
              <a:t>UAA mailpieces for </a:t>
            </a:r>
            <a:r>
              <a:rPr lang="en-US" dirty="0"/>
              <a:t>First-Class Mail and USPS Marketing Mail letters and flats.</a:t>
            </a:r>
          </a:p>
          <a:p>
            <a:pPr defTabSz="897301">
              <a:defRPr/>
            </a:pPr>
            <a:endParaRPr lang="en-US" dirty="0"/>
          </a:p>
          <a:p>
            <a:pPr defTabSz="897301">
              <a:defRPr/>
            </a:pPr>
            <a:r>
              <a:rPr lang="en-US" dirty="0"/>
              <a:t>To participate in Green and Secure, the mailer must be enrolled in ACS. Then the mailer would decide how they would like the USPS to dispose of their UAA mailpieces. </a:t>
            </a:r>
          </a:p>
          <a:p>
            <a:pPr defTabSz="897301">
              <a:defRPr/>
            </a:pPr>
            <a:endParaRPr lang="en-US" dirty="0"/>
          </a:p>
          <a:p>
            <a:pPr defTabSz="897301">
              <a:defRPr/>
            </a:pPr>
            <a:r>
              <a:rPr lang="en-US" b="1" dirty="0"/>
              <a:t>Green Disposal:</a:t>
            </a:r>
          </a:p>
          <a:p>
            <a:pPr defTabSz="897301">
              <a:defRPr/>
            </a:pPr>
            <a:r>
              <a:rPr lang="en-US" dirty="0"/>
              <a:t>If the mailer would like for the USPS to recycle their First-Class and/or USPS Marketing Mail, the mailer would select the Change Service Requested STID. If they would like for the USPS to recycle ALL mailpieces, the mailer would select option 1. If they mailer would like for the USPS to forward qualifying mailpieces -- the mailpiece must correspond with a Change of Address (COA) record that is less than one year old -- and recycle the remaining mail, the mailer would select option 2. </a:t>
            </a:r>
          </a:p>
          <a:p>
            <a:pPr defTabSz="897301">
              <a:defRPr/>
            </a:pPr>
            <a:endParaRPr lang="en-US" dirty="0"/>
          </a:p>
          <a:p>
            <a:pPr defTabSz="897301">
              <a:defRPr/>
            </a:pPr>
            <a:r>
              <a:rPr lang="en-US" b="1" dirty="0"/>
              <a:t>Secure Destruction: </a:t>
            </a:r>
          </a:p>
          <a:p>
            <a:pPr defTabSz="897301">
              <a:defRPr/>
            </a:pPr>
            <a:r>
              <a:rPr lang="en-US" dirty="0"/>
              <a:t>The options, destroy all mailpieces or forward qualifying pieces and destroying remaining mailpieces, are the same for Secure Destruction. The only difference is the USPS will securely destroy – shred – the mail. If they would like the mailpieces securely destroyed  by the USPS, the mailer would select the Secure Destruction STID.  </a:t>
            </a:r>
          </a:p>
          <a:p>
            <a:pPr defTabSz="897301">
              <a:defRPr/>
            </a:pPr>
            <a:endParaRPr lang="en-US" dirty="0"/>
          </a:p>
          <a:p>
            <a:r>
              <a:rPr lang="en-US" dirty="0"/>
              <a:t>The goal of the new method is to both reduce the volume of return-to-sender mail and to provide an additional method for mailers to use to avoid address quality assessments for all mailpieces bearing a the appropriate STID. </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6587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a:t>
            </a:r>
            <a:r>
              <a:rPr lang="en-US" baseline="0" dirty="0"/>
              <a:t> March 1 the USPS will implement a new method to determine Move Update Compliance called the Census Method.  To be measured under the Census Method mailers must have submitted at least one Full-Service Mailing, all mailpieces bearing a unique IMb included in eDoc will be validated by comparing address information to the USPS Change of Address database, any mailpiece that has a valid change of address on file that has not been updated within 95 days of postage statement finalization will receive an error.  Results are aggregated across the calendar month and displayed on the Mailer Scorecard and any mailpieces exceeding the established .5% threshold will be assessed the $.08 fee.  Assessments are generated on the 11</a:t>
            </a:r>
            <a:r>
              <a:rPr lang="en-US" baseline="30000" dirty="0"/>
              <a:t>th</a:t>
            </a:r>
            <a:r>
              <a:rPr lang="en-US" baseline="0" dirty="0"/>
              <a:t> day of the following month.</a:t>
            </a:r>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25</a:t>
            </a:fld>
            <a:endParaRPr lang="en-US"/>
          </a:p>
        </p:txBody>
      </p:sp>
    </p:spTree>
    <p:extLst>
      <p:ext uri="{BB962C8B-B14F-4D97-AF65-F5344CB8AC3E}">
        <p14:creationId xmlns:p14="http://schemas.microsoft.com/office/powerpoint/2010/main" val="198435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Informed Delivery provides eligible residential consumers with the ability to digitally preview their household’s mail arriving soon </a:t>
            </a:r>
            <a:endParaRPr lang="en-US" dirty="0">
              <a:effectLst/>
            </a:endParaRPr>
          </a:p>
          <a:p>
            <a:r>
              <a:rPr lang="en-US" sz="1200" kern="1200" dirty="0">
                <a:solidFill>
                  <a:schemeClr val="tx1"/>
                </a:solidFill>
                <a:effectLst/>
                <a:latin typeface="+mn-lt"/>
                <a:ea typeface="+mn-ea"/>
                <a:cs typeface="+mn-cs"/>
              </a:rPr>
              <a:t>  These previews are available via email notification, online dashboard, or mobile app – offering users access to their mail anytime, anywhere, even while traveling. </a:t>
            </a:r>
            <a:endParaRPr lang="en-US" dirty="0">
              <a:effectLst/>
            </a:endParaRPr>
          </a:p>
          <a:p>
            <a:r>
              <a:rPr lang="en-US" sz="1200" kern="1200" dirty="0">
                <a:solidFill>
                  <a:schemeClr val="tx1"/>
                </a:solidFill>
                <a:effectLst/>
                <a:latin typeface="+mn-lt"/>
                <a:ea typeface="+mn-ea"/>
                <a:cs typeface="+mn-cs"/>
              </a:rPr>
              <a:t>  There are two types of content that you might see in an Informed Delivery notification: (1) grayscale images of mailpieces and (2) interactive campaigns. </a:t>
            </a:r>
            <a:endParaRPr lang="en-US" dirty="0">
              <a:effectLst/>
            </a:endParaRPr>
          </a:p>
          <a:p>
            <a:r>
              <a:rPr lang="en-US" sz="1200" kern="1200" dirty="0">
                <a:solidFill>
                  <a:schemeClr val="tx1"/>
                </a:solidFill>
                <a:effectLst/>
                <a:latin typeface="+mn-lt"/>
                <a:ea typeface="+mn-ea"/>
                <a:cs typeface="+mn-cs"/>
              </a:rPr>
              <a:t>  The grayscale images shown here represent scanned images of the exterior, address side of incoming letter-sized mailpieces. This is what users see most frequently. </a:t>
            </a:r>
            <a:endParaRPr lang="en-US" dirty="0">
              <a:effectLst/>
            </a:endParaRPr>
          </a:p>
          <a:p>
            <a:r>
              <a:rPr lang="en-US" sz="1200" kern="1200" dirty="0">
                <a:solidFill>
                  <a:schemeClr val="tx1"/>
                </a:solidFill>
                <a:effectLst/>
                <a:latin typeface="+mn-lt"/>
                <a:ea typeface="+mn-ea"/>
                <a:cs typeface="+mn-cs"/>
              </a:rPr>
              <a:t>o It is important to note that not all letter-sized mailpieces are imaged; mailpieces must have a valid Intelligent Mail® Barcode (IMb®) and be processed on USPS® automation equipment to be imaged. </a:t>
            </a:r>
            <a:endParaRPr lang="en-US" dirty="0">
              <a:effectLst/>
            </a:endParaRPr>
          </a:p>
          <a:p>
            <a:r>
              <a:rPr lang="en-US" sz="1200" kern="1200" dirty="0">
                <a:solidFill>
                  <a:schemeClr val="tx1"/>
                </a:solidFill>
                <a:effectLst/>
                <a:latin typeface="+mn-lt"/>
                <a:ea typeface="+mn-ea"/>
                <a:cs typeface="+mn-cs"/>
              </a:rPr>
              <a:t>o It’s also important to note that Postal Service takes the privacy of mail very seriously. Consumers’ personal information is protected and the scanned images show only the outside of letter-sized mail. The inside contents are not imaged. </a:t>
            </a:r>
            <a:endParaRPr lang="en-US" dirty="0">
              <a:effectLst/>
            </a:endParaRPr>
          </a:p>
          <a:p>
            <a:r>
              <a:rPr lang="en-US" sz="1200" kern="1200" dirty="0">
                <a:solidFill>
                  <a:schemeClr val="tx1"/>
                </a:solidFill>
                <a:effectLst/>
                <a:latin typeface="+mn-lt"/>
                <a:ea typeface="+mn-ea"/>
                <a:cs typeface="+mn-cs"/>
              </a:rPr>
              <a:t> The color content shown here represents what users will see if a business mailer chooses to conduct an Informed Delivery interactive campaign. </a:t>
            </a:r>
            <a:endParaRPr lang="en-US" dirty="0">
              <a:effectLst/>
            </a:endParaRPr>
          </a:p>
          <a:p>
            <a:r>
              <a:rPr lang="en-US" sz="1200" kern="1200" dirty="0">
                <a:solidFill>
                  <a:schemeClr val="tx1"/>
                </a:solidFill>
                <a:effectLst/>
                <a:latin typeface="+mn-lt"/>
                <a:ea typeface="+mn-ea"/>
                <a:cs typeface="+mn-cs"/>
              </a:rPr>
              <a:t>o If a mailer participates in Informed Delivery, supplemental content that they </a:t>
            </a:r>
            <a:endParaRPr lang="en-US" dirty="0">
              <a:effectLst/>
            </a:endParaRPr>
          </a:p>
          <a:p>
            <a:r>
              <a:rPr lang="en-US" sz="1200" kern="1200" dirty="0">
                <a:solidFill>
                  <a:schemeClr val="tx1"/>
                </a:solidFill>
                <a:effectLst/>
                <a:latin typeface="+mn-lt"/>
                <a:ea typeface="+mn-ea"/>
                <a:cs typeface="+mn-cs"/>
              </a:rPr>
              <a:t>3 </a:t>
            </a:r>
            <a:endParaRPr lang="en-US" dirty="0">
              <a:effectLst/>
            </a:endParaRPr>
          </a:p>
          <a:p>
            <a:r>
              <a:rPr lang="en-US" sz="1200" kern="1200" dirty="0">
                <a:solidFill>
                  <a:schemeClr val="tx1"/>
                </a:solidFill>
                <a:effectLst/>
                <a:latin typeface="+mn-lt"/>
                <a:ea typeface="+mn-ea"/>
                <a:cs typeface="+mn-cs"/>
              </a:rPr>
              <a:t>provide will be shown in place of or alongside their grayscale </a:t>
            </a:r>
            <a:endParaRPr lang="en-US" dirty="0">
              <a:effectLst/>
            </a:endParaRPr>
          </a:p>
          <a:p>
            <a:r>
              <a:rPr lang="en-US" sz="1200" kern="1200" dirty="0">
                <a:solidFill>
                  <a:schemeClr val="tx1"/>
                </a:solidFill>
                <a:effectLst/>
                <a:latin typeface="+mn-lt"/>
                <a:ea typeface="+mn-ea"/>
                <a:cs typeface="+mn-cs"/>
              </a:rPr>
              <a:t>image.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Interactive campaigns include custom images – known as </a:t>
            </a:r>
            <a:endParaRPr lang="en-US" dirty="0">
              <a:effectLst/>
            </a:endParaRPr>
          </a:p>
          <a:p>
            <a:r>
              <a:rPr lang="en-US" sz="1200" kern="1200" dirty="0">
                <a:solidFill>
                  <a:schemeClr val="tx1"/>
                </a:solidFill>
                <a:effectLst/>
                <a:latin typeface="+mn-lt"/>
                <a:ea typeface="+mn-ea"/>
                <a:cs typeface="+mn-cs"/>
              </a:rPr>
              <a:t>Representative and Ride-Along images – and a target URL that can direct the user to a digital experience, such as a website landing page. </a:t>
            </a:r>
            <a:endParaRPr lang="en-US" dirty="0">
              <a:effectLst/>
            </a:endParaRPr>
          </a:p>
          <a:p>
            <a:r>
              <a:rPr lang="en-US" sz="1200" kern="1200" dirty="0">
                <a:solidFill>
                  <a:schemeClr val="tx1"/>
                </a:solidFill>
                <a:effectLst/>
                <a:latin typeface="+mn-lt"/>
                <a:ea typeface="+mn-ea"/>
                <a:cs typeface="+mn-cs"/>
              </a:rPr>
              <a:t> We’ll discuss the elements of Informed Delivery interactive campaigns in more detail later in this presentation.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3</a:t>
            </a:fld>
            <a:endParaRPr lang="en-US"/>
          </a:p>
        </p:txBody>
      </p:sp>
    </p:spTree>
    <p:extLst>
      <p:ext uri="{BB962C8B-B14F-4D97-AF65-F5344CB8AC3E}">
        <p14:creationId xmlns:p14="http://schemas.microsoft.com/office/powerpoint/2010/main" val="87090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Move Update Census method are displayed on the electronic verification tab</a:t>
            </a:r>
            <a:r>
              <a:rPr lang="en-US" baseline="0" dirty="0"/>
              <a:t> of the mailer scorecard and provides information to assist you in identifying errors as well as information regarding Periodicals, Green and Secure, and UAA warnings. </a:t>
            </a:r>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26</a:t>
            </a:fld>
            <a:endParaRPr lang="en-US"/>
          </a:p>
        </p:txBody>
      </p:sp>
    </p:spTree>
    <p:extLst>
      <p:ext uri="{BB962C8B-B14F-4D97-AF65-F5344CB8AC3E}">
        <p14:creationId xmlns:p14="http://schemas.microsoft.com/office/powerpoint/2010/main" val="300587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drilldowns include errors at the</a:t>
            </a:r>
            <a:r>
              <a:rPr lang="en-US" baseline="0" dirty="0"/>
              <a:t> individual error codes and job level, and piece level information with the error description and the resolution to fix the error.</a:t>
            </a:r>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27</a:t>
            </a:fld>
            <a:endParaRPr lang="en-US"/>
          </a:p>
        </p:txBody>
      </p:sp>
    </p:spTree>
    <p:extLst>
      <p:ext uri="{BB962C8B-B14F-4D97-AF65-F5344CB8AC3E}">
        <p14:creationId xmlns:p14="http://schemas.microsoft.com/office/powerpoint/2010/main" val="1195620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an added benefit to mailers USPS is extended free ACS notices to basic automation and non-automation mailpieces if you meet the following requirements.  The eDoc submitter must present at least 95% Full-Service Volume, the Mailpiece must contain a unique IMb included in eDoc, you must use a FS or OneCode ACS requested STID and include the proper mail preparer and mail owner information (By/For) in the </a:t>
            </a:r>
            <a:r>
              <a:rPr lang="en-US" baseline="0" dirty="0" err="1"/>
              <a:t>edoc</a:t>
            </a:r>
            <a:r>
              <a:rPr lang="en-US" baseline="0" dirty="0"/>
              <a:t>. All address correction notices will be provided through Full-Service, OneCode and </a:t>
            </a:r>
            <a:r>
              <a:rPr lang="en-US" baseline="0" dirty="0" err="1"/>
              <a:t>SingleSource</a:t>
            </a:r>
            <a:r>
              <a:rPr lang="en-US" baseline="0" dirty="0"/>
              <a:t> ACS feedback.  Qualification is measured on a Qua</a:t>
            </a:r>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28</a:t>
            </a:fld>
            <a:endParaRPr lang="en-US"/>
          </a:p>
        </p:txBody>
      </p:sp>
    </p:spTree>
    <p:extLst>
      <p:ext uri="{BB962C8B-B14F-4D97-AF65-F5344CB8AC3E}">
        <p14:creationId xmlns:p14="http://schemas.microsoft.com/office/powerpoint/2010/main" val="120984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2FBF5-0928-40BD-837C-2110DA0F33E4}" type="slidenum">
              <a:rPr lang="en-US" smtClean="0"/>
              <a:t>34</a:t>
            </a:fld>
            <a:endParaRPr lang="en-US"/>
          </a:p>
        </p:txBody>
      </p:sp>
    </p:spTree>
    <p:extLst>
      <p:ext uri="{BB962C8B-B14F-4D97-AF65-F5344CB8AC3E}">
        <p14:creationId xmlns:p14="http://schemas.microsoft.com/office/powerpoint/2010/main" val="290641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2FBF5-0928-40BD-837C-2110DA0F33E4}" type="slidenum">
              <a:rPr lang="en-US" smtClean="0"/>
              <a:t>38</a:t>
            </a:fld>
            <a:endParaRPr lang="en-US"/>
          </a:p>
        </p:txBody>
      </p:sp>
    </p:spTree>
    <p:extLst>
      <p:ext uri="{BB962C8B-B14F-4D97-AF65-F5344CB8AC3E}">
        <p14:creationId xmlns:p14="http://schemas.microsoft.com/office/powerpoint/2010/main" val="352696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Informed Delivery provides participating mailers with data reports that include information regarding: </a:t>
            </a:r>
            <a:endParaRPr lang="en-US" dirty="0">
              <a:effectLst/>
            </a:endParaRPr>
          </a:p>
          <a:p>
            <a:r>
              <a:rPr lang="en-US" sz="1200" kern="1200" dirty="0">
                <a:solidFill>
                  <a:schemeClr val="tx1"/>
                </a:solidFill>
                <a:effectLst/>
                <a:latin typeface="+mn-lt"/>
                <a:ea typeface="+mn-ea"/>
                <a:cs typeface="+mn-cs"/>
              </a:rPr>
              <a:t>o The number and percentage of campaign-related emails generated from the number of physical pieces. All Informed Delivery email subscribers in a household are included in this metric. </a:t>
            </a:r>
            <a:endParaRPr lang="en-US" dirty="0">
              <a:effectLst/>
            </a:endParaRPr>
          </a:p>
          <a:p>
            <a:r>
              <a:rPr lang="en-US" sz="1200" kern="1200" dirty="0">
                <a:solidFill>
                  <a:schemeClr val="tx1"/>
                </a:solidFill>
                <a:effectLst/>
                <a:latin typeface="+mn-lt"/>
                <a:ea typeface="+mn-ea"/>
                <a:cs typeface="+mn-cs"/>
              </a:rPr>
              <a:t>o The number and percentage of instances where a sent email was opened. </a:t>
            </a:r>
            <a:endParaRPr lang="en-US" dirty="0">
              <a:effectLst/>
            </a:endParaRPr>
          </a:p>
          <a:p>
            <a:r>
              <a:rPr lang="en-US" sz="1200" kern="1200" dirty="0">
                <a:solidFill>
                  <a:schemeClr val="tx1"/>
                </a:solidFill>
                <a:effectLst/>
                <a:latin typeface="+mn-lt"/>
                <a:ea typeface="+mn-ea"/>
                <a:cs typeface="+mn-cs"/>
              </a:rPr>
              <a:t>o The number and percentage of click-through generated from emails or the consumer dashboard.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1E82B00-2EF7-864B-9D12-5F944EDDF4A5}" type="slidenum">
              <a:rPr lang="en-US" smtClean="0"/>
              <a:t>5</a:t>
            </a:fld>
            <a:endParaRPr lang="en-US"/>
          </a:p>
        </p:txBody>
      </p:sp>
    </p:spTree>
    <p:extLst>
      <p:ext uri="{BB962C8B-B14F-4D97-AF65-F5344CB8AC3E}">
        <p14:creationId xmlns:p14="http://schemas.microsoft.com/office/powerpoint/2010/main" val="363994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Virtually any organization can conduct a campaign if their </a:t>
            </a:r>
            <a:r>
              <a:rPr lang="en-US" sz="1200" kern="1200" dirty="0" err="1">
                <a:solidFill>
                  <a:schemeClr val="tx1"/>
                </a:solidFill>
                <a:effectLst/>
                <a:latin typeface="+mn-lt"/>
                <a:ea typeface="+mn-ea"/>
                <a:cs typeface="+mn-cs"/>
              </a:rPr>
              <a:t>mailpieces</a:t>
            </a:r>
            <a:r>
              <a:rPr lang="en-US" sz="1200" kern="1200" dirty="0">
                <a:solidFill>
                  <a:schemeClr val="tx1"/>
                </a:solidFill>
                <a:effectLst/>
                <a:latin typeface="+mn-lt"/>
                <a:ea typeface="+mn-ea"/>
                <a:cs typeface="+mn-cs"/>
              </a:rPr>
              <a:t> are automation compatible and contain a valid </a:t>
            </a:r>
            <a:r>
              <a:rPr lang="en-US" sz="1200" kern="1200" dirty="0" err="1">
                <a:solidFill>
                  <a:schemeClr val="tx1"/>
                </a:solidFill>
                <a:effectLst/>
                <a:latin typeface="+mn-lt"/>
                <a:ea typeface="+mn-ea"/>
                <a:cs typeface="+mn-cs"/>
              </a:rPr>
              <a:t>IMb</a:t>
            </a:r>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Brands, MSPs, and agencies have all submitted campaigns to-date. </a:t>
            </a:r>
            <a:endParaRPr lang="en-US" dirty="0">
              <a:effectLst/>
            </a:endParaRPr>
          </a:p>
          <a:p>
            <a:r>
              <a:rPr lang="en-US" sz="1200" kern="1200" dirty="0">
                <a:solidFill>
                  <a:schemeClr val="tx1"/>
                </a:solidFill>
                <a:effectLst/>
                <a:latin typeface="+mn-lt"/>
                <a:ea typeface="+mn-ea"/>
                <a:cs typeface="+mn-cs"/>
              </a:rPr>
              <a:t>  While many people may be involved in the development of an Informed </a:t>
            </a:r>
            <a:endParaRPr lang="en-US" dirty="0">
              <a:effectLst/>
            </a:endParaRPr>
          </a:p>
          <a:p>
            <a:r>
              <a:rPr lang="en-US" sz="1200" kern="1200" dirty="0">
                <a:solidFill>
                  <a:schemeClr val="tx1"/>
                </a:solidFill>
                <a:effectLst/>
                <a:latin typeface="+mn-lt"/>
                <a:ea typeface="+mn-ea"/>
                <a:cs typeface="+mn-cs"/>
              </a:rPr>
              <a:t>Delivery campaign, including gathering necessary elements and content (e.g. the MID, </a:t>
            </a:r>
            <a:r>
              <a:rPr lang="en-US" sz="1200" kern="1200" dirty="0" err="1">
                <a:solidFill>
                  <a:schemeClr val="tx1"/>
                </a:solidFill>
                <a:effectLst/>
                <a:latin typeface="+mn-lt"/>
                <a:ea typeface="+mn-ea"/>
                <a:cs typeface="+mn-cs"/>
              </a:rPr>
              <a:t>IMb</a:t>
            </a:r>
            <a:r>
              <a:rPr lang="en-US" sz="1200" kern="1200" dirty="0">
                <a:solidFill>
                  <a:schemeClr val="tx1"/>
                </a:solidFill>
                <a:effectLst/>
                <a:latin typeface="+mn-lt"/>
                <a:ea typeface="+mn-ea"/>
                <a:cs typeface="+mn-cs"/>
              </a:rPr>
              <a:t>®/Serial Number range, start/end dates, images, URL, etc.), one person must submit the campaign file with all required elements. </a:t>
            </a:r>
            <a:endParaRPr lang="en-US" dirty="0">
              <a:effectLst/>
            </a:endParaRPr>
          </a:p>
          <a:p>
            <a:r>
              <a:rPr lang="en-US" sz="1200" kern="1200" dirty="0">
                <a:solidFill>
                  <a:schemeClr val="tx1"/>
                </a:solidFill>
                <a:effectLst/>
                <a:latin typeface="+mn-lt"/>
                <a:ea typeface="+mn-ea"/>
                <a:cs typeface="+mn-cs"/>
              </a:rPr>
              <a:t>  Campaign reports can be shared with multiple parties, though. </a:t>
            </a:r>
            <a:endParaRPr lang="en-US" dirty="0">
              <a:effectLst/>
            </a:endParaRPr>
          </a:p>
          <a:p>
            <a:r>
              <a:rPr lang="en-US" sz="1200" kern="1200" dirty="0">
                <a:solidFill>
                  <a:schemeClr val="tx1"/>
                </a:solidFill>
                <a:effectLst/>
                <a:latin typeface="+mn-lt"/>
                <a:ea typeface="+mn-ea"/>
                <a:cs typeface="+mn-cs"/>
              </a:rPr>
              <a:t>  The lifecycle of an Informed Delivery campaign involves five steps for </a:t>
            </a:r>
            <a:endParaRPr lang="en-US" dirty="0">
              <a:effectLst/>
            </a:endParaRPr>
          </a:p>
          <a:p>
            <a:r>
              <a:rPr lang="en-US" sz="1200" kern="1200" dirty="0">
                <a:solidFill>
                  <a:schemeClr val="tx1"/>
                </a:solidFill>
                <a:effectLst/>
                <a:latin typeface="+mn-lt"/>
                <a:ea typeface="+mn-ea"/>
                <a:cs typeface="+mn-cs"/>
              </a:rPr>
              <a:t>mailers: </a:t>
            </a:r>
            <a:endParaRPr lang="en-US" dirty="0">
              <a:effectLst/>
            </a:endParaRPr>
          </a:p>
          <a:p>
            <a:r>
              <a:rPr lang="en-US" sz="1200" kern="1200" dirty="0">
                <a:solidFill>
                  <a:schemeClr val="tx1"/>
                </a:solidFill>
                <a:effectLst/>
                <a:latin typeface="+mn-lt"/>
                <a:ea typeface="+mn-ea"/>
                <a:cs typeface="+mn-cs"/>
              </a:rPr>
              <a:t>o Plan your campaign – Determine the type of campaign to conduct </a:t>
            </a:r>
            <a:endParaRPr lang="en-US" dirty="0">
              <a:effectLst/>
            </a:endParaRPr>
          </a:p>
          <a:p>
            <a:r>
              <a:rPr lang="en-US" sz="1200" kern="1200" dirty="0">
                <a:solidFill>
                  <a:schemeClr val="tx1"/>
                </a:solidFill>
                <a:effectLst/>
                <a:latin typeface="+mn-lt"/>
                <a:ea typeface="+mn-ea"/>
                <a:cs typeface="+mn-cs"/>
              </a:rPr>
              <a:t>and create your mailing lists – separating them as necessary if </a:t>
            </a:r>
            <a:endParaRPr lang="en-US" dirty="0">
              <a:effectLst/>
            </a:endParaRPr>
          </a:p>
          <a:p>
            <a:r>
              <a:rPr lang="en-US" sz="1200" kern="1200" dirty="0">
                <a:solidFill>
                  <a:schemeClr val="tx1"/>
                </a:solidFill>
                <a:effectLst/>
                <a:latin typeface="+mn-lt"/>
                <a:ea typeface="+mn-ea"/>
                <a:cs typeface="+mn-cs"/>
              </a:rPr>
              <a:t>multiple campaigns will be run at the same time.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Prepare the mailing – Prepare your hardcopy mailing as you </a:t>
            </a:r>
            <a:endParaRPr lang="en-US" dirty="0">
              <a:effectLst/>
            </a:endParaRPr>
          </a:p>
          <a:p>
            <a:r>
              <a:rPr lang="en-US" sz="1200" kern="1200" dirty="0">
                <a:solidFill>
                  <a:schemeClr val="tx1"/>
                </a:solidFill>
                <a:effectLst/>
                <a:latin typeface="+mn-lt"/>
                <a:ea typeface="+mn-ea"/>
                <a:cs typeface="+mn-cs"/>
              </a:rPr>
              <a:t>would regularly. No additional steps are required to conduct an </a:t>
            </a:r>
            <a:endParaRPr lang="en-US" dirty="0">
              <a:effectLst/>
            </a:endParaRPr>
          </a:p>
          <a:p>
            <a:r>
              <a:rPr lang="en-US" sz="1200" kern="1200" dirty="0">
                <a:solidFill>
                  <a:schemeClr val="tx1"/>
                </a:solidFill>
                <a:effectLst/>
                <a:latin typeface="+mn-lt"/>
                <a:ea typeface="+mn-ea"/>
                <a:cs typeface="+mn-cs"/>
              </a:rPr>
              <a:t>Informed Delivery campaign.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Provide mailing and campaign details – Provide campaign </a:t>
            </a:r>
            <a:endParaRPr lang="en-US" dirty="0">
              <a:effectLst/>
            </a:endParaRPr>
          </a:p>
          <a:p>
            <a:r>
              <a:rPr lang="en-US" sz="1200" kern="1200" dirty="0">
                <a:solidFill>
                  <a:schemeClr val="tx1"/>
                </a:solidFill>
                <a:effectLst/>
                <a:latin typeface="+mn-lt"/>
                <a:ea typeface="+mn-ea"/>
                <a:cs typeface="+mn-cs"/>
              </a:rPr>
              <a:t>elements, such as mailing dates, the MID used on the </a:t>
            </a:r>
            <a:r>
              <a:rPr lang="en-US" sz="1200" kern="1200" dirty="0" err="1">
                <a:solidFill>
                  <a:schemeClr val="tx1"/>
                </a:solidFill>
                <a:effectLst/>
                <a:latin typeface="+mn-lt"/>
                <a:ea typeface="+mn-ea"/>
                <a:cs typeface="+mn-cs"/>
              </a:rPr>
              <a:t>mailpiece</a:t>
            </a:r>
            <a:r>
              <a:rPr lang="en-US" sz="1200" kern="1200" dirty="0">
                <a:solidFill>
                  <a:schemeClr val="tx1"/>
                </a:solidFill>
                <a:effectLst/>
                <a:latin typeface="+mn-lt"/>
                <a:ea typeface="+mn-ea"/>
                <a:cs typeface="+mn-cs"/>
              </a:rPr>
              <a:t> or </a:t>
            </a:r>
            <a:endParaRPr lang="en-US" dirty="0">
              <a:effectLst/>
            </a:endParaRPr>
          </a:p>
          <a:p>
            <a:r>
              <a:rPr lang="en-US" sz="1200" kern="1200" dirty="0">
                <a:solidFill>
                  <a:schemeClr val="tx1"/>
                </a:solidFill>
                <a:effectLst/>
                <a:latin typeface="+mn-lt"/>
                <a:ea typeface="+mn-ea"/>
                <a:cs typeface="+mn-cs"/>
              </a:rPr>
              <a:t>the MID and serial number sequence, custom images, and a URL. o Induct your mailing – No additional steps are required here to </a:t>
            </a:r>
            <a:endParaRPr lang="en-US" dirty="0">
              <a:effectLst/>
            </a:endParaRPr>
          </a:p>
          <a:p>
            <a:r>
              <a:rPr lang="en-US" sz="1200" kern="1200" dirty="0">
                <a:solidFill>
                  <a:schemeClr val="tx1"/>
                </a:solidFill>
                <a:effectLst/>
                <a:latin typeface="+mn-lt"/>
                <a:ea typeface="+mn-ea"/>
                <a:cs typeface="+mn-cs"/>
              </a:rPr>
              <a:t>conduct an Informed Delivery interactive campaign. </a:t>
            </a:r>
            <a:endParaRPr lang="en-US" dirty="0">
              <a:effectLst/>
            </a:endParaRPr>
          </a:p>
          <a:p>
            <a:r>
              <a:rPr lang="en-US" sz="1200" kern="1200" dirty="0">
                <a:solidFill>
                  <a:schemeClr val="tx1"/>
                </a:solidFill>
                <a:effectLst/>
                <a:latin typeface="+mn-lt"/>
                <a:ea typeface="+mn-ea"/>
                <a:cs typeface="+mn-cs"/>
              </a:rPr>
              <a:t>19 </a:t>
            </a:r>
            <a:endParaRPr lang="en-US" dirty="0">
              <a:effectLst/>
            </a:endParaRPr>
          </a:p>
          <a:p>
            <a:r>
              <a:rPr lang="en-US" sz="1200" kern="1200" dirty="0">
                <a:solidFill>
                  <a:schemeClr val="tx1"/>
                </a:solidFill>
                <a:effectLst/>
                <a:latin typeface="+mn-lt"/>
                <a:ea typeface="+mn-ea"/>
                <a:cs typeface="+mn-cs"/>
              </a:rPr>
              <a:t>o Analyze and gather insights – View the results of your campaign, including email open rate and number of click-</a:t>
            </a:r>
            <a:r>
              <a:rPr lang="en-US" sz="1200" kern="1200" dirty="0" err="1">
                <a:solidFill>
                  <a:schemeClr val="tx1"/>
                </a:solidFill>
                <a:effectLst/>
                <a:latin typeface="+mn-lt"/>
                <a:ea typeface="+mn-ea"/>
                <a:cs typeface="+mn-cs"/>
              </a:rPr>
              <a:t>throughs</a:t>
            </a:r>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1E82B00-2EF7-864B-9D12-5F944EDDF4A5}" type="slidenum">
              <a:rPr lang="en-US" smtClean="0"/>
              <a:t>6</a:t>
            </a:fld>
            <a:endParaRPr lang="en-US"/>
          </a:p>
        </p:txBody>
      </p:sp>
    </p:spTree>
    <p:extLst>
      <p:ext uri="{BB962C8B-B14F-4D97-AF65-F5344CB8AC3E}">
        <p14:creationId xmlns:p14="http://schemas.microsoft.com/office/powerpoint/2010/main" val="269237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What</a:t>
            </a:r>
            <a:r>
              <a:rPr lang="en-US" b="1" baseline="0" dirty="0">
                <a:effectLst/>
                <a:latin typeface="Calibri" panose="020F0502020204030204" pitchFamily="34" charset="0"/>
                <a:ea typeface="Calibri" panose="020F0502020204030204" pitchFamily="34" charset="0"/>
                <a:cs typeface="Times New Roman" panose="02020603050405020304" pitchFamily="18" charset="0"/>
              </a:rPr>
              <a:t> is </a:t>
            </a:r>
            <a:r>
              <a:rPr lang="en-US" b="1" dirty="0">
                <a:effectLst/>
                <a:latin typeface="Calibri" panose="020F0502020204030204" pitchFamily="34" charset="0"/>
                <a:ea typeface="Calibri" panose="020F0502020204030204" pitchFamily="34" charset="0"/>
                <a:cs typeface="Times New Roman" panose="02020603050405020304" pitchFamily="18" charset="0"/>
              </a:rPr>
              <a:t>Informed Visibility (IV) you ask?</a:t>
            </a:r>
          </a:p>
          <a:p>
            <a:pPr marL="628650" marR="0" lvl="1" indent="-17145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IV is a </a:t>
            </a:r>
            <a:r>
              <a:rPr lang="en-US" baseline="0" dirty="0">
                <a:effectLst/>
                <a:latin typeface="Calibri" panose="020F0502020204030204" pitchFamily="34" charset="0"/>
                <a:ea typeface="Calibri" panose="020F0502020204030204" pitchFamily="34" charset="0"/>
                <a:cs typeface="Times New Roman" panose="02020603050405020304" pitchFamily="18" charset="0"/>
              </a:rPr>
              <a:t>robust enterprise system that provides near real-time information available to both USPS and industry users. </a:t>
            </a:r>
          </a:p>
          <a:p>
            <a:pPr marL="628650" marR="0" lvl="1"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The data intelligence collected and provided by IV can be accessed via the internal or external web applications and the data delivered can be leveraged to provide users with: </a:t>
            </a:r>
          </a:p>
          <a:p>
            <a:pPr marL="1085850" marR="0" lvl="2"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Event-driven internal measurement of mail </a:t>
            </a:r>
          </a:p>
          <a:p>
            <a:pPr marL="1085850" marR="0" lvl="2"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Near real-time service performance diagnostics</a:t>
            </a:r>
          </a:p>
          <a:p>
            <a:pPr marL="1085850" marR="0" lvl="2"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Mail inventory management of mail</a:t>
            </a:r>
          </a:p>
          <a:p>
            <a:pPr marL="1085850" marR="0" lvl="2"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Predictive workloads on mail </a:t>
            </a:r>
          </a:p>
          <a:p>
            <a:pPr marL="1085850" marR="0" lvl="2"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End-to-end tracking of mail </a:t>
            </a:r>
          </a:p>
          <a:p>
            <a:pPr marL="1085850" marR="0" lvl="2" indent="-171450">
              <a:spcBef>
                <a:spcPts val="0"/>
              </a:spcBef>
              <a:spcAft>
                <a:spcPts val="0"/>
              </a:spcAft>
              <a:buFont typeface="Arial" panose="020B0604020202020204" pitchFamily="34" charset="0"/>
              <a:buChar cha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and, is easy to use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5B69F-3008-E94F-ACCA-85EE82288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98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800" kern="1200" dirty="0">
                <a:solidFill>
                  <a:schemeClr val="tx1"/>
                </a:solidFill>
                <a:effectLst/>
                <a:latin typeface="+mn-lt"/>
                <a:ea typeface="+mn-ea"/>
                <a:cs typeface="+mn-cs"/>
              </a:rPr>
              <a:t>The Informed Visibility Mail Tracking &amp; Reporting</a:t>
            </a:r>
            <a:r>
              <a:rPr lang="en-US" sz="800" kern="1200" baseline="0" dirty="0">
                <a:solidFill>
                  <a:schemeClr val="tx1"/>
                </a:solidFill>
                <a:effectLst/>
                <a:latin typeface="+mn-lt"/>
                <a:ea typeface="+mn-ea"/>
                <a:cs typeface="+mn-cs"/>
              </a:rPr>
              <a:t> application provides visibility of letters, flats, bundles, handling units, containers, and transportation to mailers.</a:t>
            </a:r>
          </a:p>
          <a:p>
            <a:pPr marL="171450" indent="-171450">
              <a:buFont typeface="Arial" panose="020B0604020202020204" pitchFamily="34" charset="0"/>
              <a:buChar char="•"/>
            </a:pPr>
            <a:endParaRPr lang="en-US"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t>Mail Tracking &amp;</a:t>
            </a:r>
            <a:r>
              <a:rPr lang="en-US" sz="1200" baseline="0" dirty="0"/>
              <a:t> Reporting consolidates </a:t>
            </a:r>
            <a:r>
              <a:rPr lang="en-US" sz="1200" dirty="0">
                <a:solidFill>
                  <a:schemeClr val="tx1">
                    <a:lumMod val="75000"/>
                    <a:lumOff val="25000"/>
                  </a:schemeClr>
                </a:solidFill>
                <a:latin typeface="Century Gothic" panose="020B0502020202020204" pitchFamily="34" charset="0"/>
              </a:rPr>
              <a:t>existing mail tracking services </a:t>
            </a:r>
            <a:r>
              <a:rPr lang="en-US" sz="1200" baseline="0" dirty="0"/>
              <a:t>into a single system.  </a:t>
            </a:r>
          </a:p>
          <a:p>
            <a:pPr marL="628650" lvl="1" indent="-171450">
              <a:buFont typeface="Arial" panose="020B0604020202020204" pitchFamily="34" charset="0"/>
              <a:buChar char="•"/>
            </a:pPr>
            <a:r>
              <a:rPr lang="en-US" sz="1200" baseline="0" dirty="0"/>
              <a:t>Today, mailers use IMb Tracing® for piece visibility and </a:t>
            </a:r>
            <a:r>
              <a:rPr lang="en-US" sz="1200" i="1" baseline="0" dirty="0"/>
              <a:t>PostalOne!</a:t>
            </a:r>
            <a:r>
              <a:rPr lang="en-US" sz="1200" i="0" baseline="0" dirty="0"/>
              <a:t>® </a:t>
            </a:r>
            <a:r>
              <a:rPr lang="en-US" sz="1200" baseline="0" dirty="0"/>
              <a:t>for container and tray visibility. </a:t>
            </a:r>
            <a:r>
              <a:rPr lang="en-US" sz="1200" dirty="0"/>
              <a:t>These</a:t>
            </a:r>
            <a:r>
              <a:rPr lang="en-US" sz="1200" baseline="0" dirty="0"/>
              <a:t> existing tracking capabilities will be migrated to IV.</a:t>
            </a:r>
          </a:p>
          <a:p>
            <a:pPr marL="628650" lvl="1" indent="-171450">
              <a:buFont typeface="Arial" panose="020B0604020202020204" pitchFamily="34" charset="0"/>
              <a:buChar char="•"/>
            </a:pPr>
            <a:endParaRPr lang="en-US" sz="1200" baseline="0" dirty="0"/>
          </a:p>
          <a:p>
            <a:pPr marL="457200" lvl="1" indent="0">
              <a:buFont typeface="Arial" panose="020B0604020202020204" pitchFamily="34" charset="0"/>
              <a:buNone/>
            </a:pPr>
            <a:endParaRPr lang="en-US" sz="1200" b="1" baseline="0" dirty="0"/>
          </a:p>
          <a:p>
            <a:endParaRPr lang="en-US" dirty="0"/>
          </a:p>
        </p:txBody>
      </p:sp>
      <p:sp>
        <p:nvSpPr>
          <p:cNvPr id="4" name="Slide Number Placeholder 3"/>
          <p:cNvSpPr>
            <a:spLocks noGrp="1"/>
          </p:cNvSpPr>
          <p:nvPr>
            <p:ph type="sldNum" sz="quarter" idx="10"/>
          </p:nvPr>
        </p:nvSpPr>
        <p:spPr/>
        <p:txBody>
          <a:bodyPr/>
          <a:lstStyle/>
          <a:p>
            <a:fld id="{9DC2FBF5-0928-40BD-837C-2110DA0F33E4}" type="slidenum">
              <a:rPr lang="en-US" smtClean="0"/>
              <a:t>8</a:t>
            </a:fld>
            <a:endParaRPr lang="en-US"/>
          </a:p>
        </p:txBody>
      </p:sp>
    </p:spTree>
    <p:extLst>
      <p:ext uri="{BB962C8B-B14F-4D97-AF65-F5344CB8AC3E}">
        <p14:creationId xmlns:p14="http://schemas.microsoft.com/office/powerpoint/2010/main" val="299616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9</a:t>
            </a:fld>
            <a:endParaRPr lang="en-US"/>
          </a:p>
        </p:txBody>
      </p:sp>
    </p:spTree>
    <p:extLst>
      <p:ext uri="{BB962C8B-B14F-4D97-AF65-F5344CB8AC3E}">
        <p14:creationId xmlns:p14="http://schemas.microsoft.com/office/powerpoint/2010/main" val="72691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12</a:t>
            </a:fld>
            <a:endParaRPr lang="en-US"/>
          </a:p>
        </p:txBody>
      </p:sp>
    </p:spTree>
    <p:extLst>
      <p:ext uri="{BB962C8B-B14F-4D97-AF65-F5344CB8AC3E}">
        <p14:creationId xmlns:p14="http://schemas.microsoft.com/office/powerpoint/2010/main" val="396613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Request invitation code to participate in EPS</a:t>
            </a:r>
          </a:p>
          <a:p>
            <a:r>
              <a:rPr lang="en-US" dirty="0"/>
              <a:t>2. Create BCG account if not registered</a:t>
            </a:r>
          </a:p>
          <a:p>
            <a:r>
              <a:rPr lang="en-US" dirty="0"/>
              <a:t>3. Access EPS via BCG</a:t>
            </a:r>
          </a:p>
          <a:p>
            <a:r>
              <a:rPr lang="en-US" dirty="0"/>
              <a:t>4. Create an EPA</a:t>
            </a:r>
          </a:p>
          <a:p>
            <a:r>
              <a:rPr lang="en-US" dirty="0"/>
              <a:t>5. Activate a payment method </a:t>
            </a:r>
          </a:p>
          <a:p>
            <a:r>
              <a:rPr lang="en-US" dirty="0"/>
              <a:t>6. Link products and services</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t>13</a:t>
            </a:fld>
            <a:endParaRPr lang="en-US"/>
          </a:p>
        </p:txBody>
      </p:sp>
    </p:spTree>
    <p:extLst>
      <p:ext uri="{BB962C8B-B14F-4D97-AF65-F5344CB8AC3E}">
        <p14:creationId xmlns:p14="http://schemas.microsoft.com/office/powerpoint/2010/main" val="235988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3603" y="1122363"/>
            <a:ext cx="9141619" cy="2387600"/>
          </a:xfrm>
        </p:spPr>
        <p:txBody>
          <a:bodyPr anchor="b">
            <a:normAutofit/>
          </a:bodyPr>
          <a:lstStyle>
            <a:lvl1pPr algn="ctr">
              <a:defRPr sz="3599" b="1" i="0">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b="0" i="0">
                <a:latin typeface="Helvetica" charset="0"/>
                <a:ea typeface="Helvetica" charset="0"/>
                <a:cs typeface="Helvetica"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315" y="1122363"/>
            <a:ext cx="2598196" cy="1609050"/>
          </a:xfrm>
          <a:prstGeom prst="rect">
            <a:avLst/>
          </a:prstGeom>
        </p:spPr>
      </p:pic>
    </p:spTree>
    <p:extLst>
      <p:ext uri="{BB962C8B-B14F-4D97-AF65-F5344CB8AC3E}">
        <p14:creationId xmlns:p14="http://schemas.microsoft.com/office/powerpoint/2010/main" val="41875358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403309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116932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23775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259648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141034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134368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1639545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3937882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9"/>
            <a:ext cx="10512862" cy="651733"/>
          </a:xfrm>
        </p:spPr>
        <p:txBody>
          <a:bodyPr/>
          <a:lstStyle>
            <a:lvl1pPr>
              <a:defRPr sz="35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799" b="0" i="0">
                <a:latin typeface="Arial" panose="020B0604020202020204" pitchFamily="34" charset="0"/>
                <a:ea typeface="Arial" panose="020B0604020202020204" pitchFamily="34" charset="0"/>
                <a:cs typeface="Arial" panose="020B0604020202020204" pitchFamily="34" charset="0"/>
              </a:defRPr>
            </a:lvl1pPr>
            <a:lvl2pPr>
              <a:defRPr sz="1799" b="0" i="0">
                <a:latin typeface="Arial" panose="020B0604020202020204" pitchFamily="34" charset="0"/>
                <a:ea typeface="Arial" panose="020B0604020202020204" pitchFamily="34" charset="0"/>
                <a:cs typeface="Arial" panose="020B0604020202020204" pitchFamily="34" charset="0"/>
              </a:defRPr>
            </a:lvl2pPr>
            <a:lvl3pPr>
              <a:defRPr sz="1799" b="0" i="0">
                <a:latin typeface="Arial" panose="020B0604020202020204" pitchFamily="34" charset="0"/>
                <a:ea typeface="Arial" panose="020B0604020202020204" pitchFamily="34" charset="0"/>
                <a:cs typeface="Arial" panose="020B0604020202020204" pitchFamily="34" charset="0"/>
              </a:defRPr>
            </a:lvl3pPr>
            <a:lvl4pPr>
              <a:defRPr sz="1799" b="0" i="0">
                <a:latin typeface="Arial" panose="020B0604020202020204" pitchFamily="34" charset="0"/>
                <a:ea typeface="Arial" panose="020B0604020202020204" pitchFamily="34" charset="0"/>
                <a:cs typeface="Arial" panose="020B0604020202020204" pitchFamily="34" charset="0"/>
              </a:defRPr>
            </a:lvl4pPr>
            <a:lvl5pPr>
              <a:defRPr sz="17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92062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88826" cy="6858000"/>
          </a:xfrm>
        </p:spPr>
        <p:txBody>
          <a:bodyPr anchor="ctr">
            <a:normAutofit/>
          </a:bodyPr>
          <a:lstStyle>
            <a:lvl1pPr algn="ctr">
              <a:defRPr sz="1200">
                <a:solidFill>
                  <a:schemeClr val="tx2"/>
                </a:solidFill>
              </a:defRPr>
            </a:lvl1pPr>
          </a:lstStyle>
          <a:p>
            <a:r>
              <a:rPr lang="en-US" dirty="0"/>
              <a:t>Click icon to add picture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360" y="6500854"/>
            <a:ext cx="1318547" cy="207825"/>
          </a:xfrm>
          <a:prstGeom prst="rect">
            <a:avLst/>
          </a:prstGeom>
        </p:spPr>
      </p:pic>
    </p:spTree>
    <p:extLst>
      <p:ext uri="{BB962C8B-B14F-4D97-AF65-F5344CB8AC3E}">
        <p14:creationId xmlns:p14="http://schemas.microsoft.com/office/powerpoint/2010/main" val="9506006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0" y="0"/>
            <a:ext cx="12188825"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8571" y="76200"/>
            <a:ext cx="1213241" cy="697165"/>
          </a:xfrm>
          <a:prstGeom prst="rect">
            <a:avLst/>
          </a:prstGeom>
        </p:spPr>
      </p:pic>
    </p:spTree>
    <p:extLst>
      <p:ext uri="{BB962C8B-B14F-4D97-AF65-F5344CB8AC3E}">
        <p14:creationId xmlns:p14="http://schemas.microsoft.com/office/powerpoint/2010/main" val="294569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
        <p:nvSpPr>
          <p:cNvPr id="14" name="Parallelogram 13"/>
          <p:cNvSpPr/>
          <p:nvPr/>
        </p:nvSpPr>
        <p:spPr>
          <a:xfrm>
            <a:off x="-1420657" y="1136823"/>
            <a:ext cx="7943325" cy="4856204"/>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grpSp>
        <p:nvGrpSpPr>
          <p:cNvPr id="19" name="Group 18"/>
          <p:cNvGrpSpPr/>
          <p:nvPr/>
        </p:nvGrpSpPr>
        <p:grpSpPr>
          <a:xfrm>
            <a:off x="0" y="0"/>
            <a:ext cx="12188825" cy="736424"/>
            <a:chOff x="0" y="0"/>
            <a:chExt cx="12192000" cy="736424"/>
          </a:xfrm>
        </p:grpSpPr>
        <p:sp>
          <p:nvSpPr>
            <p:cNvPr id="21" name="Rectangle 20"/>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2" name="Rectangle 21"/>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3" name="Parallelogram 22"/>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395314" y="1535904"/>
            <a:ext cx="4867294"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27" name="Content Placeholder 2"/>
          <p:cNvSpPr>
            <a:spLocks noGrp="1"/>
          </p:cNvSpPr>
          <p:nvPr>
            <p:ph sz="half" idx="1"/>
          </p:nvPr>
        </p:nvSpPr>
        <p:spPr>
          <a:xfrm>
            <a:off x="395313" y="2506663"/>
            <a:ext cx="4867294" cy="3325727"/>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8571" y="76200"/>
            <a:ext cx="1213241" cy="697165"/>
          </a:xfrm>
          <a:prstGeom prst="rect">
            <a:avLst/>
          </a:prstGeom>
        </p:spPr>
      </p:pic>
    </p:spTree>
    <p:extLst>
      <p:ext uri="{BB962C8B-B14F-4D97-AF65-F5344CB8AC3E}">
        <p14:creationId xmlns:p14="http://schemas.microsoft.com/office/powerpoint/2010/main" val="6929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955159"/>
            <a:ext cx="10512862"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10/23/2017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8" name="Group 17"/>
          <p:cNvGrpSpPr/>
          <p:nvPr/>
        </p:nvGrpSpPr>
        <p:grpSpPr>
          <a:xfrm>
            <a:off x="0" y="0"/>
            <a:ext cx="12188825" cy="736424"/>
            <a:chOff x="0" y="0"/>
            <a:chExt cx="12192000" cy="736424"/>
          </a:xfrm>
        </p:grpSpPr>
        <p:sp>
          <p:nvSpPr>
            <p:cNvPr id="20" name="Rectangle 19"/>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1" name="Rectangle 20"/>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2" name="Parallelogram 21"/>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8571" y="76200"/>
            <a:ext cx="1213241" cy="697165"/>
          </a:xfrm>
          <a:prstGeom prst="rect">
            <a:avLst/>
          </a:prstGeom>
        </p:spPr>
      </p:pic>
    </p:spTree>
    <p:extLst>
      <p:ext uri="{BB962C8B-B14F-4D97-AF65-F5344CB8AC3E}">
        <p14:creationId xmlns:p14="http://schemas.microsoft.com/office/powerpoint/2010/main" val="396659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solidFill>
                  <a:prstClr val="black">
                    <a:tint val="75000"/>
                  </a:prstClr>
                </a:solidFill>
              </a:rPr>
              <a:t>10/23/2017</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1" name="Group 10"/>
          <p:cNvGrpSpPr/>
          <p:nvPr/>
        </p:nvGrpSpPr>
        <p:grpSpPr>
          <a:xfrm>
            <a:off x="0" y="0"/>
            <a:ext cx="12188825" cy="736424"/>
            <a:chOff x="0" y="0"/>
            <a:chExt cx="12192000" cy="736424"/>
          </a:xfrm>
        </p:grpSpPr>
        <p:sp>
          <p:nvSpPr>
            <p:cNvPr id="13" name="Rectangle 12"/>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4" name="Rectangle 13"/>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5" name="Parallelogram 14"/>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9" name="Title 1"/>
          <p:cNvSpPr>
            <a:spLocks noGrp="1"/>
          </p:cNvSpPr>
          <p:nvPr>
            <p:ph type="title"/>
          </p:nvPr>
        </p:nvSpPr>
        <p:spPr>
          <a:xfrm>
            <a:off x="837982" y="955159"/>
            <a:ext cx="10512862"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20" name="Content Placeholder 2"/>
          <p:cNvSpPr>
            <a:spLocks noGrp="1"/>
          </p:cNvSpPr>
          <p:nvPr>
            <p:ph sz="half" idx="1"/>
          </p:nvPr>
        </p:nvSpPr>
        <p:spPr>
          <a:xfrm>
            <a:off x="837982" y="1825625"/>
            <a:ext cx="10512862" cy="4340397"/>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8571" y="76200"/>
            <a:ext cx="1213241" cy="697165"/>
          </a:xfrm>
          <a:prstGeom prst="rect">
            <a:avLst/>
          </a:prstGeom>
        </p:spPr>
      </p:pic>
    </p:spTree>
    <p:extLst>
      <p:ext uri="{BB962C8B-B14F-4D97-AF65-F5344CB8AC3E}">
        <p14:creationId xmlns:p14="http://schemas.microsoft.com/office/powerpoint/2010/main" val="307394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r>
              <a:rPr lang="en-US">
                <a:solidFill>
                  <a:prstClr val="black">
                    <a:tint val="75000"/>
                  </a:prstClr>
                </a:solidFill>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p:nvSpPr>
        <p:spPr>
          <a:xfrm>
            <a:off x="9944599" y="2656704"/>
            <a:ext cx="2244226" cy="85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cxnSp>
        <p:nvCxnSpPr>
          <p:cNvPr id="10" name="Straight Connector 9"/>
          <p:cNvCxnSpPr/>
          <p:nvPr/>
        </p:nvCxnSpPr>
        <p:spPr>
          <a:xfrm>
            <a:off x="11019357" y="3064476"/>
            <a:ext cx="1169468"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8006262" y="2631368"/>
            <a:ext cx="1938337" cy="954088"/>
          </a:xfrm>
        </p:spPr>
        <p:txBody>
          <a:bodyPr anchor="ctr"/>
          <a:lstStyle>
            <a:lvl1pPr marL="0" indent="0">
              <a:buNone/>
              <a:defRPr b="1" baseline="0">
                <a:solidFill>
                  <a:schemeClr val="bg1"/>
                </a:solidFill>
              </a:defRPr>
            </a:lvl1pPr>
          </a:lstStyle>
          <a:p>
            <a:pPr lvl="0"/>
            <a:r>
              <a:rPr lang="en-US" dirty="0"/>
              <a:t>SECTION BREAK</a:t>
            </a:r>
          </a:p>
        </p:txBody>
      </p:sp>
      <p:sp>
        <p:nvSpPr>
          <p:cNvPr id="12" name="Text Placeholder 11"/>
          <p:cNvSpPr>
            <a:spLocks noGrp="1"/>
          </p:cNvSpPr>
          <p:nvPr>
            <p:ph type="body" sz="quarter" idx="14" hasCustomPrompt="1"/>
          </p:nvPr>
        </p:nvSpPr>
        <p:spPr>
          <a:xfrm>
            <a:off x="10104438" y="2782887"/>
            <a:ext cx="730250" cy="646113"/>
          </a:xfrm>
        </p:spPr>
        <p:txBody>
          <a:bodyPr anchor="ctr">
            <a:normAutofit/>
          </a:bodyPr>
          <a:lstStyle>
            <a:lvl1pPr marL="0" indent="0">
              <a:buNone/>
              <a:defRPr sz="3200" b="1">
                <a:solidFill>
                  <a:schemeClr val="accent1">
                    <a:lumMod val="50000"/>
                  </a:schemeClr>
                </a:solidFill>
              </a:defRPr>
            </a:lvl1pPr>
          </a:lstStyle>
          <a:p>
            <a:pPr lvl="0"/>
            <a:r>
              <a:rPr lang="en-US" dirty="0"/>
              <a:t>01</a:t>
            </a:r>
          </a:p>
        </p:txBody>
      </p:sp>
    </p:spTree>
    <p:extLst>
      <p:ext uri="{BB962C8B-B14F-4D97-AF65-F5344CB8AC3E}">
        <p14:creationId xmlns:p14="http://schemas.microsoft.com/office/powerpoint/2010/main" val="161257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8"/>
            <a:ext cx="10512862"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291767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8"/>
            <a:ext cx="10512862"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291767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2188825"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7982" y="955158"/>
            <a:ext cx="10512862"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7982" y="1825625"/>
            <a:ext cx="10512862" cy="4340397"/>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5713" y="102865"/>
            <a:ext cx="952506" cy="530694"/>
          </a:xfrm>
          <a:prstGeom prst="rect">
            <a:avLst/>
          </a:prstGeom>
        </p:spPr>
      </p:pic>
    </p:spTree>
    <p:extLst>
      <p:ext uri="{BB962C8B-B14F-4D97-AF65-F5344CB8AC3E}">
        <p14:creationId xmlns:p14="http://schemas.microsoft.com/office/powerpoint/2010/main" val="29176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b="0" i="0">
                <a:solidFill>
                  <a:schemeClr val="tx1">
                    <a:tint val="75000"/>
                  </a:schemeClr>
                </a:solidFill>
                <a:latin typeface="Helvetica Light" charset="0"/>
                <a:ea typeface="Helvetica Light" charset="0"/>
                <a:cs typeface="Helvetica Light" charset="0"/>
              </a:defRPr>
            </a:lvl1pPr>
          </a:lstStyle>
          <a:p>
            <a:r>
              <a:rPr lang="en-US">
                <a:solidFill>
                  <a:prstClr val="black">
                    <a:tint val="75000"/>
                  </a:prstClr>
                </a:solidFill>
              </a:rPr>
              <a:t>10/23/2017</a:t>
            </a: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Light" charset="0"/>
                <a:ea typeface="Helvetica Light" charset="0"/>
                <a:cs typeface="Helvetica Light"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b="0" i="0">
                <a:solidFill>
                  <a:schemeClr val="tx1">
                    <a:tint val="75000"/>
                  </a:schemeClr>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44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8" r:id="rId7"/>
    <p:sldLayoutId id="2147483689" r:id="rId8"/>
    <p:sldLayoutId id="2147483691" r:id="rId9"/>
    <p:sldLayoutId id="2147483692" r:id="rId10"/>
    <p:sldLayoutId id="2147483693" r:id="rId11"/>
    <p:sldLayoutId id="2147483696" r:id="rId12"/>
    <p:sldLayoutId id="2147483697" r:id="rId13"/>
    <p:sldLayoutId id="2147483713" r:id="rId14"/>
    <p:sldLayoutId id="2147483714" r:id="rId15"/>
    <p:sldLayoutId id="2147483715" r:id="rId16"/>
    <p:sldLayoutId id="2147483716" r:id="rId17"/>
    <p:sldLayoutId id="2147483717" r:id="rId18"/>
    <p:sldLayoutId id="2147483722" r:id="rId19"/>
  </p:sldLayoutIdLst>
  <p:hf hdr="0" ftr="0" dt="0"/>
  <p:txStyles>
    <p:title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Helvetica" charset="0"/>
          <a:ea typeface="Helvetica" charset="0"/>
          <a:cs typeface="Helvetica" charset="0"/>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Helvetica" charset="0"/>
          <a:ea typeface="Helvetica" charset="0"/>
          <a:cs typeface="Helvetica"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Helvetica" charset="0"/>
          <a:ea typeface="Helvetica" charset="0"/>
          <a:cs typeface="Helvetica"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6.jpe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USPSPayment@usps.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postalpro.usps.com/eps" TargetMode="External"/><Relationship Id="rId4" Type="http://schemas.openxmlformats.org/officeDocument/2006/relationships/hyperlink" Target="https://ribbs.usps.gov/locators/find-bme.cf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informeddelivery.usps.com/box/pages/intro/start.action"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0.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6.emf"/><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3987" y="1122363"/>
            <a:ext cx="12496800" cy="2387600"/>
          </a:xfrm>
        </p:spPr>
        <p:txBody>
          <a:bodyPr/>
          <a:lstStyle/>
          <a:p>
            <a:r>
              <a:rPr lang="en-US" dirty="0"/>
              <a:t>AIM – Southern </a:t>
            </a:r>
          </a:p>
        </p:txBody>
      </p:sp>
      <p:sp>
        <p:nvSpPr>
          <p:cNvPr id="4" name="Subtitle 3"/>
          <p:cNvSpPr>
            <a:spLocks noGrp="1"/>
          </p:cNvSpPr>
          <p:nvPr>
            <p:ph type="subTitle" idx="1"/>
          </p:nvPr>
        </p:nvSpPr>
        <p:spPr>
          <a:xfrm>
            <a:off x="1523602" y="3962400"/>
            <a:ext cx="9141619" cy="1655762"/>
          </a:xfrm>
        </p:spPr>
        <p:txBody>
          <a:bodyPr/>
          <a:lstStyle/>
          <a:p>
            <a:r>
              <a:rPr lang="en-US" dirty="0"/>
              <a:t>Pritha Mehra </a:t>
            </a:r>
          </a:p>
          <a:p>
            <a:endParaRPr lang="en-US" dirty="0"/>
          </a:p>
          <a:p>
            <a:r>
              <a:rPr lang="en-US" dirty="0"/>
              <a:t>April 2018</a:t>
            </a:r>
          </a:p>
        </p:txBody>
      </p:sp>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12991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5D733FE-F1AF-412F-9244-1A5756D2AFF0}"/>
              </a:ext>
            </a:extLst>
          </p:cNvPr>
          <p:cNvSpPr>
            <a:spLocks noGrp="1"/>
          </p:cNvSpPr>
          <p:nvPr>
            <p:ph type="sldNum" sz="quarter" idx="12"/>
          </p:nvPr>
        </p:nvSpPr>
        <p:spPr/>
        <p:txBody>
          <a:bodyPr/>
          <a:lstStyle/>
          <a:p>
            <a:fld id="{7598BF81-8B34-B643-B5B0-4C1DA59A715B}" type="slidenum">
              <a:rPr lang="en-US" smtClean="0"/>
              <a:t>10</a:t>
            </a:fld>
            <a:endParaRPr lang="en-US"/>
          </a:p>
        </p:txBody>
      </p:sp>
      <p:sp>
        <p:nvSpPr>
          <p:cNvPr id="3" name="Title 2">
            <a:extLst>
              <a:ext uri="{FF2B5EF4-FFF2-40B4-BE49-F238E27FC236}">
                <a16:creationId xmlns="" xmlns:a16="http://schemas.microsoft.com/office/drawing/2014/main" id="{D7CBC35A-B3CC-43AE-B884-3ADA5D744305}"/>
              </a:ext>
            </a:extLst>
          </p:cNvPr>
          <p:cNvSpPr>
            <a:spLocks noGrp="1"/>
          </p:cNvSpPr>
          <p:nvPr>
            <p:ph type="title"/>
          </p:nvPr>
        </p:nvSpPr>
        <p:spPr>
          <a:xfrm>
            <a:off x="111340" y="913004"/>
            <a:ext cx="10512862" cy="651733"/>
          </a:xfrm>
        </p:spPr>
        <p:txBody>
          <a:bodyPr/>
          <a:lstStyle/>
          <a:p>
            <a:r>
              <a:rPr lang="en-US" dirty="0"/>
              <a:t>Why EPS?</a:t>
            </a:r>
          </a:p>
        </p:txBody>
      </p:sp>
      <p:sp>
        <p:nvSpPr>
          <p:cNvPr id="4" name="Content Placeholder 3">
            <a:extLst>
              <a:ext uri="{FF2B5EF4-FFF2-40B4-BE49-F238E27FC236}">
                <a16:creationId xmlns="" xmlns:a16="http://schemas.microsoft.com/office/drawing/2014/main" id="{F2C1C9DC-84AE-4DF9-A223-42A7AD5BFB9B}"/>
              </a:ext>
            </a:extLst>
          </p:cNvPr>
          <p:cNvSpPr>
            <a:spLocks noGrp="1"/>
          </p:cNvSpPr>
          <p:nvPr>
            <p:ph sz="half" idx="1"/>
          </p:nvPr>
        </p:nvSpPr>
        <p:spPr>
          <a:xfrm>
            <a:off x="423875" y="1524001"/>
            <a:ext cx="5739930" cy="2245720"/>
          </a:xfrm>
        </p:spPr>
        <p:txBody>
          <a:bodyPr>
            <a:noAutofit/>
          </a:bodyPr>
          <a:lstStyle/>
          <a:p>
            <a:pPr>
              <a:lnSpc>
                <a:spcPct val="100000"/>
              </a:lnSpc>
              <a:spcBef>
                <a:spcPts val="0"/>
              </a:spcBef>
            </a:pPr>
            <a:r>
              <a:rPr lang="en-US" sz="2000" dirty="0"/>
              <a:t>Pay for all Products and Services with one account</a:t>
            </a:r>
          </a:p>
          <a:p>
            <a:pPr>
              <a:lnSpc>
                <a:spcPct val="100000"/>
              </a:lnSpc>
              <a:spcBef>
                <a:spcPts val="0"/>
              </a:spcBef>
            </a:pPr>
            <a:r>
              <a:rPr lang="en-US" sz="2000" dirty="0"/>
              <a:t>Manage accounts online</a:t>
            </a:r>
          </a:p>
          <a:p>
            <a:pPr>
              <a:lnSpc>
                <a:spcPct val="100000"/>
              </a:lnSpc>
              <a:spcBef>
                <a:spcPts val="0"/>
              </a:spcBef>
            </a:pPr>
            <a:r>
              <a:rPr lang="en-US" sz="2000" dirty="0"/>
              <a:t>Establish permits online</a:t>
            </a:r>
          </a:p>
          <a:p>
            <a:pPr>
              <a:lnSpc>
                <a:spcPct val="100000"/>
              </a:lnSpc>
              <a:spcBef>
                <a:spcPts val="0"/>
              </a:spcBef>
            </a:pPr>
            <a:r>
              <a:rPr lang="en-US" sz="2000" dirty="0"/>
              <a:t>Manage postage spent</a:t>
            </a:r>
          </a:p>
          <a:p>
            <a:pPr>
              <a:lnSpc>
                <a:spcPct val="100000"/>
              </a:lnSpc>
              <a:spcBef>
                <a:spcPts val="0"/>
              </a:spcBef>
            </a:pPr>
            <a:r>
              <a:rPr lang="en-US" sz="2000" dirty="0"/>
              <a:t>Convenient payment options</a:t>
            </a:r>
          </a:p>
        </p:txBody>
      </p:sp>
      <p:sp>
        <p:nvSpPr>
          <p:cNvPr id="6" name="TextBox 5"/>
          <p:cNvSpPr txBox="1"/>
          <p:nvPr/>
        </p:nvSpPr>
        <p:spPr>
          <a:xfrm>
            <a:off x="1111819" y="152400"/>
            <a:ext cx="6878307" cy="535531"/>
          </a:xfrm>
          <a:prstGeom prst="rect">
            <a:avLst/>
          </a:prstGeom>
          <a:noFill/>
        </p:spPr>
        <p:txBody>
          <a:bodyPr wrap="square" rtlCol="0">
            <a:spAutoFit/>
          </a:bodyPr>
          <a:lstStyle/>
          <a:p>
            <a:pPr defTabSz="914126">
              <a:lnSpc>
                <a:spcPct val="90000"/>
              </a:lnSpc>
              <a:spcBef>
                <a:spcPct val="0"/>
              </a:spcBef>
            </a:pPr>
            <a:r>
              <a:rPr lang="en-US" sz="3200" b="1" dirty="0">
                <a:solidFill>
                  <a:schemeClr val="bg1"/>
                </a:solidFill>
                <a:latin typeface="Helvetica" charset="0"/>
                <a:ea typeface="Helvetica" charset="0"/>
                <a:cs typeface="Helvetica" charset="0"/>
              </a:rPr>
              <a:t>Enterprise Payment System (EPS)</a:t>
            </a:r>
          </a:p>
        </p:txBody>
      </p:sp>
      <p:cxnSp>
        <p:nvCxnSpPr>
          <p:cNvPr id="7" name="Straight Connector 6"/>
          <p:cNvCxnSpPr/>
          <p:nvPr/>
        </p:nvCxnSpPr>
        <p:spPr>
          <a:xfrm>
            <a:off x="10742612" y="1828800"/>
            <a:ext cx="34177" cy="4566655"/>
          </a:xfrm>
          <a:prstGeom prst="line">
            <a:avLst/>
          </a:prstGeom>
          <a:ln>
            <a:solidFill>
              <a:srgbClr val="333366"/>
            </a:solidFill>
            <a:prstDash val="dash"/>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 xmlns:a16="http://schemas.microsoft.com/office/drawing/2014/main" id="{D7CBC35A-B3CC-43AE-B884-3ADA5D744305}"/>
              </a:ext>
            </a:extLst>
          </p:cNvPr>
          <p:cNvSpPr txBox="1">
            <a:spLocks/>
          </p:cNvSpPr>
          <p:nvPr/>
        </p:nvSpPr>
        <p:spPr>
          <a:xfrm>
            <a:off x="8589585" y="773418"/>
            <a:ext cx="1299885" cy="32855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altLang="ko-KR" sz="2000" dirty="0">
                <a:solidFill>
                  <a:schemeClr val="tx1">
                    <a:lumMod val="85000"/>
                    <a:lumOff val="15000"/>
                  </a:schemeClr>
                </a:solidFill>
              </a:rPr>
              <a:t>AFTER</a:t>
            </a:r>
            <a:endParaRPr lang="en-US" sz="2000" dirty="0">
              <a:solidFill>
                <a:schemeClr val="tx1">
                  <a:lumMod val="85000"/>
                  <a:lumOff val="15000"/>
                </a:schemeClr>
              </a:solidFill>
            </a:endParaRPr>
          </a:p>
        </p:txBody>
      </p:sp>
      <p:sp>
        <p:nvSpPr>
          <p:cNvPr id="9" name="Oval 8"/>
          <p:cNvSpPr/>
          <p:nvPr/>
        </p:nvSpPr>
        <p:spPr>
          <a:xfrm>
            <a:off x="9878471" y="2995732"/>
            <a:ext cx="1707264" cy="170770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 xmlns:a16="http://schemas.microsoft.com/office/drawing/2014/main" id="{D7CBC35A-B3CC-43AE-B884-3ADA5D744305}"/>
              </a:ext>
            </a:extLst>
          </p:cNvPr>
          <p:cNvSpPr txBox="1">
            <a:spLocks/>
          </p:cNvSpPr>
          <p:nvPr/>
        </p:nvSpPr>
        <p:spPr>
          <a:xfrm>
            <a:off x="10048450" y="3804435"/>
            <a:ext cx="1370679" cy="73109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altLang="ko-KR" sz="1600" dirty="0">
                <a:solidFill>
                  <a:schemeClr val="tx1">
                    <a:lumMod val="85000"/>
                    <a:lumOff val="15000"/>
                  </a:schemeClr>
                </a:solidFill>
              </a:rPr>
              <a:t>Enterprise</a:t>
            </a:r>
            <a:br>
              <a:rPr lang="en-US" altLang="ko-KR" sz="1600" dirty="0">
                <a:solidFill>
                  <a:schemeClr val="tx1">
                    <a:lumMod val="85000"/>
                    <a:lumOff val="15000"/>
                  </a:schemeClr>
                </a:solidFill>
              </a:rPr>
            </a:br>
            <a:r>
              <a:rPr lang="en-US" altLang="ko-KR" sz="1600" dirty="0">
                <a:solidFill>
                  <a:schemeClr val="tx1">
                    <a:lumMod val="85000"/>
                    <a:lumOff val="15000"/>
                  </a:schemeClr>
                </a:solidFill>
              </a:rPr>
              <a:t>Payment System</a:t>
            </a:r>
            <a:endParaRPr lang="en-US" sz="1600" dirty="0">
              <a:solidFill>
                <a:schemeClr val="tx1">
                  <a:lumMod val="85000"/>
                  <a:lumOff val="15000"/>
                </a:schemeClr>
              </a:solidFill>
            </a:endParaRPr>
          </a:p>
        </p:txBody>
      </p:sp>
      <p:sp>
        <p:nvSpPr>
          <p:cNvPr id="11" name="Oval 10"/>
          <p:cNvSpPr/>
          <p:nvPr/>
        </p:nvSpPr>
        <p:spPr>
          <a:xfrm>
            <a:off x="6749809" y="5729562"/>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71143" y="4769678"/>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49809" y="3804435"/>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50471" y="2836000"/>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48519" y="1876309"/>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48519" y="911038"/>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62567" y="3043151"/>
            <a:ext cx="891622"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Address Quality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8" name="TextBox 17"/>
          <p:cNvSpPr txBox="1"/>
          <p:nvPr/>
        </p:nvSpPr>
        <p:spPr>
          <a:xfrm>
            <a:off x="6601116" y="5991405"/>
            <a:ext cx="1228283"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Express Mail</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Corporate Accounts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9" name="TextBox 18"/>
          <p:cNvSpPr txBox="1"/>
          <p:nvPr/>
        </p:nvSpPr>
        <p:spPr>
          <a:xfrm>
            <a:off x="6745677" y="5000292"/>
            <a:ext cx="976037"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Shipping</a:t>
            </a:r>
            <a:r>
              <a:rPr lang="ko-KR" altLang="en-US" sz="1050" b="1" dirty="0">
                <a:solidFill>
                  <a:schemeClr val="tx1">
                    <a:lumMod val="85000"/>
                    <a:lumOff val="15000"/>
                  </a:schemeClr>
                </a:solidFill>
                <a:latin typeface="Arial" panose="020B0604020202020204" pitchFamily="34" charset="0"/>
                <a:cs typeface="Arial" panose="020B0604020202020204" pitchFamily="34" charset="0"/>
              </a:rPr>
              <a:t> </a:t>
            </a:r>
            <a:r>
              <a:rPr lang="en-US" sz="1050" b="1" dirty="0">
                <a:solidFill>
                  <a:schemeClr val="tx1">
                    <a:lumMod val="85000"/>
                    <a:lumOff val="15000"/>
                  </a:schemeClr>
                </a:solidFill>
                <a:latin typeface="Arial" panose="020B0604020202020204" pitchFamily="34" charset="0"/>
                <a:cs typeface="Arial" panose="020B0604020202020204" pitchFamily="34" charset="0"/>
              </a:rPr>
              <a:t>Products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20" name="TextBox 19"/>
          <p:cNvSpPr txBox="1"/>
          <p:nvPr/>
        </p:nvSpPr>
        <p:spPr>
          <a:xfrm>
            <a:off x="6698242" y="1134453"/>
            <a:ext cx="1018546"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Products +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21" name="TextBox 20"/>
          <p:cNvSpPr txBox="1"/>
          <p:nvPr/>
        </p:nvSpPr>
        <p:spPr>
          <a:xfrm>
            <a:off x="6745677" y="2251318"/>
            <a:ext cx="939161"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PO Boxes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22" name="TextBox 21"/>
          <p:cNvSpPr txBox="1"/>
          <p:nvPr/>
        </p:nvSpPr>
        <p:spPr>
          <a:xfrm>
            <a:off x="6720936" y="4112755"/>
            <a:ext cx="995852" cy="323165"/>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Stamps/</a:t>
            </a:r>
          </a:p>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Packaging</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pic>
        <p:nvPicPr>
          <p:cNvPr id="23" name="Picture 22"/>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44704" y="4997630"/>
            <a:ext cx="609712" cy="414712"/>
          </a:xfrm>
          <a:prstGeom prst="rect">
            <a:avLst/>
          </a:prstGeom>
        </p:spPr>
      </p:pic>
      <p:pic>
        <p:nvPicPr>
          <p:cNvPr id="24" name="Picture 2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81226" y="1131411"/>
            <a:ext cx="552444" cy="552588"/>
          </a:xfrm>
          <a:prstGeom prst="rect">
            <a:avLst/>
          </a:prstGeom>
        </p:spPr>
      </p:pic>
      <p:cxnSp>
        <p:nvCxnSpPr>
          <p:cNvPr id="25" name="Straight Arrow Connector 24"/>
          <p:cNvCxnSpPr/>
          <p:nvPr/>
        </p:nvCxnSpPr>
        <p:spPr>
          <a:xfrm flipV="1">
            <a:off x="8604749" y="4521344"/>
            <a:ext cx="1443701" cy="13509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8608881" y="4297284"/>
            <a:ext cx="1280589" cy="7072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8624654" y="1724556"/>
            <a:ext cx="1467676" cy="1329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8670219" y="2605461"/>
            <a:ext cx="1206300" cy="672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Picture 28"/>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30315" y="2097980"/>
            <a:ext cx="611357" cy="611516"/>
          </a:xfrm>
          <a:prstGeom prst="rect">
            <a:avLst/>
          </a:prstGeom>
        </p:spPr>
      </p:pic>
      <p:cxnSp>
        <p:nvCxnSpPr>
          <p:cNvPr id="30" name="Straight Arrow Connector 29"/>
          <p:cNvCxnSpPr/>
          <p:nvPr/>
        </p:nvCxnSpPr>
        <p:spPr>
          <a:xfrm>
            <a:off x="8627022" y="3363883"/>
            <a:ext cx="1145971" cy="2913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8651971" y="4020186"/>
            <a:ext cx="1121022" cy="205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2" name="Picture 31"/>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82125" y="3962874"/>
            <a:ext cx="566181" cy="566328"/>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8231" y="3094796"/>
            <a:ext cx="902018" cy="803105"/>
          </a:xfrm>
          <a:prstGeom prst="rect">
            <a:avLst/>
          </a:prstGeom>
        </p:spPr>
      </p:pic>
      <p:pic>
        <p:nvPicPr>
          <p:cNvPr id="34" name="Picture 23"/>
          <p:cNvPicPr>
            <a:picLocks noChangeAspect="1" noChangeArrowheads="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t="27256" b="20884"/>
          <a:stretch/>
        </p:blipFill>
        <p:spPr bwMode="auto">
          <a:xfrm>
            <a:off x="7785732" y="6005825"/>
            <a:ext cx="841290" cy="34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1"/>
          <p:cNvPicPr>
            <a:picLocks noChangeAspect="1" noChangeArrowheads="1"/>
          </p:cNvPicPr>
          <p:nvPr/>
        </p:nvPicPr>
        <p:blipFill>
          <a:blip r:embed="rId8">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5999" y="2975147"/>
            <a:ext cx="620755" cy="62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9876519" y="5163820"/>
            <a:ext cx="1932893" cy="12369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0"/>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6657" r="3492" b="50000"/>
          <a:stretch/>
        </p:blipFill>
        <p:spPr bwMode="auto">
          <a:xfrm>
            <a:off x="10245076" y="5477750"/>
            <a:ext cx="323162" cy="37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8273" y="5509212"/>
            <a:ext cx="318561" cy="3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2953" y="5472006"/>
            <a:ext cx="385459" cy="3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10322551" y="5256621"/>
            <a:ext cx="939161"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Trust Account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41" name="Rectangle 40"/>
          <p:cNvSpPr/>
          <p:nvPr/>
        </p:nvSpPr>
        <p:spPr>
          <a:xfrm>
            <a:off x="10193868" y="1295400"/>
            <a:ext cx="1196529" cy="12369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0322551" y="1388201"/>
            <a:ext cx="939161" cy="161583"/>
          </a:xfrm>
          <a:prstGeom prst="rect">
            <a:avLst/>
          </a:prstGeom>
          <a:noFill/>
          <a:ln>
            <a:noFill/>
            <a:prstDash val="dash"/>
          </a:ln>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ACH Debit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pic>
        <p:nvPicPr>
          <p:cNvPr id="43"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46283" y="1723597"/>
            <a:ext cx="564352" cy="5643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4" name="Rectangle 43"/>
          <p:cNvSpPr/>
          <p:nvPr/>
        </p:nvSpPr>
        <p:spPr>
          <a:xfrm>
            <a:off x="10371598" y="5909102"/>
            <a:ext cx="904414" cy="415498"/>
          </a:xfrm>
          <a:prstGeom prst="rect">
            <a:avLst/>
          </a:prstGeom>
        </p:spPr>
        <p:txBody>
          <a:bodyPr wrap="none">
            <a:spAutoFit/>
          </a:bodyPr>
          <a:lstStyle/>
          <a:p>
            <a:pPr algn="ctr"/>
            <a:r>
              <a:rPr lang="en-US" sz="1050" b="1" dirty="0" err="1">
                <a:solidFill>
                  <a:schemeClr val="tx1">
                    <a:lumMod val="85000"/>
                    <a:lumOff val="15000"/>
                  </a:schemeClr>
                </a:solidFill>
                <a:latin typeface="Arial" panose="020B0604020202020204" pitchFamily="34" charset="0"/>
                <a:cs typeface="Arial" panose="020B0604020202020204" pitchFamily="34" charset="0"/>
              </a:rPr>
              <a:t>FedWire</a:t>
            </a:r>
            <a:r>
              <a:rPr lang="en-US" sz="1050" b="1" dirty="0">
                <a:solidFill>
                  <a:schemeClr val="tx1">
                    <a:lumMod val="85000"/>
                    <a:lumOff val="15000"/>
                  </a:schemeClr>
                </a:solidFill>
                <a:latin typeface="Arial" panose="020B0604020202020204" pitchFamily="34" charset="0"/>
                <a:cs typeface="Arial" panose="020B0604020202020204" pitchFamily="34" charset="0"/>
              </a:rPr>
              <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ACH Credit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45" name="TextBox 44"/>
          <p:cNvSpPr txBox="1"/>
          <p:nvPr/>
        </p:nvSpPr>
        <p:spPr>
          <a:xfrm rot="10800000">
            <a:off x="6246788" y="762001"/>
            <a:ext cx="338554" cy="3135901"/>
          </a:xfrm>
          <a:prstGeom prst="rect">
            <a:avLst/>
          </a:prstGeom>
          <a:noFill/>
        </p:spPr>
        <p:txBody>
          <a:bodyPr vert="vert" wrap="square" rtlCol="0">
            <a:spAutoFit/>
          </a:bodyPr>
          <a:lstStyle/>
          <a:p>
            <a:pPr algn="ctr"/>
            <a:r>
              <a:rPr lang="en-US" sz="1000" b="1" spc="300" dirty="0">
                <a:solidFill>
                  <a:schemeClr val="accent1"/>
                </a:solidFill>
                <a:latin typeface="Arial" panose="020B0604020202020204" pitchFamily="34" charset="0"/>
                <a:cs typeface="Arial" panose="020B0604020202020204" pitchFamily="34" charset="0"/>
              </a:rPr>
              <a:t>ENABLED PRODUCTS/SERVICES</a:t>
            </a:r>
          </a:p>
        </p:txBody>
      </p:sp>
      <p:sp>
        <p:nvSpPr>
          <p:cNvPr id="46" name="TextBox 45"/>
          <p:cNvSpPr txBox="1"/>
          <p:nvPr/>
        </p:nvSpPr>
        <p:spPr>
          <a:xfrm rot="10800000">
            <a:off x="6246813" y="3810000"/>
            <a:ext cx="338554" cy="3135901"/>
          </a:xfrm>
          <a:prstGeom prst="rect">
            <a:avLst/>
          </a:prstGeom>
          <a:noFill/>
        </p:spPr>
        <p:txBody>
          <a:bodyPr vert="vert" wrap="square" rtlCol="0">
            <a:spAutoFit/>
          </a:bodyPr>
          <a:lstStyle/>
          <a:p>
            <a:pPr algn="ctr"/>
            <a:r>
              <a:rPr lang="en-US" sz="1000" b="1" spc="300" dirty="0">
                <a:solidFill>
                  <a:schemeClr val="tx1">
                    <a:lumMod val="50000"/>
                    <a:lumOff val="50000"/>
                  </a:schemeClr>
                </a:solidFill>
                <a:latin typeface="Arial" panose="020B0604020202020204" pitchFamily="34" charset="0"/>
                <a:cs typeface="Arial" panose="020B0604020202020204" pitchFamily="34" charset="0"/>
              </a:rPr>
              <a:t>FUTURE PRODUCTS/SERVICES</a:t>
            </a:r>
          </a:p>
        </p:txBody>
      </p:sp>
    </p:spTree>
    <p:extLst>
      <p:ext uri="{BB962C8B-B14F-4D97-AF65-F5344CB8AC3E}">
        <p14:creationId xmlns:p14="http://schemas.microsoft.com/office/powerpoint/2010/main" val="3949511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F82F542-CB00-45F1-A692-D3FEBE8D79E7}"/>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11</a:t>
            </a:fld>
            <a:endParaRPr lang="en-US">
              <a:solidFill>
                <a:prstClr val="black">
                  <a:tint val="75000"/>
                </a:prstClr>
              </a:solidFill>
            </a:endParaRPr>
          </a:p>
        </p:txBody>
      </p:sp>
      <p:sp>
        <p:nvSpPr>
          <p:cNvPr id="3" name="TextBox 2">
            <a:extLst>
              <a:ext uri="{FF2B5EF4-FFF2-40B4-BE49-F238E27FC236}">
                <a16:creationId xmlns="" xmlns:a16="http://schemas.microsoft.com/office/drawing/2014/main" id="{6D95CC8E-A1BD-4295-B040-BA1492911278}"/>
              </a:ext>
            </a:extLst>
          </p:cNvPr>
          <p:cNvSpPr txBox="1"/>
          <p:nvPr/>
        </p:nvSpPr>
        <p:spPr>
          <a:xfrm>
            <a:off x="1111819" y="152400"/>
            <a:ext cx="6878307" cy="535531"/>
          </a:xfrm>
          <a:prstGeom prst="rect">
            <a:avLst/>
          </a:prstGeom>
          <a:noFill/>
        </p:spPr>
        <p:txBody>
          <a:bodyPr wrap="square" rtlCol="0">
            <a:spAutoFit/>
          </a:bodyPr>
          <a:lstStyle/>
          <a:p>
            <a:pPr defTabSz="914126">
              <a:lnSpc>
                <a:spcPct val="90000"/>
              </a:lnSpc>
              <a:spcBef>
                <a:spcPct val="0"/>
              </a:spcBef>
            </a:pPr>
            <a:r>
              <a:rPr lang="en-US" sz="3200" b="1" dirty="0">
                <a:solidFill>
                  <a:schemeClr val="bg1"/>
                </a:solidFill>
                <a:latin typeface="Helvetica" charset="0"/>
                <a:ea typeface="Helvetica" charset="0"/>
                <a:cs typeface="Helvetica" charset="0"/>
              </a:rPr>
              <a:t>Commercial Mailings on EPS</a:t>
            </a:r>
          </a:p>
        </p:txBody>
      </p:sp>
      <p:graphicFrame>
        <p:nvGraphicFramePr>
          <p:cNvPr id="4" name="Table 3">
            <a:extLst>
              <a:ext uri="{FF2B5EF4-FFF2-40B4-BE49-F238E27FC236}">
                <a16:creationId xmlns="" xmlns:a16="http://schemas.microsoft.com/office/drawing/2014/main" id="{D215BD8D-8F3D-4C1F-8091-98BA81ABC768}"/>
              </a:ext>
            </a:extLst>
          </p:cNvPr>
          <p:cNvGraphicFramePr>
            <a:graphicFrameLocks noGrp="1"/>
          </p:cNvGraphicFramePr>
          <p:nvPr>
            <p:extLst>
              <p:ext uri="{D42A27DB-BD31-4B8C-83A1-F6EECF244321}">
                <p14:modId xmlns:p14="http://schemas.microsoft.com/office/powerpoint/2010/main" val="2923940648"/>
              </p:ext>
            </p:extLst>
          </p:nvPr>
        </p:nvGraphicFramePr>
        <p:xfrm>
          <a:off x="148491" y="1098550"/>
          <a:ext cx="11824675" cy="5257800"/>
        </p:xfrm>
        <a:graphic>
          <a:graphicData uri="http://schemas.openxmlformats.org/drawingml/2006/table">
            <a:tbl>
              <a:tblPr firstRow="1" bandRow="1">
                <a:tableStyleId>{5C22544A-7EE6-4342-B048-85BDC9FD1C3A}</a:tableStyleId>
              </a:tblPr>
              <a:tblGrid>
                <a:gridCol w="2364935">
                  <a:extLst>
                    <a:ext uri="{9D8B030D-6E8A-4147-A177-3AD203B41FA5}">
                      <a16:colId xmlns="" xmlns:a16="http://schemas.microsoft.com/office/drawing/2014/main" val="2024910717"/>
                    </a:ext>
                  </a:extLst>
                </a:gridCol>
                <a:gridCol w="2364935">
                  <a:extLst>
                    <a:ext uri="{9D8B030D-6E8A-4147-A177-3AD203B41FA5}">
                      <a16:colId xmlns="" xmlns:a16="http://schemas.microsoft.com/office/drawing/2014/main" val="2765432433"/>
                    </a:ext>
                  </a:extLst>
                </a:gridCol>
                <a:gridCol w="2364935">
                  <a:extLst>
                    <a:ext uri="{9D8B030D-6E8A-4147-A177-3AD203B41FA5}">
                      <a16:colId xmlns="" xmlns:a16="http://schemas.microsoft.com/office/drawing/2014/main" val="1739113977"/>
                    </a:ext>
                  </a:extLst>
                </a:gridCol>
                <a:gridCol w="2364935">
                  <a:extLst>
                    <a:ext uri="{9D8B030D-6E8A-4147-A177-3AD203B41FA5}">
                      <a16:colId xmlns="" xmlns:a16="http://schemas.microsoft.com/office/drawing/2014/main" val="2776318874"/>
                    </a:ext>
                  </a:extLst>
                </a:gridCol>
                <a:gridCol w="2364935">
                  <a:extLst>
                    <a:ext uri="{9D8B030D-6E8A-4147-A177-3AD203B41FA5}">
                      <a16:colId xmlns="" xmlns:a16="http://schemas.microsoft.com/office/drawing/2014/main" val="46720364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33366"/>
                          </a:solidFill>
                          <a:latin typeface="Helvetica" panose="020B0604020202020204" pitchFamily="34" charset="0"/>
                          <a:ea typeface="+mn-ea"/>
                          <a:cs typeface="Helvetica" panose="020B0604020202020204" pitchFamily="34" charset="0"/>
                        </a:rPr>
                        <a:t>Eligible Products/Services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rgbClr val="333366"/>
                          </a:solidFill>
                          <a:latin typeface="Helvetica" panose="020B0604020202020204" pitchFamily="34" charset="0"/>
                          <a:cs typeface="Helvetica" panose="020B0604020202020204" pitchFamily="34" charset="0"/>
                        </a:rPr>
                        <a:t>Eligible </a:t>
                      </a:r>
                      <a:br>
                        <a:rPr lang="en-US" sz="1400" dirty="0">
                          <a:solidFill>
                            <a:srgbClr val="333366"/>
                          </a:solidFill>
                          <a:latin typeface="Helvetica" panose="020B0604020202020204" pitchFamily="34" charset="0"/>
                          <a:cs typeface="Helvetica" panose="020B0604020202020204" pitchFamily="34" charset="0"/>
                        </a:rPr>
                      </a:br>
                      <a:r>
                        <a:rPr lang="en-US" sz="1400" dirty="0">
                          <a:solidFill>
                            <a:srgbClr val="333366"/>
                          </a:solidFill>
                          <a:latin typeface="Helvetica" panose="020B0604020202020204" pitchFamily="34" charset="0"/>
                          <a:cs typeface="Helvetica" panose="020B0604020202020204" pitchFamily="34" charset="0"/>
                        </a:rPr>
                        <a:t>Submission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333366"/>
                          </a:solidFill>
                          <a:effectLst/>
                          <a:latin typeface="Helvetica" panose="020B0604020202020204" pitchFamily="34" charset="0"/>
                          <a:cs typeface="Helvetica" panose="020B0604020202020204" pitchFamily="34" charset="0"/>
                        </a:rPr>
                        <a:t>Eligible </a:t>
                      </a:r>
                      <a:br>
                        <a:rPr kumimoji="0" lang="en-US" altLang="en-US" sz="1400" b="1" i="0" u="none" strike="noStrike" cap="none" normalizeH="0" baseline="0" dirty="0">
                          <a:ln>
                            <a:noFill/>
                          </a:ln>
                          <a:solidFill>
                            <a:srgbClr val="333366"/>
                          </a:solidFill>
                          <a:effectLst/>
                          <a:latin typeface="Helvetica" panose="020B0604020202020204" pitchFamily="34" charset="0"/>
                          <a:cs typeface="Helvetica" panose="020B0604020202020204" pitchFamily="34" charset="0"/>
                        </a:rPr>
                      </a:br>
                      <a:r>
                        <a:rPr kumimoji="0" lang="en-US" altLang="en-US" sz="1400" b="1" i="0" u="none" strike="noStrike" cap="none" normalizeH="0" baseline="0" dirty="0">
                          <a:ln>
                            <a:noFill/>
                          </a:ln>
                          <a:solidFill>
                            <a:srgbClr val="333366"/>
                          </a:solidFill>
                          <a:effectLst/>
                          <a:latin typeface="Helvetica" panose="020B0604020202020204" pitchFamily="34" charset="0"/>
                          <a:cs typeface="Helvetica" panose="020B0604020202020204" pitchFamily="34" charset="0"/>
                        </a:rPr>
                        <a:t>Permit Types</a:t>
                      </a:r>
                      <a:endParaRPr kumimoji="0" lang="en-US" altLang="en-US" sz="1400" b="0" i="0" u="none" strike="noStrike" cap="none" normalizeH="0" baseline="0" dirty="0">
                        <a:ln>
                          <a:noFill/>
                        </a:ln>
                        <a:solidFill>
                          <a:srgbClr val="333366"/>
                        </a:solidFill>
                        <a:effectLst/>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333366"/>
                          </a:solidFill>
                          <a:effectLst/>
                          <a:latin typeface="Helvetica" panose="020B0604020202020204" pitchFamily="34" charset="0"/>
                          <a:cs typeface="Helvetica" panose="020B0604020202020204" pitchFamily="34" charset="0"/>
                        </a:rPr>
                        <a:t>Eligible </a:t>
                      </a:r>
                      <a:br>
                        <a:rPr kumimoji="0" lang="en-US" altLang="en-US" sz="1400" b="1" i="0" u="none" strike="noStrike" cap="none" normalizeH="0" baseline="0" dirty="0">
                          <a:ln>
                            <a:noFill/>
                          </a:ln>
                          <a:solidFill>
                            <a:srgbClr val="333366"/>
                          </a:solidFill>
                          <a:effectLst/>
                          <a:latin typeface="Helvetica" panose="020B0604020202020204" pitchFamily="34" charset="0"/>
                          <a:cs typeface="Helvetica" panose="020B0604020202020204" pitchFamily="34" charset="0"/>
                        </a:rPr>
                      </a:br>
                      <a:r>
                        <a:rPr kumimoji="0" lang="en-US" altLang="en-US" sz="1400" b="1" i="0" u="none" strike="noStrike" cap="none" normalizeH="0" baseline="0" dirty="0">
                          <a:ln>
                            <a:noFill/>
                          </a:ln>
                          <a:solidFill>
                            <a:srgbClr val="333366"/>
                          </a:solidFill>
                          <a:effectLst/>
                          <a:latin typeface="Helvetica" panose="020B0604020202020204" pitchFamily="34" charset="0"/>
                          <a:cs typeface="Helvetica" panose="020B0604020202020204" pitchFamily="34" charset="0"/>
                        </a:rPr>
                        <a:t>Transactions</a:t>
                      </a:r>
                      <a:endParaRPr kumimoji="0" lang="en-US" altLang="en-US" sz="1400" b="0" i="0" u="none" strike="noStrike" cap="none" normalizeH="0" baseline="0" dirty="0">
                        <a:ln>
                          <a:noFill/>
                        </a:ln>
                        <a:solidFill>
                          <a:srgbClr val="333366"/>
                        </a:solidFill>
                        <a:effectLst/>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b="1" dirty="0">
                          <a:solidFill>
                            <a:srgbClr val="333366"/>
                          </a:solidFill>
                          <a:latin typeface="Helvetica" panose="020B0604020202020204" pitchFamily="34" charset="0"/>
                          <a:cs typeface="Helvetica" panose="020B0604020202020204" pitchFamily="34" charset="0"/>
                        </a:rPr>
                        <a:t>Products</a:t>
                      </a:r>
                      <a:r>
                        <a:rPr lang="en-US" altLang="en-US" sz="1400" b="1" baseline="0" dirty="0">
                          <a:solidFill>
                            <a:srgbClr val="333366"/>
                          </a:solidFill>
                          <a:latin typeface="Helvetica" panose="020B0604020202020204" pitchFamily="34" charset="0"/>
                          <a:cs typeface="Helvetica" panose="020B0604020202020204" pitchFamily="34" charset="0"/>
                        </a:rPr>
                        <a:t> &amp; </a:t>
                      </a:r>
                      <a:r>
                        <a:rPr lang="en-US" altLang="en-US" sz="1400" b="1" dirty="0">
                          <a:solidFill>
                            <a:srgbClr val="333366"/>
                          </a:solidFill>
                          <a:latin typeface="Helvetica" panose="020B0604020202020204" pitchFamily="34" charset="0"/>
                          <a:cs typeface="Helvetica" panose="020B0604020202020204" pitchFamily="34" charset="0"/>
                        </a:rPr>
                        <a:t>Services </a:t>
                      </a:r>
                      <a:r>
                        <a:rPr lang="en-US" altLang="en-US" sz="1400" b="1" i="1" dirty="0">
                          <a:solidFill>
                            <a:srgbClr val="333366"/>
                          </a:solidFill>
                          <a:latin typeface="Helvetica" panose="020B0604020202020204" pitchFamily="34" charset="0"/>
                          <a:cs typeface="Helvetica" panose="020B0604020202020204" pitchFamily="34" charset="0"/>
                        </a:rPr>
                        <a:t>Coming Soon!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192914477"/>
                  </a:ext>
                </a:extLst>
              </a:tr>
              <a:tr h="370840">
                <a:tc>
                  <a:txBody>
                    <a:bodyPr/>
                    <a:lstStyle/>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PO Box, Caller &amp; Reserve Services (EPOBOL)</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Address Quality Products (AEC, AECII and ACS) </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Priority Mail</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First- Class Mail, Letters, Cards, and Flats</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First-Class Package Service</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USPS Marketing Mail, Letters, Flats, and Parcels</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Parcel Select</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Media Mail</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Library Mail</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Bound Printed Matter</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Periodicals</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International Products</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Business Reply Mail (BRM)</a:t>
                      </a:r>
                    </a:p>
                    <a:p>
                      <a:pPr marL="285750" indent="-285750">
                        <a:spcBef>
                          <a:spcPts val="600"/>
                        </a:spcBef>
                        <a:buFont typeface="Arial" panose="020B0604020202020204" pitchFamily="34" charset="0"/>
                        <a:buChar char="•"/>
                      </a:pPr>
                      <a:r>
                        <a:rPr lang="en-US" sz="1200" dirty="0">
                          <a:solidFill>
                            <a:srgbClr val="121212"/>
                          </a:solidFill>
                          <a:latin typeface="Helvetica" panose="020B0604020202020204" pitchFamily="34" charset="0"/>
                          <a:ea typeface="+mn-ea"/>
                          <a:cs typeface="Helvetica" panose="020B0604020202020204" pitchFamily="34" charset="0"/>
                        </a:rPr>
                        <a:t>Every Door Direct Mail (EDDM) BMEU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Business Mail Entry Unit (BMEU) hard copy</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err="1">
                          <a:solidFill>
                            <a:srgbClr val="121212"/>
                          </a:solidFill>
                          <a:latin typeface="Helvetica" panose="020B0604020202020204" pitchFamily="34" charset="0"/>
                          <a:cs typeface="Helvetica" panose="020B0604020202020204" pitchFamily="34" charset="0"/>
                        </a:rPr>
                        <a:t>eDoc</a:t>
                      </a:r>
                      <a:r>
                        <a:rPr lang="en-US" altLang="en-US" sz="1200" dirty="0">
                          <a:solidFill>
                            <a:srgbClr val="121212"/>
                          </a:solidFill>
                          <a:latin typeface="Helvetica" panose="020B0604020202020204" pitchFamily="34" charset="0"/>
                          <a:cs typeface="Helvetica" panose="020B0604020202020204" pitchFamily="34" charset="0"/>
                        </a:rPr>
                        <a:t> (Mail.dat/Mail.XML)</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Postal Wizard</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Intelligent Mail small business (</a:t>
                      </a:r>
                      <a:r>
                        <a:rPr lang="en-US" altLang="en-US" sz="1200" dirty="0" err="1">
                          <a:solidFill>
                            <a:srgbClr val="121212"/>
                          </a:solidFill>
                          <a:latin typeface="Helvetica" panose="020B0604020202020204" pitchFamily="34" charset="0"/>
                          <a:cs typeface="Helvetica" panose="020B0604020202020204" pitchFamily="34" charset="0"/>
                        </a:rPr>
                        <a:t>IMsb</a:t>
                      </a:r>
                      <a:r>
                        <a:rPr lang="en-US" altLang="en-US" sz="1200" dirty="0">
                          <a:solidFill>
                            <a:srgbClr val="121212"/>
                          </a:solidFill>
                          <a:latin typeface="Helvetica" panose="020B0604020202020204" pitchFamily="34" charset="0"/>
                          <a:cs typeface="Helvetica" panose="020B0604020202020204" pitchFamily="34" charset="0"/>
                        </a:rPr>
                        <a:t>) Tool</a:t>
                      </a:r>
                      <a:endParaRPr lang="en-US" altLang="en-US" sz="1200"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Permit Imprint</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Metered</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Pre-cancelled Stamps</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Periodicals (CPP/PP)</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Postage Due</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Business Reply</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endParaRPr lang="en-US" sz="1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Postage Statement Processing (Domestic &amp; International)</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Adjustments</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Mail Entry Postage Assessment</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Reversals</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Refunds (including Value Added Refunds (VAR))</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Deposits</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Transfers</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Fee Payments</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Postage Due</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121212"/>
                          </a:solidFill>
                          <a:effectLst/>
                          <a:latin typeface="Helvetica" panose="020B0604020202020204" pitchFamily="34" charset="0"/>
                          <a:cs typeface="Helvetica" panose="020B0604020202020204" pitchFamily="34" charset="0"/>
                        </a:rPr>
                        <a:t>FOIA Requests</a:t>
                      </a: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endParaRPr lang="en-US" sz="1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Electronic Verification System (eVS)</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altLang="en-US" sz="1200" dirty="0">
                          <a:solidFill>
                            <a:srgbClr val="121212"/>
                          </a:solidFill>
                          <a:latin typeface="Helvetica" panose="020B0604020202020204" pitchFamily="34" charset="0"/>
                          <a:cs typeface="Helvetica" panose="020B0604020202020204" pitchFamily="34" charset="0"/>
                        </a:rPr>
                        <a:t>Enhanced reports coming Spring/Summer 2018</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altLang="en-US" sz="1200" dirty="0">
                          <a:solidFill>
                            <a:srgbClr val="121212"/>
                          </a:solidFill>
                          <a:latin typeface="Helvetica" panose="020B0604020202020204" pitchFamily="34" charset="0"/>
                          <a:cs typeface="Helvetica" panose="020B0604020202020204" pitchFamily="34" charset="0"/>
                        </a:rPr>
                        <a:t>Intelligent Mail barcode Accounting (</a:t>
                      </a:r>
                      <a:r>
                        <a:rPr lang="en-US" altLang="en-US" sz="1200" dirty="0" err="1">
                          <a:solidFill>
                            <a:srgbClr val="121212"/>
                          </a:solidFill>
                          <a:latin typeface="Helvetica" panose="020B0604020202020204" pitchFamily="34" charset="0"/>
                          <a:cs typeface="Helvetica" panose="020B0604020202020204" pitchFamily="34" charset="0"/>
                        </a:rPr>
                        <a:t>IMbA</a:t>
                      </a:r>
                      <a:r>
                        <a:rPr lang="en-US" altLang="en-US" sz="1200" dirty="0">
                          <a:solidFill>
                            <a:srgbClr val="121212"/>
                          </a:solidFill>
                          <a:latin typeface="Helvetica" panose="020B0604020202020204" pitchFamily="34" charset="0"/>
                          <a:cs typeface="Helvetica" panose="020B0604020202020204" pitchFamily="34" charset="0"/>
                        </a:rPr>
                        <a:t>)</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altLang="en-US" sz="1200" dirty="0">
                          <a:solidFill>
                            <a:srgbClr val="121212"/>
                          </a:solidFill>
                          <a:latin typeface="Helvetica" panose="020B0604020202020204" pitchFamily="34" charset="0"/>
                          <a:cs typeface="Helvetica" panose="020B0604020202020204" pitchFamily="34" charset="0"/>
                        </a:rPr>
                        <a:t>Merchandise Return Service (MRS)</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altLang="en-US" sz="1200" dirty="0">
                          <a:solidFill>
                            <a:srgbClr val="121212"/>
                          </a:solidFill>
                          <a:latin typeface="Helvetica" panose="020B0604020202020204" pitchFamily="34" charset="0"/>
                          <a:cs typeface="Helvetica" panose="020B0604020202020204" pitchFamily="34" charset="0"/>
                        </a:rPr>
                        <a:t>Official Mail Accounting System (</a:t>
                      </a:r>
                      <a:r>
                        <a:rPr lang="en-US" altLang="en-US" sz="1200" dirty="0" err="1">
                          <a:solidFill>
                            <a:srgbClr val="121212"/>
                          </a:solidFill>
                          <a:latin typeface="Helvetica" panose="020B0604020202020204" pitchFamily="34" charset="0"/>
                          <a:cs typeface="Helvetica" panose="020B0604020202020204" pitchFamily="34" charset="0"/>
                        </a:rPr>
                        <a:t>OMAS</a:t>
                      </a:r>
                      <a:r>
                        <a:rPr lang="en-US" altLang="en-US" sz="1200" dirty="0">
                          <a:solidFill>
                            <a:srgbClr val="121212"/>
                          </a:solidFill>
                          <a:latin typeface="Helvetica" panose="020B0604020202020204" pitchFamily="34" charset="0"/>
                          <a:cs typeface="Helvetica" panose="020B0604020202020204" pitchFamily="34" charset="0"/>
                        </a:rPr>
                        <a:t>)</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Parcel Return Service (PRS)</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PC Postage</a:t>
                      </a:r>
                      <a:endParaRPr lang="en-US" altLang="en-US" sz="1200" dirty="0">
                        <a:latin typeface="Helvetica" panose="020B0604020202020204" pitchFamily="34" charset="0"/>
                        <a:cs typeface="Helvetica"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sz="1200" dirty="0">
                          <a:latin typeface="Helvetica" panose="020B0604020202020204" pitchFamily="34" charset="0"/>
                          <a:cs typeface="Helvetica" panose="020B0604020202020204" pitchFamily="34" charset="0"/>
                        </a:rPr>
                        <a:t>Pickup On Demand and Package Intercept after (</a:t>
                      </a:r>
                      <a:r>
                        <a:rPr lang="en-US" sz="1200" dirty="0" err="1">
                          <a:latin typeface="Helvetica" panose="020B0604020202020204" pitchFamily="34" charset="0"/>
                          <a:cs typeface="Helvetica" panose="020B0604020202020204" pitchFamily="34" charset="0"/>
                        </a:rPr>
                        <a:t>PFSC</a:t>
                      </a:r>
                      <a:r>
                        <a:rPr lang="en-US" sz="1200" dirty="0">
                          <a:latin typeface="Helvetica" panose="020B0604020202020204" pitchFamily="34" charset="0"/>
                          <a:cs typeface="Helvetica" panose="020B0604020202020204" pitchFamily="34" charset="0"/>
                        </a:rPr>
                        <a:t>)</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altLang="en-US" sz="1200" dirty="0">
                          <a:solidFill>
                            <a:srgbClr val="121212"/>
                          </a:solidFill>
                          <a:latin typeface="Helvetica" panose="020B0604020202020204" pitchFamily="34" charset="0"/>
                          <a:cs typeface="Helvetica" panose="020B0604020202020204" pitchFamily="34" charset="0"/>
                        </a:rPr>
                        <a:t>Premium Forwarding Service Commercial (</a:t>
                      </a:r>
                      <a:r>
                        <a:rPr lang="en-US" altLang="en-US" sz="1200" dirty="0" err="1">
                          <a:solidFill>
                            <a:srgbClr val="121212"/>
                          </a:solidFill>
                          <a:latin typeface="Helvetica" panose="020B0604020202020204" pitchFamily="34" charset="0"/>
                          <a:cs typeface="Helvetica" panose="020B0604020202020204" pitchFamily="34" charset="0"/>
                        </a:rPr>
                        <a:t>PFSC</a:t>
                      </a:r>
                      <a:r>
                        <a:rPr lang="en-US" altLang="en-US" sz="1200" dirty="0">
                          <a:solidFill>
                            <a:srgbClr val="121212"/>
                          </a:solidFill>
                          <a:latin typeface="Helvetica" panose="020B0604020202020204" pitchFamily="34" charset="0"/>
                          <a:cs typeface="Helvetica" panose="020B0604020202020204" pitchFamily="34" charset="0"/>
                        </a:rPr>
                        <a:t>)</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Scan Based Payment (</a:t>
                      </a:r>
                      <a:r>
                        <a:rPr lang="en-US" altLang="en-US" sz="1200" dirty="0" err="1">
                          <a:solidFill>
                            <a:srgbClr val="121212"/>
                          </a:solidFill>
                          <a:latin typeface="Helvetica" panose="020B0604020202020204" pitchFamily="34" charset="0"/>
                          <a:cs typeface="Helvetica" panose="020B0604020202020204" pitchFamily="34" charset="0"/>
                        </a:rPr>
                        <a:t>SBP</a:t>
                      </a:r>
                      <a:r>
                        <a:rPr lang="en-US" altLang="en-US" sz="1200" dirty="0">
                          <a:solidFill>
                            <a:srgbClr val="121212"/>
                          </a:solidFill>
                          <a:latin typeface="Helvetica" panose="020B0604020202020204" pitchFamily="34" charset="0"/>
                          <a:cs typeface="Helvetica" panose="020B0604020202020204" pitchFamily="34" charset="0"/>
                        </a:rPr>
                        <a:t>)</a:t>
                      </a:r>
                      <a:endParaRPr lang="en-US" altLang="en-US" sz="1200" dirty="0">
                        <a:latin typeface="Helvetica" panose="020B0604020202020204" pitchFamily="34" charset="0"/>
                        <a:cs typeface="Helvetica" panose="020B0604020202020204" pitchFamily="34" charset="0"/>
                      </a:endParaRPr>
                    </a:p>
                    <a:p>
                      <a:pPr marL="171450" lvl="0" indent="-171450" eaLnBrk="0" fontAlgn="base" hangingPunct="0">
                        <a:spcBef>
                          <a:spcPts val="600"/>
                        </a:spcBef>
                        <a:spcAft>
                          <a:spcPct val="0"/>
                        </a:spcAft>
                        <a:buFont typeface="Arial" panose="020B0604020202020204" pitchFamily="34" charset="0"/>
                        <a:buChar char="•"/>
                      </a:pPr>
                      <a:r>
                        <a:rPr lang="en-US" altLang="en-US" sz="1200" dirty="0">
                          <a:solidFill>
                            <a:srgbClr val="121212"/>
                          </a:solidFill>
                          <a:latin typeface="Helvetica" panose="020B0604020202020204" pitchFamily="34" charset="0"/>
                          <a:cs typeface="Helvetica" panose="020B0604020202020204" pitchFamily="34" charset="0"/>
                        </a:rPr>
                        <a:t>Share Mail</a:t>
                      </a:r>
                      <a:endParaRPr lang="en-US" altLang="en-US" sz="1200" dirty="0">
                        <a:latin typeface="Helvetica" panose="020B0604020202020204" pitchFamily="34" charset="0"/>
                        <a:cs typeface="Helvetica" panose="020B0604020202020204" pitchFamily="34" charset="0"/>
                      </a:endParaRPr>
                    </a:p>
                    <a:p>
                      <a:endParaRPr lang="en-US" sz="1200"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31501336"/>
                  </a:ext>
                </a:extLst>
              </a:tr>
            </a:tbl>
          </a:graphicData>
        </a:graphic>
      </p:graphicFrame>
    </p:spTree>
    <p:extLst>
      <p:ext uri="{BB962C8B-B14F-4D97-AF65-F5344CB8AC3E}">
        <p14:creationId xmlns:p14="http://schemas.microsoft.com/office/powerpoint/2010/main" val="1725057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012F164-35C9-42FC-BD11-55DF3C34E990}"/>
              </a:ext>
            </a:extLst>
          </p:cNvPr>
          <p:cNvSpPr>
            <a:spLocks noGrp="1"/>
          </p:cNvSpPr>
          <p:nvPr>
            <p:ph type="sldNum" sz="quarter" idx="12"/>
          </p:nvPr>
        </p:nvSpPr>
        <p:spPr/>
        <p:txBody>
          <a:bodyPr/>
          <a:lstStyle/>
          <a:p>
            <a:fld id="{7598BF81-8B34-B643-B5B0-4C1DA59A715B}" type="slidenum">
              <a:rPr lang="en-US" smtClean="0"/>
              <a:t>12</a:t>
            </a:fld>
            <a:endParaRPr lang="en-US"/>
          </a:p>
        </p:txBody>
      </p:sp>
      <p:sp>
        <p:nvSpPr>
          <p:cNvPr id="7" name="TextBox 6"/>
          <p:cNvSpPr txBox="1"/>
          <p:nvPr/>
        </p:nvSpPr>
        <p:spPr>
          <a:xfrm>
            <a:off x="1102926" y="111184"/>
            <a:ext cx="6878307" cy="584775"/>
          </a:xfrm>
          <a:prstGeom prst="rect">
            <a:avLst/>
          </a:prstGeom>
          <a:noFill/>
        </p:spPr>
        <p:txBody>
          <a:bodyPr wrap="square" rtlCol="0">
            <a:spAutoFit/>
          </a:bodyPr>
          <a:lstStyle/>
          <a:p>
            <a:r>
              <a:rPr lang="en-US" sz="3200" b="1" dirty="0">
                <a:solidFill>
                  <a:schemeClr val="bg1"/>
                </a:solidFill>
                <a:latin typeface="Helvetica" charset="0"/>
                <a:ea typeface="Helvetica" charset="0"/>
                <a:cs typeface="Helvetica" charset="0"/>
              </a:rPr>
              <a:t>EPS Products &amp; Services</a:t>
            </a:r>
          </a:p>
        </p:txBody>
      </p:sp>
      <p:sp>
        <p:nvSpPr>
          <p:cNvPr id="10" name="Oval 9"/>
          <p:cNvSpPr/>
          <p:nvPr/>
        </p:nvSpPr>
        <p:spPr>
          <a:xfrm>
            <a:off x="190377" y="5643564"/>
            <a:ext cx="933477" cy="93347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p:cNvSpPr txBox="1"/>
          <p:nvPr/>
        </p:nvSpPr>
        <p:spPr>
          <a:xfrm>
            <a:off x="211304" y="5849712"/>
            <a:ext cx="891622" cy="484622"/>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Address Quality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grpSp>
        <p:nvGrpSpPr>
          <p:cNvPr id="22" name="Group 21">
            <a:extLst>
              <a:ext uri="{FF2B5EF4-FFF2-40B4-BE49-F238E27FC236}">
                <a16:creationId xmlns="" xmlns:a16="http://schemas.microsoft.com/office/drawing/2014/main" id="{701634CE-F6D7-40FC-B55E-AB938A7A2E6E}"/>
              </a:ext>
            </a:extLst>
          </p:cNvPr>
          <p:cNvGrpSpPr/>
          <p:nvPr/>
        </p:nvGrpSpPr>
        <p:grpSpPr>
          <a:xfrm>
            <a:off x="190377" y="1808353"/>
            <a:ext cx="1018546" cy="933477"/>
            <a:chOff x="97151" y="891905"/>
            <a:chExt cx="1018811" cy="933720"/>
          </a:xfrm>
        </p:grpSpPr>
        <p:sp>
          <p:nvSpPr>
            <p:cNvPr id="12" name="Oval 11"/>
            <p:cNvSpPr/>
            <p:nvPr/>
          </p:nvSpPr>
          <p:spPr>
            <a:xfrm>
              <a:off x="147442" y="891905"/>
              <a:ext cx="933720"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6" name="TextBox 15"/>
            <p:cNvSpPr txBox="1"/>
            <p:nvPr/>
          </p:nvSpPr>
          <p:spPr>
            <a:xfrm>
              <a:off x="97151" y="1115320"/>
              <a:ext cx="1018811"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Products +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grpSp>
      <p:grpSp>
        <p:nvGrpSpPr>
          <p:cNvPr id="21" name="Group 20">
            <a:extLst>
              <a:ext uri="{FF2B5EF4-FFF2-40B4-BE49-F238E27FC236}">
                <a16:creationId xmlns="" xmlns:a16="http://schemas.microsoft.com/office/drawing/2014/main" id="{2E030E70-570E-49DE-8735-B262EB656167}"/>
              </a:ext>
            </a:extLst>
          </p:cNvPr>
          <p:cNvGrpSpPr/>
          <p:nvPr/>
        </p:nvGrpSpPr>
        <p:grpSpPr>
          <a:xfrm>
            <a:off x="190377" y="3852083"/>
            <a:ext cx="939161" cy="933477"/>
            <a:chOff x="144599" y="1857176"/>
            <a:chExt cx="939406" cy="933720"/>
          </a:xfrm>
        </p:grpSpPr>
        <p:sp>
          <p:nvSpPr>
            <p:cNvPr id="11" name="Oval 10"/>
            <p:cNvSpPr/>
            <p:nvPr/>
          </p:nvSpPr>
          <p:spPr>
            <a:xfrm>
              <a:off x="147442" y="1857176"/>
              <a:ext cx="933720"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TextBox 16"/>
            <p:cNvSpPr txBox="1"/>
            <p:nvPr/>
          </p:nvSpPr>
          <p:spPr>
            <a:xfrm>
              <a:off x="144599" y="2232184"/>
              <a:ext cx="939406"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PO Boxes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grpSp>
      <p:graphicFrame>
        <p:nvGraphicFramePr>
          <p:cNvPr id="20" name="Table 19">
            <a:extLst>
              <a:ext uri="{FF2B5EF4-FFF2-40B4-BE49-F238E27FC236}">
                <a16:creationId xmlns="" xmlns:a16="http://schemas.microsoft.com/office/drawing/2014/main" id="{78388ADE-5B83-4A8B-8173-E04A5DB01F2D}"/>
              </a:ext>
            </a:extLst>
          </p:cNvPr>
          <p:cNvGraphicFramePr>
            <a:graphicFrameLocks noGrp="1"/>
          </p:cNvGraphicFramePr>
          <p:nvPr>
            <p:extLst/>
          </p:nvPr>
        </p:nvGraphicFramePr>
        <p:xfrm>
          <a:off x="1365989" y="905315"/>
          <a:ext cx="10661384" cy="6088697"/>
        </p:xfrm>
        <a:graphic>
          <a:graphicData uri="http://schemas.openxmlformats.org/drawingml/2006/table">
            <a:tbl>
              <a:tblPr firstRow="1" bandRow="1">
                <a:tableStyleId>{5C22544A-7EE6-4342-B048-85BDC9FD1C3A}</a:tableStyleId>
              </a:tblPr>
              <a:tblGrid>
                <a:gridCol w="3898323">
                  <a:extLst>
                    <a:ext uri="{9D8B030D-6E8A-4147-A177-3AD203B41FA5}">
                      <a16:colId xmlns="" xmlns:a16="http://schemas.microsoft.com/office/drawing/2014/main" val="1293247506"/>
                    </a:ext>
                  </a:extLst>
                </a:gridCol>
                <a:gridCol w="6763061">
                  <a:extLst>
                    <a:ext uri="{9D8B030D-6E8A-4147-A177-3AD203B41FA5}">
                      <a16:colId xmlns="" xmlns:a16="http://schemas.microsoft.com/office/drawing/2014/main" val="1979452913"/>
                    </a:ext>
                  </a:extLst>
                </a:gridCol>
              </a:tblGrid>
              <a:tr h="449969">
                <a:tc>
                  <a:txBody>
                    <a:bodyPr/>
                    <a:lstStyle/>
                    <a:p>
                      <a:r>
                        <a:rPr lang="en-US" sz="2200" dirty="0">
                          <a:latin typeface="Helvetica Light"/>
                        </a:rPr>
                        <a:t>Legacy</a:t>
                      </a:r>
                    </a:p>
                  </a:txBody>
                  <a:tcPr marL="91416" marR="91416" marT="45708" marB="45708"/>
                </a:tc>
                <a:tc>
                  <a:txBody>
                    <a:bodyPr/>
                    <a:lstStyle/>
                    <a:p>
                      <a:r>
                        <a:rPr lang="en-US" sz="2200" dirty="0">
                          <a:latin typeface="Helvetica Light"/>
                        </a:rPr>
                        <a:t>Current State - EPS</a:t>
                      </a:r>
                    </a:p>
                  </a:txBody>
                  <a:tcPr marL="91416" marR="91416" marT="45708" marB="45708"/>
                </a:tc>
                <a:extLst>
                  <a:ext uri="{0D108BD9-81ED-4DB2-BD59-A6C34878D82A}">
                    <a16:rowId xmlns="" xmlns:a16="http://schemas.microsoft.com/office/drawing/2014/main" val="3472073204"/>
                  </a:ext>
                </a:extLst>
              </a:tr>
              <a:tr h="2041628">
                <a:tc>
                  <a:txBody>
                    <a:bodyPr/>
                    <a:lstStyle/>
                    <a:p>
                      <a:r>
                        <a:rPr lang="en-US" sz="1600" dirty="0">
                          <a:latin typeface="Helvetica Light"/>
                        </a:rPr>
                        <a:t>Deposit funds in person at assigned Post Office</a:t>
                      </a:r>
                    </a:p>
                    <a:p>
                      <a:pPr marL="285750" indent="-285750">
                        <a:buFont typeface="Arial" panose="020B0604020202020204" pitchFamily="34" charset="0"/>
                        <a:buChar char="•"/>
                      </a:pPr>
                      <a:r>
                        <a:rPr lang="en-US" sz="1600" dirty="0">
                          <a:latin typeface="Helvetica Light"/>
                        </a:rPr>
                        <a:t>Checks, Cash, Credit Card or Money Orders to fund permit mailings</a:t>
                      </a:r>
                    </a:p>
                    <a:p>
                      <a:pPr marL="285750" indent="-285750">
                        <a:buFont typeface="Arial" panose="020B0604020202020204" pitchFamily="34" charset="0"/>
                        <a:buChar char="•"/>
                      </a:pPr>
                      <a:r>
                        <a:rPr lang="en-US" sz="1600" dirty="0">
                          <a:latin typeface="Helvetica Light"/>
                        </a:rPr>
                        <a:t>Mail at multiple sites, maintain permit balances at each assigned Post Office</a:t>
                      </a:r>
                    </a:p>
                  </a:txBody>
                  <a:tcPr marL="91416" marR="91416" marT="45708" marB="45708"/>
                </a:tc>
                <a:tc>
                  <a:txBody>
                    <a:bodyPr/>
                    <a:lstStyle/>
                    <a:p>
                      <a:r>
                        <a:rPr lang="en-US" sz="1600" dirty="0">
                          <a:latin typeface="Helvetica Light"/>
                        </a:rPr>
                        <a:t>Use a single payment account for all permits; if mail at multiple sites </a:t>
                      </a:r>
                    </a:p>
                    <a:p>
                      <a:pPr marL="285750" indent="-285750">
                        <a:buFont typeface="Arial" panose="020B0604020202020204" pitchFamily="34" charset="0"/>
                        <a:buChar char="•"/>
                      </a:pPr>
                      <a:r>
                        <a:rPr lang="en-US" sz="1600" dirty="0">
                          <a:latin typeface="Helvetica Light"/>
                        </a:rPr>
                        <a:t>ACH Debit: Establish an ACH Debit account to have funds withdrawn directly from bank account</a:t>
                      </a:r>
                    </a:p>
                    <a:p>
                      <a:pPr marL="285750" indent="-285750">
                        <a:buFont typeface="Arial" panose="020B0604020202020204" pitchFamily="34" charset="0"/>
                        <a:buChar char="•"/>
                      </a:pPr>
                      <a:r>
                        <a:rPr lang="en-US" sz="1600" dirty="0">
                          <a:latin typeface="Helvetica Light"/>
                        </a:rPr>
                        <a:t>Electronic Funds Transfer: Pre-fund mailings via an electronic funds transfer (Fedwire or ACH Credit)</a:t>
                      </a:r>
                    </a:p>
                    <a:p>
                      <a:pPr marL="285750" indent="-285750">
                        <a:buFont typeface="Arial" panose="020B0604020202020204" pitchFamily="34" charset="0"/>
                        <a:buChar char="•"/>
                      </a:pPr>
                      <a:r>
                        <a:rPr lang="en-US" sz="1600" dirty="0">
                          <a:latin typeface="Helvetica Light"/>
                        </a:rPr>
                        <a:t>Retail Deposit: Deposit checks, cash or money orders at any Post Office</a:t>
                      </a:r>
                    </a:p>
                    <a:p>
                      <a:pPr marL="285750" indent="-285750">
                        <a:buFont typeface="Arial" panose="020B0604020202020204" pitchFamily="34" charset="0"/>
                        <a:buChar char="•"/>
                      </a:pPr>
                      <a:r>
                        <a:rPr lang="en-US" sz="1600" dirty="0">
                          <a:latin typeface="Helvetica Light"/>
                        </a:rPr>
                        <a:t>Mobile Deposit: Deposit a check remotely using</a:t>
                      </a:r>
                    </a:p>
                    <a:p>
                      <a:pPr marL="285750" indent="-285750">
                        <a:buFont typeface="Arial" panose="020B0604020202020204" pitchFamily="34" charset="0"/>
                        <a:buChar char="•"/>
                      </a:pPr>
                      <a:r>
                        <a:rPr lang="en-US" sz="1600" dirty="0">
                          <a:latin typeface="Helvetica Light"/>
                        </a:rPr>
                        <a:t>Mobile Check Capture *coming soon</a:t>
                      </a:r>
                    </a:p>
                  </a:txBody>
                  <a:tcPr marL="91416" marR="91416" marT="45708" marB="45708"/>
                </a:tc>
                <a:extLst>
                  <a:ext uri="{0D108BD9-81ED-4DB2-BD59-A6C34878D82A}">
                    <a16:rowId xmlns="" xmlns:a16="http://schemas.microsoft.com/office/drawing/2014/main" val="125749753"/>
                  </a:ext>
                </a:extLst>
              </a:tr>
              <a:tr h="2041628">
                <a:tc>
                  <a:txBody>
                    <a:bodyPr/>
                    <a:lstStyle/>
                    <a:p>
                      <a:pPr marL="285750" indent="-285750">
                        <a:buFont typeface="Arial" panose="020B0604020202020204" pitchFamily="34" charset="0"/>
                        <a:buChar char="•"/>
                      </a:pPr>
                      <a:r>
                        <a:rPr lang="en-US" sz="1600" dirty="0">
                          <a:latin typeface="Helvetica Light"/>
                        </a:rPr>
                        <a:t>PO Boxes Online limited to 5 PO boxes/services</a:t>
                      </a:r>
                    </a:p>
                    <a:p>
                      <a:pPr marL="285750" indent="-285750">
                        <a:buFont typeface="Arial" panose="020B0604020202020204" pitchFamily="34" charset="0"/>
                        <a:buChar char="•"/>
                      </a:pPr>
                      <a:r>
                        <a:rPr lang="en-US" sz="1600" dirty="0">
                          <a:latin typeface="Helvetica Light"/>
                        </a:rPr>
                        <a:t>ACH Debit is not supported as a payment method</a:t>
                      </a:r>
                    </a:p>
                    <a:p>
                      <a:pPr marL="285750" indent="-285750">
                        <a:buFont typeface="Arial" panose="020B0604020202020204" pitchFamily="34" charset="0"/>
                        <a:buChar char="•"/>
                      </a:pPr>
                      <a:r>
                        <a:rPr lang="en-US" sz="1600" dirty="0">
                          <a:latin typeface="Helvetica Light"/>
                        </a:rPr>
                        <a:t>Individual renewals and account management at local offices</a:t>
                      </a:r>
                    </a:p>
                  </a:txBody>
                  <a:tcPr marL="91416" marR="91416" marT="45708" marB="45708"/>
                </a:tc>
                <a:tc>
                  <a:txBody>
                    <a:bodyPr/>
                    <a:lstStyle/>
                    <a:p>
                      <a:pPr marL="285750" indent="-285750">
                        <a:buFont typeface="Arial" panose="020B0604020202020204" pitchFamily="34" charset="0"/>
                        <a:buChar char="•"/>
                      </a:pPr>
                      <a:r>
                        <a:rPr lang="en-US" sz="1600" dirty="0">
                          <a:solidFill>
                            <a:prstClr val="black"/>
                          </a:solidFill>
                          <a:latin typeface="Helvetica Light"/>
                          <a:cs typeface="Arial" panose="020B0604020202020204" pitchFamily="34" charset="0"/>
                        </a:rPr>
                        <a:t>Consolidated Online Management</a:t>
                      </a:r>
                    </a:p>
                    <a:p>
                      <a:pPr marL="742950" lvl="1" indent="-285750">
                        <a:buFont typeface="Arial" panose="020B0604020202020204" pitchFamily="34" charset="0"/>
                        <a:buChar char="•"/>
                      </a:pPr>
                      <a:r>
                        <a:rPr lang="en-US" sz="1600" dirty="0">
                          <a:solidFill>
                            <a:prstClr val="black"/>
                          </a:solidFill>
                          <a:latin typeface="Helvetica Light"/>
                          <a:cs typeface="Arial" panose="020B0604020202020204" pitchFamily="34" charset="0"/>
                        </a:rPr>
                        <a:t>Open, close, view, pay fees and renew all PO Boxes, Caller and Reserve Services</a:t>
                      </a:r>
                    </a:p>
                    <a:p>
                      <a:pPr marL="742950" lvl="1" indent="-285750">
                        <a:buFont typeface="Arial" panose="020B0604020202020204" pitchFamily="34" charset="0"/>
                        <a:buChar char="•"/>
                      </a:pPr>
                      <a:r>
                        <a:rPr lang="en-US" sz="1600" dirty="0">
                          <a:solidFill>
                            <a:prstClr val="black"/>
                          </a:solidFill>
                          <a:latin typeface="Helvetica Light"/>
                          <a:cs typeface="Arial" panose="020B0604020202020204" pitchFamily="34" charset="0"/>
                        </a:rPr>
                        <a:t>Manage multiple local accounts from a single application</a:t>
                      </a:r>
                    </a:p>
                    <a:p>
                      <a:pPr marL="285750" indent="-285750">
                        <a:buFont typeface="Arial" panose="020B0604020202020204" pitchFamily="34" charset="0"/>
                        <a:buChar char="•"/>
                      </a:pPr>
                      <a:r>
                        <a:rPr lang="en-US" sz="1600" dirty="0">
                          <a:solidFill>
                            <a:prstClr val="black"/>
                          </a:solidFill>
                          <a:latin typeface="Helvetica Light"/>
                          <a:cs typeface="Arial" panose="020B0604020202020204" pitchFamily="34" charset="0"/>
                        </a:rPr>
                        <a:t>Easy Renewal</a:t>
                      </a:r>
                    </a:p>
                    <a:p>
                      <a:pPr marL="742950" lvl="1" indent="-285750">
                        <a:buFont typeface="Arial" panose="020B0604020202020204" pitchFamily="34" charset="0"/>
                        <a:buChar char="•"/>
                      </a:pPr>
                      <a:r>
                        <a:rPr lang="en-US" sz="1600" dirty="0">
                          <a:solidFill>
                            <a:prstClr val="black"/>
                          </a:solidFill>
                          <a:latin typeface="Helvetica Light"/>
                          <a:cs typeface="Arial" panose="020B0604020202020204" pitchFamily="34" charset="0"/>
                        </a:rPr>
                        <a:t>Renewal/expiration notifications sent electronically</a:t>
                      </a:r>
                    </a:p>
                    <a:p>
                      <a:pPr marL="742950" lvl="1" indent="-285750">
                        <a:buFont typeface="Arial" panose="020B0604020202020204" pitchFamily="34" charset="0"/>
                        <a:buChar char="•"/>
                      </a:pPr>
                      <a:r>
                        <a:rPr lang="en-US" sz="1600" b="1" i="1" dirty="0">
                          <a:solidFill>
                            <a:prstClr val="black"/>
                          </a:solidFill>
                          <a:latin typeface="Helvetica Light"/>
                          <a:cs typeface="Arial" panose="020B0604020202020204" pitchFamily="34" charset="0"/>
                        </a:rPr>
                        <a:t>*Coming Soon*</a:t>
                      </a:r>
                      <a:r>
                        <a:rPr lang="en-US" sz="1600" dirty="0">
                          <a:solidFill>
                            <a:prstClr val="black"/>
                          </a:solidFill>
                          <a:latin typeface="Helvetica Light"/>
                          <a:cs typeface="Arial" panose="020B0604020202020204" pitchFamily="34" charset="0"/>
                        </a:rPr>
                        <a:t> - Consolidate payment dates for boxes opened at different times</a:t>
                      </a:r>
                    </a:p>
                  </a:txBody>
                  <a:tcPr marL="91416" marR="91416" marT="45708" marB="45708"/>
                </a:tc>
                <a:extLst>
                  <a:ext uri="{0D108BD9-81ED-4DB2-BD59-A6C34878D82A}">
                    <a16:rowId xmlns="" xmlns:a16="http://schemas.microsoft.com/office/drawing/2014/main" val="2999619011"/>
                  </a:ext>
                </a:extLst>
              </a:tr>
              <a:tr h="1310299">
                <a:tc>
                  <a:txBody>
                    <a:bodyPr/>
                    <a:lstStyle/>
                    <a:p>
                      <a:pPr marL="285750" indent="-285750">
                        <a:buFont typeface="Arial" panose="020B0604020202020204" pitchFamily="34" charset="0"/>
                        <a:buChar char="•"/>
                      </a:pPr>
                      <a:r>
                        <a:rPr lang="en-US" sz="1600" dirty="0">
                          <a:latin typeface="Helvetica Light"/>
                        </a:rPr>
                        <a:t>Customer submits paper application forms for ACS or AEC </a:t>
                      </a:r>
                    </a:p>
                    <a:p>
                      <a:pPr marL="285750" indent="-285750">
                        <a:buFont typeface="Arial" panose="020B0604020202020204" pitchFamily="34" charset="0"/>
                        <a:buChar char="•"/>
                      </a:pPr>
                      <a:r>
                        <a:rPr lang="en-US" sz="1600" dirty="0">
                          <a:latin typeface="Helvetica Light"/>
                        </a:rPr>
                        <a:t>NCSC generates daily or monthly invoices &amp; manually processes payment</a:t>
                      </a:r>
                    </a:p>
                  </a:txBody>
                  <a:tcPr marL="91416" marR="91416" marT="45708" marB="45708"/>
                </a:tc>
                <a:tc>
                  <a:txBody>
                    <a:bodyPr/>
                    <a:lstStyle/>
                    <a:p>
                      <a:pPr marL="285750" indent="-285750">
                        <a:buFont typeface="Arial" panose="020B0604020202020204" pitchFamily="34" charset="0"/>
                        <a:buChar char="•"/>
                      </a:pPr>
                      <a:r>
                        <a:rPr lang="en-US" sz="1600" dirty="0">
                          <a:latin typeface="Helvetica Light"/>
                        </a:rPr>
                        <a:t>Electronic invoice transactions</a:t>
                      </a:r>
                    </a:p>
                    <a:p>
                      <a:pPr marL="285750" indent="-285750">
                        <a:buFont typeface="Arial" panose="020B0604020202020204" pitchFamily="34" charset="0"/>
                        <a:buChar char="•"/>
                      </a:pPr>
                      <a:r>
                        <a:rPr lang="en-US" sz="1600" dirty="0">
                          <a:latin typeface="Helvetica Light"/>
                        </a:rPr>
                        <a:t>Consolidated transaction reporting available from EPS</a:t>
                      </a:r>
                    </a:p>
                  </a:txBody>
                  <a:tcPr marL="91416" marR="91416" marT="45708" marB="45708"/>
                </a:tc>
                <a:extLst>
                  <a:ext uri="{0D108BD9-81ED-4DB2-BD59-A6C34878D82A}">
                    <a16:rowId xmlns="" xmlns:a16="http://schemas.microsoft.com/office/drawing/2014/main" val="1686514737"/>
                  </a:ext>
                </a:extLst>
              </a:tr>
            </a:tbl>
          </a:graphicData>
        </a:graphic>
      </p:graphicFrame>
    </p:spTree>
    <p:extLst>
      <p:ext uri="{BB962C8B-B14F-4D97-AF65-F5344CB8AC3E}">
        <p14:creationId xmlns:p14="http://schemas.microsoft.com/office/powerpoint/2010/main" val="2013425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 xmlns:a16="http://schemas.microsoft.com/office/drawing/2014/main" id="{8A024969-CD95-47E4-852D-AC9A04F12AB0}"/>
              </a:ext>
            </a:extLst>
          </p:cNvPr>
          <p:cNvCxnSpPr/>
          <p:nvPr/>
        </p:nvCxnSpPr>
        <p:spPr>
          <a:xfrm>
            <a:off x="2207637" y="719627"/>
            <a:ext cx="0" cy="60941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B94CB8A8-C1DB-4F6A-B59E-C3F33C942B0F}"/>
              </a:ext>
            </a:extLst>
          </p:cNvPr>
          <p:cNvCxnSpPr/>
          <p:nvPr/>
        </p:nvCxnSpPr>
        <p:spPr>
          <a:xfrm>
            <a:off x="6380894" y="797203"/>
            <a:ext cx="0" cy="609750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9371EF2B-8FA5-447F-ABAC-EC4EDB6E83BC}"/>
              </a:ext>
            </a:extLst>
          </p:cNvPr>
          <p:cNvCxnSpPr/>
          <p:nvPr/>
        </p:nvCxnSpPr>
        <p:spPr>
          <a:xfrm>
            <a:off x="4279576" y="760498"/>
            <a:ext cx="0" cy="609750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9B1E87FD-2174-4DFE-B835-D91D7E108F5A}"/>
              </a:ext>
            </a:extLst>
          </p:cNvPr>
          <p:cNvCxnSpPr/>
          <p:nvPr/>
        </p:nvCxnSpPr>
        <p:spPr>
          <a:xfrm>
            <a:off x="10394681" y="712401"/>
            <a:ext cx="0" cy="609750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9A94E1E3-893F-49FD-B9B6-79F967EE1B70}"/>
              </a:ext>
            </a:extLst>
          </p:cNvPr>
          <p:cNvCxnSpPr/>
          <p:nvPr/>
        </p:nvCxnSpPr>
        <p:spPr>
          <a:xfrm flipV="1">
            <a:off x="0" y="2781614"/>
            <a:ext cx="12185663" cy="27038"/>
          </a:xfrm>
          <a:prstGeom prst="line">
            <a:avLst/>
          </a:prstGeom>
          <a:ln w="508000">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09175D8A-36A9-4D76-BE8A-F5FEB731453A}"/>
              </a:ext>
            </a:extLst>
          </p:cNvPr>
          <p:cNvSpPr txBox="1"/>
          <p:nvPr/>
        </p:nvSpPr>
        <p:spPr>
          <a:xfrm>
            <a:off x="255300" y="1961787"/>
            <a:ext cx="1770801" cy="305575"/>
          </a:xfrm>
          <a:prstGeom prst="rect">
            <a:avLst/>
          </a:prstGeom>
          <a:noFill/>
          <a:ln>
            <a:solidFill>
              <a:schemeClr val="bg1"/>
            </a:solidFill>
          </a:ln>
        </p:spPr>
        <p:txBody>
          <a:bodyPr wrap="square" lIns="58779" tIns="29390" rIns="58779" bIns="29390" rtlCol="0">
            <a:spAutoFit/>
          </a:bodyPr>
          <a:lstStyle/>
          <a:p>
            <a:pPr algn="ctr"/>
            <a:r>
              <a:rPr lang="en-US" sz="1600" b="1" dirty="0">
                <a:solidFill>
                  <a:srgbClr val="C00000"/>
                </a:solidFill>
                <a:latin typeface="Arial" panose="020B0604020202020204" pitchFamily="34" charset="0"/>
                <a:cs typeface="Arial" panose="020B0604020202020204" pitchFamily="34" charset="0"/>
              </a:rPr>
              <a:t>Get Ready!</a:t>
            </a:r>
          </a:p>
        </p:txBody>
      </p:sp>
      <p:sp>
        <p:nvSpPr>
          <p:cNvPr id="42" name="TextBox 41">
            <a:extLst>
              <a:ext uri="{FF2B5EF4-FFF2-40B4-BE49-F238E27FC236}">
                <a16:creationId xmlns="" xmlns:a16="http://schemas.microsoft.com/office/drawing/2014/main" id="{AD02F564-7B02-4B2C-AB4A-E4AE793C4AC0}"/>
              </a:ext>
            </a:extLst>
          </p:cNvPr>
          <p:cNvSpPr txBox="1"/>
          <p:nvPr/>
        </p:nvSpPr>
        <p:spPr>
          <a:xfrm>
            <a:off x="4492242" y="1961787"/>
            <a:ext cx="1790760" cy="305575"/>
          </a:xfrm>
          <a:prstGeom prst="rect">
            <a:avLst/>
          </a:prstGeom>
          <a:noFill/>
          <a:ln>
            <a:solidFill>
              <a:schemeClr val="bg1"/>
            </a:solidFill>
          </a:ln>
        </p:spPr>
        <p:txBody>
          <a:bodyPr wrap="square" lIns="58779" tIns="29390" rIns="58779" bIns="29390" rtlCol="0">
            <a:spAutoFit/>
          </a:bodyPr>
          <a:lstStyle/>
          <a:p>
            <a:pPr algn="ctr"/>
            <a:r>
              <a:rPr lang="en-US" sz="1600" b="1" dirty="0">
                <a:solidFill>
                  <a:srgbClr val="C00000"/>
                </a:solidFill>
                <a:latin typeface="Arial" panose="020B0604020202020204" pitchFamily="34" charset="0"/>
                <a:cs typeface="Arial" panose="020B0604020202020204" pitchFamily="34" charset="0"/>
              </a:rPr>
              <a:t>Request EPS</a:t>
            </a:r>
          </a:p>
        </p:txBody>
      </p:sp>
      <p:sp>
        <p:nvSpPr>
          <p:cNvPr id="43" name="TextBox 42">
            <a:extLst>
              <a:ext uri="{FF2B5EF4-FFF2-40B4-BE49-F238E27FC236}">
                <a16:creationId xmlns="" xmlns:a16="http://schemas.microsoft.com/office/drawing/2014/main" id="{6587F3E5-21AA-4421-B1BE-CA139F750DB6}"/>
              </a:ext>
            </a:extLst>
          </p:cNvPr>
          <p:cNvSpPr txBox="1"/>
          <p:nvPr/>
        </p:nvSpPr>
        <p:spPr>
          <a:xfrm>
            <a:off x="2271724" y="1961787"/>
            <a:ext cx="1990910" cy="551797"/>
          </a:xfrm>
          <a:prstGeom prst="rect">
            <a:avLst/>
          </a:prstGeom>
          <a:noFill/>
          <a:ln>
            <a:solidFill>
              <a:schemeClr val="bg1"/>
            </a:solidFill>
          </a:ln>
        </p:spPr>
        <p:txBody>
          <a:bodyPr wrap="square" lIns="58779" tIns="29390" rIns="58779" bIns="29390" rtlCol="0">
            <a:spAutoFit/>
          </a:bodyPr>
          <a:lstStyle/>
          <a:p>
            <a:pPr algn="ctr"/>
            <a:r>
              <a:rPr lang="en-US" sz="1600" b="1" dirty="0">
                <a:solidFill>
                  <a:srgbClr val="C00000"/>
                </a:solidFill>
                <a:latin typeface="Arial" panose="020B0604020202020204" pitchFamily="34" charset="0"/>
                <a:cs typeface="Arial" panose="020B0604020202020204" pitchFamily="34" charset="0"/>
              </a:rPr>
              <a:t>Create BCG Account</a:t>
            </a:r>
          </a:p>
        </p:txBody>
      </p:sp>
      <p:sp>
        <p:nvSpPr>
          <p:cNvPr id="44" name="Rectangle 43">
            <a:extLst>
              <a:ext uri="{FF2B5EF4-FFF2-40B4-BE49-F238E27FC236}">
                <a16:creationId xmlns="" xmlns:a16="http://schemas.microsoft.com/office/drawing/2014/main" id="{E3785B10-B1FB-451E-A720-CAD943BEEAF5}"/>
              </a:ext>
            </a:extLst>
          </p:cNvPr>
          <p:cNvSpPr/>
          <p:nvPr/>
        </p:nvSpPr>
        <p:spPr>
          <a:xfrm>
            <a:off x="10394681" y="1961787"/>
            <a:ext cx="1813928" cy="551797"/>
          </a:xfrm>
          <a:prstGeom prst="rect">
            <a:avLst/>
          </a:prstGeom>
        </p:spPr>
        <p:txBody>
          <a:bodyPr wrap="square" lIns="58779" tIns="29390" rIns="58779" bIns="29390">
            <a:spAutoFit/>
          </a:bodyPr>
          <a:lstStyle/>
          <a:p>
            <a:pPr algn="ctr"/>
            <a:r>
              <a:rPr lang="en-US" sz="1600" b="1" dirty="0">
                <a:solidFill>
                  <a:srgbClr val="C00000"/>
                </a:solidFill>
                <a:latin typeface="Arial" panose="020B0604020202020204" pitchFamily="34" charset="0"/>
                <a:cs typeface="Arial" panose="020B0604020202020204" pitchFamily="34" charset="0"/>
              </a:rPr>
              <a:t>Link Permits/</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Publications</a:t>
            </a:r>
            <a:endParaRPr lang="en-US" sz="1600" dirty="0">
              <a:solidFill>
                <a:prstClr val="black"/>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 xmlns:a16="http://schemas.microsoft.com/office/drawing/2014/main" id="{75B2FE90-C7D1-46B5-B5A9-DCD250471582}"/>
              </a:ext>
            </a:extLst>
          </p:cNvPr>
          <p:cNvSpPr/>
          <p:nvPr/>
        </p:nvSpPr>
        <p:spPr>
          <a:xfrm>
            <a:off x="6380894" y="1961787"/>
            <a:ext cx="1959246" cy="551797"/>
          </a:xfrm>
          <a:prstGeom prst="rect">
            <a:avLst/>
          </a:prstGeom>
        </p:spPr>
        <p:txBody>
          <a:bodyPr wrap="square" lIns="58779" tIns="29390" rIns="58779" bIns="29390">
            <a:spAutoFit/>
          </a:bodyPr>
          <a:lstStyle/>
          <a:p>
            <a:pPr algn="ctr"/>
            <a:r>
              <a:rPr lang="en-US" sz="1600" b="1" dirty="0">
                <a:solidFill>
                  <a:srgbClr val="C00000"/>
                </a:solidFill>
                <a:latin typeface="Arial" panose="020B0604020202020204" pitchFamily="34" charset="0"/>
                <a:cs typeface="Arial" panose="020B0604020202020204" pitchFamily="34" charset="0"/>
              </a:rPr>
              <a:t>Create EPS Account</a:t>
            </a:r>
            <a:endParaRPr lang="en-US" dirty="0">
              <a:solidFill>
                <a:prstClr val="black"/>
              </a:solidFill>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 xmlns:a16="http://schemas.microsoft.com/office/drawing/2014/main" id="{36DF4587-D34B-4A0D-B5EE-939CB113AED7}"/>
              </a:ext>
            </a:extLst>
          </p:cNvPr>
          <p:cNvCxnSpPr/>
          <p:nvPr/>
        </p:nvCxnSpPr>
        <p:spPr>
          <a:xfrm>
            <a:off x="8378230" y="737554"/>
            <a:ext cx="0" cy="609750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E94CB974-551A-46B5-B3F8-634F4FAC52EF}"/>
              </a:ext>
            </a:extLst>
          </p:cNvPr>
          <p:cNvSpPr/>
          <p:nvPr/>
        </p:nvSpPr>
        <p:spPr>
          <a:xfrm>
            <a:off x="8452976" y="1961787"/>
            <a:ext cx="1957741" cy="551797"/>
          </a:xfrm>
          <a:prstGeom prst="rect">
            <a:avLst/>
          </a:prstGeom>
        </p:spPr>
        <p:txBody>
          <a:bodyPr wrap="square" lIns="58779" tIns="29390" rIns="58779" bIns="29390">
            <a:spAutoFit/>
          </a:bodyPr>
          <a:lstStyle/>
          <a:p>
            <a:pPr algn="ctr"/>
            <a:r>
              <a:rPr lang="en-US" sz="1600" b="1" dirty="0">
                <a:solidFill>
                  <a:srgbClr val="C00000"/>
                </a:solidFill>
                <a:latin typeface="Arial" panose="020B0604020202020204" pitchFamily="34" charset="0"/>
                <a:cs typeface="Arial" panose="020B0604020202020204" pitchFamily="34" charset="0"/>
              </a:rPr>
              <a:t>Set-up </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Payment</a:t>
            </a:r>
            <a:endParaRPr lang="en-US" sz="1600" dirty="0">
              <a:solidFill>
                <a:prstClr val="black"/>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 xmlns:a16="http://schemas.microsoft.com/office/drawing/2014/main" id="{2ED92C2E-59EE-4B48-92BB-AAB9DDB8A80A}"/>
              </a:ext>
            </a:extLst>
          </p:cNvPr>
          <p:cNvSpPr/>
          <p:nvPr/>
        </p:nvSpPr>
        <p:spPr>
          <a:xfrm>
            <a:off x="20791" y="3042084"/>
            <a:ext cx="2150113" cy="3046988"/>
          </a:xfrm>
          <a:prstGeom prst="rect">
            <a:avLst/>
          </a:prstGeom>
        </p:spPr>
        <p:txBody>
          <a:bodyPr wrap="square">
            <a:spAutoFit/>
          </a:bodyPr>
          <a:lstStyle/>
          <a:p>
            <a:pPr marL="342900" indent="-342900">
              <a:buFont typeface="+mj-lt"/>
              <a:buAutoNum type="arabicPeriod"/>
            </a:pPr>
            <a:r>
              <a:rPr lang="en-US" sz="1600" dirty="0">
                <a:solidFill>
                  <a:prstClr val="white">
                    <a:lumMod val="50000"/>
                  </a:prstClr>
                </a:solidFill>
                <a:latin typeface="Arial" panose="020B0604020202020204" pitchFamily="34" charset="0"/>
                <a:cs typeface="Arial" panose="020B0604020202020204" pitchFamily="34" charset="0"/>
              </a:rPr>
              <a:t>Choose the best payment option for your organization</a:t>
            </a:r>
          </a:p>
          <a:p>
            <a:pPr marL="342900" indent="-342900">
              <a:buFont typeface="+mj-lt"/>
              <a:buAutoNum type="arabicPeriod"/>
            </a:pPr>
            <a:endParaRPr lang="en-US" sz="1600" dirty="0">
              <a:solidFill>
                <a:prstClr val="white">
                  <a:lumMod val="50000"/>
                </a:prst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prstClr val="white">
                    <a:lumMod val="50000"/>
                  </a:prstClr>
                </a:solidFill>
                <a:latin typeface="Arial" panose="020B0604020202020204" pitchFamily="34" charset="0"/>
                <a:cs typeface="Arial" panose="020B0604020202020204" pitchFamily="34" charset="0"/>
              </a:rPr>
              <a:t>Get a list of all your active permits</a:t>
            </a:r>
          </a:p>
          <a:p>
            <a:endParaRPr lang="en-US" sz="1600" dirty="0">
              <a:solidFill>
                <a:prstClr val="white">
                  <a:lumMod val="50000"/>
                </a:prst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prstClr val="white">
                  <a:lumMod val="50000"/>
                </a:prst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prstClr val="white">
                  <a:lumMod val="50000"/>
                </a:prst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prstClr val="white">
                  <a:lumMod val="50000"/>
                </a:prst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67623046-2B31-4BA7-BF01-6DB635A4F01E}"/>
              </a:ext>
            </a:extLst>
          </p:cNvPr>
          <p:cNvSpPr/>
          <p:nvPr/>
        </p:nvSpPr>
        <p:spPr>
          <a:xfrm>
            <a:off x="2245618" y="3042084"/>
            <a:ext cx="2056863" cy="2851988"/>
          </a:xfrm>
          <a:prstGeom prst="rect">
            <a:avLst/>
          </a:prstGeom>
        </p:spPr>
        <p:txBody>
          <a:bodyPr wrap="square" lIns="142174" tIns="71083" rIns="142174" bIns="71083">
            <a:spAutoFit/>
          </a:bodyPr>
          <a:lstStyle/>
          <a:p>
            <a:pPr marL="342900" indent="-342900">
              <a:buFont typeface="+mj-lt"/>
              <a:buAutoNum type="arabicPeriod" startAt="3"/>
            </a:pPr>
            <a:r>
              <a:rPr lang="en-US" sz="1600" dirty="0">
                <a:solidFill>
                  <a:prstClr val="white">
                    <a:lumMod val="50000"/>
                  </a:prstClr>
                </a:solidFill>
                <a:latin typeface="Arial" panose="020B0604020202020204" pitchFamily="34" charset="0"/>
                <a:cs typeface="Arial" panose="020B0604020202020204" pitchFamily="34" charset="0"/>
              </a:rPr>
              <a:t>Register for a Business Customer Gateway (BCG) Account</a:t>
            </a:r>
          </a:p>
          <a:p>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600" dirty="0">
              <a:solidFill>
                <a:prstClr val="white">
                  <a:lumMod val="50000"/>
                </a:prstClr>
              </a:solidFill>
              <a:latin typeface="Arial" panose="020B0604020202020204" pitchFamily="34" charset="0"/>
              <a:cs typeface="Arial" panose="020B0604020202020204" pitchFamily="34" charset="0"/>
            </a:endParaRPr>
          </a:p>
          <a:p>
            <a:r>
              <a:rPr lang="en-US" sz="1600" i="1" dirty="0">
                <a:solidFill>
                  <a:prstClr val="white">
                    <a:lumMod val="50000"/>
                  </a:prstClr>
                </a:solidFill>
                <a:latin typeface="Arial" panose="020B0604020202020204" pitchFamily="34" charset="0"/>
                <a:cs typeface="Arial" panose="020B0604020202020204" pitchFamily="34" charset="0"/>
              </a:rPr>
              <a:t>Customers already registered skip to the next step</a:t>
            </a:r>
          </a:p>
        </p:txBody>
      </p:sp>
      <p:sp>
        <p:nvSpPr>
          <p:cNvPr id="51" name="Rectangle 50">
            <a:extLst>
              <a:ext uri="{FF2B5EF4-FFF2-40B4-BE49-F238E27FC236}">
                <a16:creationId xmlns="" xmlns:a16="http://schemas.microsoft.com/office/drawing/2014/main" id="{BC2233BC-EA96-4E98-959E-448C249A5D52}"/>
              </a:ext>
            </a:extLst>
          </p:cNvPr>
          <p:cNvSpPr/>
          <p:nvPr/>
        </p:nvSpPr>
        <p:spPr>
          <a:xfrm>
            <a:off x="10386187" y="3042085"/>
            <a:ext cx="1813928" cy="1782903"/>
          </a:xfrm>
          <a:prstGeom prst="rect">
            <a:avLst/>
          </a:prstGeom>
        </p:spPr>
        <p:txBody>
          <a:bodyPr wrap="square" lIns="58779" tIns="29390" rIns="58779" bIns="29390">
            <a:spAutoFit/>
          </a:bodyPr>
          <a:lstStyle/>
          <a:p>
            <a:pPr marL="342900" indent="-342900">
              <a:buFont typeface="+mj-lt"/>
              <a:buAutoNum type="arabicPeriod" startAt="8"/>
            </a:pPr>
            <a:r>
              <a:rPr lang="en-US" sz="1600" dirty="0">
                <a:solidFill>
                  <a:prstClr val="white">
                    <a:lumMod val="50000"/>
                  </a:prstClr>
                </a:solidFill>
                <a:latin typeface="Arial" panose="020B0604020202020204" pitchFamily="34" charset="0"/>
                <a:cs typeface="Arial" panose="020B0604020202020204" pitchFamily="34" charset="0"/>
              </a:rPr>
              <a:t>Link your mailing Permits to your EPA</a:t>
            </a:r>
          </a:p>
          <a:p>
            <a:pPr marL="342900" indent="-342900">
              <a:buFont typeface="+mj-lt"/>
              <a:buAutoNum type="arabicPeriod" startAt="8"/>
            </a:pPr>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600" dirty="0">
              <a:solidFill>
                <a:prstClr val="white">
                  <a:lumMod val="50000"/>
                </a:prst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 xmlns:a16="http://schemas.microsoft.com/office/drawing/2014/main" id="{A1495E9B-2776-4AC0-A76E-6427B425AB2F}"/>
              </a:ext>
            </a:extLst>
          </p:cNvPr>
          <p:cNvSpPr/>
          <p:nvPr/>
        </p:nvSpPr>
        <p:spPr>
          <a:xfrm>
            <a:off x="8347602" y="3075685"/>
            <a:ext cx="2002190" cy="2554545"/>
          </a:xfrm>
          <a:prstGeom prst="rect">
            <a:avLst/>
          </a:prstGeom>
        </p:spPr>
        <p:txBody>
          <a:bodyPr wrap="square">
            <a:spAutoFit/>
          </a:bodyPr>
          <a:lstStyle/>
          <a:p>
            <a:pPr marL="342900" indent="-342900">
              <a:buFont typeface="+mj-lt"/>
              <a:buAutoNum type="arabicPeriod" startAt="7"/>
            </a:pPr>
            <a:r>
              <a:rPr lang="en-US" sz="1600" dirty="0">
                <a:solidFill>
                  <a:prstClr val="white">
                    <a:lumMod val="50000"/>
                  </a:prstClr>
                </a:solidFill>
                <a:latin typeface="Arial" panose="020B0604020202020204" pitchFamily="34" charset="0"/>
                <a:cs typeface="Arial" panose="020B0604020202020204" pitchFamily="34" charset="0"/>
              </a:rPr>
              <a:t>Set up the selected payment option: </a:t>
            </a:r>
            <a:br>
              <a:rPr lang="en-US" sz="1600" dirty="0">
                <a:solidFill>
                  <a:prstClr val="white">
                    <a:lumMod val="50000"/>
                  </a:prstClr>
                </a:solidFill>
                <a:latin typeface="Arial" panose="020B0604020202020204" pitchFamily="34" charset="0"/>
                <a:cs typeface="Arial" panose="020B0604020202020204" pitchFamily="34" charset="0"/>
              </a:rPr>
            </a:br>
            <a:r>
              <a:rPr lang="en-US" sz="1600" b="1" dirty="0">
                <a:solidFill>
                  <a:prstClr val="white">
                    <a:lumMod val="50000"/>
                  </a:prstClr>
                </a:solidFill>
                <a:latin typeface="Arial" panose="020B0604020202020204" pitchFamily="34" charset="0"/>
                <a:cs typeface="Arial" panose="020B0604020202020204" pitchFamily="34" charset="0"/>
              </a:rPr>
              <a:t>ACH Debit or</a:t>
            </a:r>
            <a:r>
              <a:rPr lang="en-US" sz="1600" dirty="0">
                <a:solidFill>
                  <a:prstClr val="white">
                    <a:lumMod val="50000"/>
                  </a:prstClr>
                </a:solidFill>
                <a:latin typeface="Arial" panose="020B0604020202020204" pitchFamily="34" charset="0"/>
                <a:cs typeface="Arial" panose="020B0604020202020204" pitchFamily="34" charset="0"/>
              </a:rPr>
              <a:t> </a:t>
            </a:r>
            <a:r>
              <a:rPr lang="en-US" sz="1600" b="1" dirty="0">
                <a:solidFill>
                  <a:prstClr val="white">
                    <a:lumMod val="50000"/>
                  </a:prstClr>
                </a:solidFill>
                <a:latin typeface="Arial" panose="020B0604020202020204" pitchFamily="34" charset="0"/>
                <a:cs typeface="Arial" panose="020B0604020202020204" pitchFamily="34" charset="0"/>
              </a:rPr>
              <a:t>Trust</a:t>
            </a:r>
            <a:r>
              <a:rPr lang="en-US" sz="1600" dirty="0">
                <a:solidFill>
                  <a:prstClr val="white">
                    <a:lumMod val="50000"/>
                  </a:prstClr>
                </a:solidFill>
                <a:latin typeface="Arial" panose="020B0604020202020204" pitchFamily="34" charset="0"/>
                <a:cs typeface="Arial" panose="020B0604020202020204" pitchFamily="34" charset="0"/>
              </a:rPr>
              <a:t> via EFT, Retail Deposit or Mobile Deposit</a:t>
            </a:r>
          </a:p>
          <a:p>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600" dirty="0">
              <a:solidFill>
                <a:prstClr val="white">
                  <a:lumMod val="50000"/>
                </a:prst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 xmlns:a16="http://schemas.microsoft.com/office/drawing/2014/main" id="{3676E766-B1C7-41EE-8046-1FA401FB6AAA}"/>
              </a:ext>
            </a:extLst>
          </p:cNvPr>
          <p:cNvSpPr/>
          <p:nvPr/>
        </p:nvSpPr>
        <p:spPr>
          <a:xfrm>
            <a:off x="6342936" y="3075684"/>
            <a:ext cx="1991402" cy="1785104"/>
          </a:xfrm>
          <a:prstGeom prst="rect">
            <a:avLst/>
          </a:prstGeom>
        </p:spPr>
        <p:txBody>
          <a:bodyPr wrap="square">
            <a:spAutoFit/>
          </a:bodyPr>
          <a:lstStyle/>
          <a:p>
            <a:pPr marL="342900" indent="-342900">
              <a:buFont typeface="+mj-lt"/>
              <a:buAutoNum type="arabicPeriod" startAt="6"/>
            </a:pPr>
            <a:r>
              <a:rPr lang="en-US" sz="1600" dirty="0">
                <a:solidFill>
                  <a:prstClr val="white">
                    <a:lumMod val="50000"/>
                  </a:prstClr>
                </a:solidFill>
                <a:latin typeface="Arial" panose="020B0604020202020204" pitchFamily="34" charset="0"/>
                <a:cs typeface="Arial" panose="020B0604020202020204" pitchFamily="34" charset="0"/>
              </a:rPr>
              <a:t>Create an Enterprise Payment Account </a:t>
            </a:r>
          </a:p>
          <a:p>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600" dirty="0">
              <a:solidFill>
                <a:prstClr val="white">
                  <a:lumMod val="50000"/>
                </a:prstClr>
              </a:solidFill>
              <a:latin typeface="Arial" panose="020B0604020202020204" pitchFamily="34" charset="0"/>
              <a:cs typeface="Arial" panose="020B0604020202020204" pitchFamily="34" charset="0"/>
            </a:endParaRPr>
          </a:p>
          <a:p>
            <a:endParaRPr lang="en-US" sz="1400" dirty="0">
              <a:solidFill>
                <a:prstClr val="white">
                  <a:lumMod val="50000"/>
                </a:prstClr>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 xmlns:a16="http://schemas.microsoft.com/office/drawing/2014/main" id="{CC609213-842E-4D96-87F8-FBA38C9F9590}"/>
              </a:ext>
            </a:extLst>
          </p:cNvPr>
          <p:cNvSpPr/>
          <p:nvPr/>
        </p:nvSpPr>
        <p:spPr>
          <a:xfrm>
            <a:off x="4331891" y="3062767"/>
            <a:ext cx="1989475" cy="4031873"/>
          </a:xfrm>
          <a:prstGeom prst="rect">
            <a:avLst/>
          </a:prstGeom>
        </p:spPr>
        <p:txBody>
          <a:bodyPr wrap="square">
            <a:spAutoFit/>
          </a:bodyPr>
          <a:lstStyle/>
          <a:p>
            <a:pPr marL="342900" indent="-342900">
              <a:buFont typeface="+mj-lt"/>
              <a:buAutoNum type="arabicPeriod" startAt="4"/>
            </a:pPr>
            <a:r>
              <a:rPr lang="en-US" sz="1600" dirty="0">
                <a:solidFill>
                  <a:prstClr val="white">
                    <a:lumMod val="50000"/>
                  </a:prstClr>
                </a:solidFill>
                <a:latin typeface="Arial" panose="020B0604020202020204" pitchFamily="34" charset="0"/>
                <a:cs typeface="Arial" panose="020B0604020202020204" pitchFamily="34" charset="0"/>
              </a:rPr>
              <a:t>Contact your local Business Mail Entry Unit to request participation</a:t>
            </a:r>
            <a:br>
              <a:rPr lang="en-US" sz="1600" dirty="0">
                <a:solidFill>
                  <a:prstClr val="white">
                    <a:lumMod val="50000"/>
                  </a:prstClr>
                </a:solidFill>
                <a:latin typeface="Arial" panose="020B0604020202020204" pitchFamily="34" charset="0"/>
                <a:cs typeface="Arial" panose="020B0604020202020204" pitchFamily="34" charset="0"/>
              </a:rPr>
            </a:br>
            <a:r>
              <a:rPr lang="en-US" sz="1600" dirty="0">
                <a:solidFill>
                  <a:prstClr val="white">
                    <a:lumMod val="50000"/>
                  </a:prstClr>
                </a:solidFill>
                <a:latin typeface="Arial" panose="020B0604020202020204" pitchFamily="34" charset="0"/>
                <a:cs typeface="Arial" panose="020B0604020202020204" pitchFamily="34" charset="0"/>
              </a:rPr>
              <a:t> </a:t>
            </a:r>
          </a:p>
          <a:p>
            <a:pPr marL="342900" indent="-342900">
              <a:buFont typeface="+mj-lt"/>
              <a:buAutoNum type="arabicPeriod" startAt="4"/>
            </a:pPr>
            <a:r>
              <a:rPr lang="en-US" sz="1600" dirty="0">
                <a:solidFill>
                  <a:prstClr val="white">
                    <a:lumMod val="50000"/>
                  </a:prstClr>
                </a:solidFill>
                <a:latin typeface="Arial" panose="020B0604020202020204" pitchFamily="34" charset="0"/>
                <a:cs typeface="Arial" panose="020B0604020202020204" pitchFamily="34" charset="0"/>
              </a:rPr>
              <a:t>Access the Enterprise Payment System using the hyperlink and invitation code. </a:t>
            </a:r>
          </a:p>
          <a:p>
            <a:pPr marL="342900" indent="-342900">
              <a:buFont typeface="+mj-lt"/>
              <a:buAutoNum type="arabicPeriod" startAt="4"/>
            </a:pPr>
            <a:endParaRPr lang="en-US" sz="1600" dirty="0">
              <a:solidFill>
                <a:prstClr val="white">
                  <a:lumMod val="50000"/>
                </a:prstClr>
              </a:solidFill>
              <a:latin typeface="Arial" panose="020B0604020202020204" pitchFamily="34" charset="0"/>
              <a:cs typeface="Arial" panose="020B0604020202020204" pitchFamily="34" charset="0"/>
            </a:endParaRPr>
          </a:p>
          <a:p>
            <a:pPr marL="342900" indent="-342900">
              <a:buFont typeface="+mj-lt"/>
              <a:buAutoNum type="arabicPeriod" startAt="4"/>
            </a:pPr>
            <a:endParaRPr lang="en-US" sz="1600" dirty="0">
              <a:solidFill>
                <a:prstClr val="white">
                  <a:lumMod val="50000"/>
                </a:prstClr>
              </a:solidFill>
              <a:latin typeface="Arial" panose="020B0604020202020204" pitchFamily="34" charset="0"/>
              <a:cs typeface="Arial" panose="020B0604020202020204" pitchFamily="34" charset="0"/>
            </a:endParaRPr>
          </a:p>
          <a:p>
            <a:pPr marL="342900" indent="-342900">
              <a:buFont typeface="+mj-lt"/>
              <a:buAutoNum type="arabicPeriod" startAt="4"/>
            </a:pPr>
            <a:endParaRPr lang="en-US" sz="1600" dirty="0">
              <a:solidFill>
                <a:prstClr val="white">
                  <a:lumMod val="50000"/>
                </a:prstClr>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 xmlns:a16="http://schemas.microsoft.com/office/drawing/2014/main" id="{B6931EC4-029D-4201-B26F-1E37329E909B}"/>
              </a:ext>
            </a:extLst>
          </p:cNvPr>
          <p:cNvGrpSpPr/>
          <p:nvPr/>
        </p:nvGrpSpPr>
        <p:grpSpPr>
          <a:xfrm>
            <a:off x="655250" y="875920"/>
            <a:ext cx="881193" cy="881653"/>
            <a:chOff x="531812" y="2891790"/>
            <a:chExt cx="1066800" cy="1066800"/>
          </a:xfrm>
        </p:grpSpPr>
        <p:sp>
          <p:nvSpPr>
            <p:cNvPr id="57" name="Flowchart: Connector 56">
              <a:extLst>
                <a:ext uri="{FF2B5EF4-FFF2-40B4-BE49-F238E27FC236}">
                  <a16:creationId xmlns="" xmlns:a16="http://schemas.microsoft.com/office/drawing/2014/main" id="{72C23885-0E07-4D6C-A653-088FC3B25976}"/>
                </a:ext>
              </a:extLst>
            </p:cNvPr>
            <p:cNvSpPr/>
            <p:nvPr/>
          </p:nvSpPr>
          <p:spPr>
            <a:xfrm>
              <a:off x="531812" y="2891790"/>
              <a:ext cx="1066800" cy="1066800"/>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8" name="Picture 2" descr="C:\Users\TXTDQ0\AppData\Local\Microsoft\Windows\Temporary Internet Files\Content.IE5\5FGWLNNN\Hand-Open-Cartoony[1].png">
              <a:extLst>
                <a:ext uri="{FF2B5EF4-FFF2-40B4-BE49-F238E27FC236}">
                  <a16:creationId xmlns="" xmlns:a16="http://schemas.microsoft.com/office/drawing/2014/main" id="{4FA62AE4-9B36-4B5E-937A-B1EEFF8C0986}"/>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13987" y="3104838"/>
              <a:ext cx="502450" cy="648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 xmlns:a16="http://schemas.microsoft.com/office/drawing/2014/main" id="{A11352D5-FE28-4F3E-B577-7F528F4D83DA}"/>
              </a:ext>
            </a:extLst>
          </p:cNvPr>
          <p:cNvGrpSpPr/>
          <p:nvPr/>
        </p:nvGrpSpPr>
        <p:grpSpPr>
          <a:xfrm>
            <a:off x="2826581" y="875920"/>
            <a:ext cx="881193" cy="881653"/>
            <a:chOff x="2639866" y="1937751"/>
            <a:chExt cx="881423" cy="881653"/>
          </a:xfrm>
        </p:grpSpPr>
        <p:sp>
          <p:nvSpPr>
            <p:cNvPr id="60" name="Flowchart: Connector 59">
              <a:extLst>
                <a:ext uri="{FF2B5EF4-FFF2-40B4-BE49-F238E27FC236}">
                  <a16:creationId xmlns="" xmlns:a16="http://schemas.microsoft.com/office/drawing/2014/main" id="{004E59BB-30BB-463F-B6A4-FCA41A3604DD}"/>
                </a:ext>
              </a:extLst>
            </p:cNvPr>
            <p:cNvSpPr/>
            <p:nvPr/>
          </p:nvSpPr>
          <p:spPr>
            <a:xfrm>
              <a:off x="2639866" y="1937751"/>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 name="Picture 3" descr="C:\Users\TXTDQ0\AppData\Local\Microsoft\Windows\Temporary Internet Files\Content.IE5\DESBV5C9\User_icon_2.svg[1].png">
              <a:extLst>
                <a:ext uri="{FF2B5EF4-FFF2-40B4-BE49-F238E27FC236}">
                  <a16:creationId xmlns="" xmlns:a16="http://schemas.microsoft.com/office/drawing/2014/main" id="{784317D7-B2CF-41B0-A96E-A1AB6E48EA75}"/>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747044" y="2030442"/>
              <a:ext cx="696081" cy="6962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 xmlns:a16="http://schemas.microsoft.com/office/drawing/2014/main" id="{8F9F9C50-30C8-4647-A1B6-104D52226C6B}"/>
              </a:ext>
            </a:extLst>
          </p:cNvPr>
          <p:cNvGrpSpPr/>
          <p:nvPr/>
        </p:nvGrpSpPr>
        <p:grpSpPr>
          <a:xfrm>
            <a:off x="4886031" y="875920"/>
            <a:ext cx="881193" cy="881653"/>
            <a:chOff x="4623698" y="1937751"/>
            <a:chExt cx="881423" cy="881653"/>
          </a:xfrm>
        </p:grpSpPr>
        <p:sp>
          <p:nvSpPr>
            <p:cNvPr id="63" name="Flowchart: Connector 62">
              <a:extLst>
                <a:ext uri="{FF2B5EF4-FFF2-40B4-BE49-F238E27FC236}">
                  <a16:creationId xmlns="" xmlns:a16="http://schemas.microsoft.com/office/drawing/2014/main" id="{1A6D884E-96A8-4752-AF6F-F49FE92BAA70}"/>
                </a:ext>
              </a:extLst>
            </p:cNvPr>
            <p:cNvSpPr/>
            <p:nvPr/>
          </p:nvSpPr>
          <p:spPr>
            <a:xfrm>
              <a:off x="4623698" y="1937751"/>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4" name="Picture 4">
              <a:extLst>
                <a:ext uri="{FF2B5EF4-FFF2-40B4-BE49-F238E27FC236}">
                  <a16:creationId xmlns="" xmlns:a16="http://schemas.microsoft.com/office/drawing/2014/main" id="{A514CDB2-4492-44CC-B52A-0E347DD0C397}"/>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2371" y="2038170"/>
              <a:ext cx="750957" cy="75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5" name="Group 64">
            <a:extLst>
              <a:ext uri="{FF2B5EF4-FFF2-40B4-BE49-F238E27FC236}">
                <a16:creationId xmlns="" xmlns:a16="http://schemas.microsoft.com/office/drawing/2014/main" id="{13E80881-D002-4FBF-99C1-2AD273708F8F}"/>
              </a:ext>
            </a:extLst>
          </p:cNvPr>
          <p:cNvGrpSpPr/>
          <p:nvPr/>
        </p:nvGrpSpPr>
        <p:grpSpPr>
          <a:xfrm>
            <a:off x="7046406" y="875920"/>
            <a:ext cx="881193" cy="881653"/>
            <a:chOff x="6607531" y="1937751"/>
            <a:chExt cx="881423" cy="881653"/>
          </a:xfrm>
        </p:grpSpPr>
        <p:sp>
          <p:nvSpPr>
            <p:cNvPr id="66" name="Flowchart: Connector 65">
              <a:extLst>
                <a:ext uri="{FF2B5EF4-FFF2-40B4-BE49-F238E27FC236}">
                  <a16:creationId xmlns="" xmlns:a16="http://schemas.microsoft.com/office/drawing/2014/main" id="{086353FC-5A02-4817-B23C-84ACB682149E}"/>
                </a:ext>
              </a:extLst>
            </p:cNvPr>
            <p:cNvSpPr/>
            <p:nvPr/>
          </p:nvSpPr>
          <p:spPr>
            <a:xfrm>
              <a:off x="6607531" y="1937751"/>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7" name="Picture 3" descr="C:\Users\TXTDQ0\AppData\Local\Microsoft\Windows\Temporary Internet Files\Content.IE5\DESBV5C9\User_icon_2.svg[1].png">
              <a:extLst>
                <a:ext uri="{FF2B5EF4-FFF2-40B4-BE49-F238E27FC236}">
                  <a16:creationId xmlns="" xmlns:a16="http://schemas.microsoft.com/office/drawing/2014/main" id="{25590F39-0B6A-4648-9E61-A1FA32CA4994}"/>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700201" y="2047132"/>
              <a:ext cx="696081" cy="6962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a:extLst>
              <a:ext uri="{FF2B5EF4-FFF2-40B4-BE49-F238E27FC236}">
                <a16:creationId xmlns="" xmlns:a16="http://schemas.microsoft.com/office/drawing/2014/main" id="{586F5ECC-1BCF-4411-96B7-D38EA28F481D}"/>
              </a:ext>
            </a:extLst>
          </p:cNvPr>
          <p:cNvGrpSpPr/>
          <p:nvPr/>
        </p:nvGrpSpPr>
        <p:grpSpPr>
          <a:xfrm>
            <a:off x="9046653" y="875920"/>
            <a:ext cx="881193" cy="881653"/>
            <a:chOff x="8591363" y="1937751"/>
            <a:chExt cx="881423" cy="881653"/>
          </a:xfrm>
        </p:grpSpPr>
        <p:sp>
          <p:nvSpPr>
            <p:cNvPr id="69" name="Flowchart: Connector 68">
              <a:extLst>
                <a:ext uri="{FF2B5EF4-FFF2-40B4-BE49-F238E27FC236}">
                  <a16:creationId xmlns="" xmlns:a16="http://schemas.microsoft.com/office/drawing/2014/main" id="{DDBF5AB7-7114-48B6-A277-D83CD4D42BE7}"/>
                </a:ext>
              </a:extLst>
            </p:cNvPr>
            <p:cNvSpPr/>
            <p:nvPr/>
          </p:nvSpPr>
          <p:spPr>
            <a:xfrm>
              <a:off x="8591363" y="1937751"/>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0" name="Picture 5" descr="C:\Users\TXTDQ0\AppData\Local\Microsoft\Windows\Temporary Internet Files\Content.IE5\FLQ2HK66\dollar-sign-black[1].jpg">
              <a:extLst>
                <a:ext uri="{FF2B5EF4-FFF2-40B4-BE49-F238E27FC236}">
                  <a16:creationId xmlns="" xmlns:a16="http://schemas.microsoft.com/office/drawing/2014/main" id="{75A5BDAD-0A8F-495C-89F5-37D8FA6BE39C}"/>
                </a:ext>
              </a:extLst>
            </p:cNvPr>
            <p:cNvPicPr>
              <a:picLocks noChangeAspect="1" noChangeArrowheads="1"/>
            </p:cNvPicPr>
            <p:nvPr/>
          </p:nvPicPr>
          <p:blipFill>
            <a:blip r:embed="rId6" cstate="print">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997" y="2047132"/>
              <a:ext cx="654025" cy="652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 xmlns:a16="http://schemas.microsoft.com/office/drawing/2014/main" id="{019B80E0-7B42-4920-BC6D-32CB3296503F}"/>
              </a:ext>
            </a:extLst>
          </p:cNvPr>
          <p:cNvGrpSpPr/>
          <p:nvPr/>
        </p:nvGrpSpPr>
        <p:grpSpPr>
          <a:xfrm>
            <a:off x="10810875" y="875920"/>
            <a:ext cx="881193" cy="881653"/>
            <a:chOff x="10575194" y="1937751"/>
            <a:chExt cx="881423" cy="881653"/>
          </a:xfrm>
        </p:grpSpPr>
        <p:sp>
          <p:nvSpPr>
            <p:cNvPr id="72" name="Flowchart: Connector 71">
              <a:extLst>
                <a:ext uri="{FF2B5EF4-FFF2-40B4-BE49-F238E27FC236}">
                  <a16:creationId xmlns="" xmlns:a16="http://schemas.microsoft.com/office/drawing/2014/main" id="{81B9480C-FD94-4830-AEDB-A45BB3320B40}"/>
                </a:ext>
              </a:extLst>
            </p:cNvPr>
            <p:cNvSpPr/>
            <p:nvPr/>
          </p:nvSpPr>
          <p:spPr>
            <a:xfrm>
              <a:off x="10575194" y="1937751"/>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3" name="Picture 6" descr="C:\Users\TXTDQ0\AppData\Local\Microsoft\Windows\Temporary Internet Files\Content.IE5\ZZDOYRIW\link-symbol[1].png">
              <a:extLst>
                <a:ext uri="{FF2B5EF4-FFF2-40B4-BE49-F238E27FC236}">
                  <a16:creationId xmlns="" xmlns:a16="http://schemas.microsoft.com/office/drawing/2014/main" id="{C5D8A993-384E-46BD-9A81-A7142910D8C3}"/>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45703">
              <a:off x="10687285" y="2297552"/>
              <a:ext cx="682473" cy="236529"/>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Right Arrow 16">
            <a:extLst>
              <a:ext uri="{FF2B5EF4-FFF2-40B4-BE49-F238E27FC236}">
                <a16:creationId xmlns="" xmlns:a16="http://schemas.microsoft.com/office/drawing/2014/main" id="{E0297C4C-9840-49DB-923B-E45E6A12E570}"/>
              </a:ext>
            </a:extLst>
          </p:cNvPr>
          <p:cNvSpPr/>
          <p:nvPr/>
        </p:nvSpPr>
        <p:spPr>
          <a:xfrm>
            <a:off x="1110643" y="2678708"/>
            <a:ext cx="9964364" cy="20614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75" name="Freeform 52">
            <a:extLst>
              <a:ext uri="{FF2B5EF4-FFF2-40B4-BE49-F238E27FC236}">
                <a16:creationId xmlns="" xmlns:a16="http://schemas.microsoft.com/office/drawing/2014/main" id="{2A09F8D8-1F49-434A-B263-CEED95DEC078}"/>
              </a:ext>
            </a:extLst>
          </p:cNvPr>
          <p:cNvSpPr/>
          <p:nvPr/>
        </p:nvSpPr>
        <p:spPr>
          <a:xfrm>
            <a:off x="-306308" y="4312100"/>
            <a:ext cx="13077931" cy="2545900"/>
          </a:xfrm>
          <a:custGeom>
            <a:avLst/>
            <a:gdLst>
              <a:gd name="connsiteX0" fmla="*/ 0 w 15811500"/>
              <a:gd name="connsiteY0" fmla="*/ 1694418 h 2647630"/>
              <a:gd name="connsiteX1" fmla="*/ 1752600 w 15811500"/>
              <a:gd name="connsiteY1" fmla="*/ 18018 h 2647630"/>
              <a:gd name="connsiteX2" fmla="*/ 5086350 w 15811500"/>
              <a:gd name="connsiteY2" fmla="*/ 2646918 h 2647630"/>
              <a:gd name="connsiteX3" fmla="*/ 7372350 w 15811500"/>
              <a:gd name="connsiteY3" fmla="*/ 303768 h 2647630"/>
              <a:gd name="connsiteX4" fmla="*/ 10553700 w 15811500"/>
              <a:gd name="connsiteY4" fmla="*/ 2437368 h 2647630"/>
              <a:gd name="connsiteX5" fmla="*/ 13258800 w 15811500"/>
              <a:gd name="connsiteY5" fmla="*/ 399018 h 2647630"/>
              <a:gd name="connsiteX6" fmla="*/ 15811500 w 15811500"/>
              <a:gd name="connsiteY6" fmla="*/ 1637268 h 2647630"/>
              <a:gd name="connsiteX7" fmla="*/ 15811500 w 15811500"/>
              <a:gd name="connsiteY7" fmla="*/ 1637268 h 26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0" h="2647630">
                <a:moveTo>
                  <a:pt x="0" y="1694418"/>
                </a:moveTo>
                <a:cubicBezTo>
                  <a:pt x="452437" y="776843"/>
                  <a:pt x="904875" y="-140732"/>
                  <a:pt x="1752600" y="18018"/>
                </a:cubicBezTo>
                <a:cubicBezTo>
                  <a:pt x="2600325" y="176768"/>
                  <a:pt x="4149725" y="2599293"/>
                  <a:pt x="5086350" y="2646918"/>
                </a:cubicBezTo>
                <a:cubicBezTo>
                  <a:pt x="6022975" y="2694543"/>
                  <a:pt x="6461125" y="338693"/>
                  <a:pt x="7372350" y="303768"/>
                </a:cubicBezTo>
                <a:cubicBezTo>
                  <a:pt x="8283575" y="268843"/>
                  <a:pt x="9572625" y="2421493"/>
                  <a:pt x="10553700" y="2437368"/>
                </a:cubicBezTo>
                <a:cubicBezTo>
                  <a:pt x="11534775" y="2453243"/>
                  <a:pt x="12382500" y="532368"/>
                  <a:pt x="13258800" y="399018"/>
                </a:cubicBezTo>
                <a:cubicBezTo>
                  <a:pt x="14135100" y="265668"/>
                  <a:pt x="15811500" y="1637268"/>
                  <a:pt x="15811500" y="1637268"/>
                </a:cubicBezTo>
                <a:lnTo>
                  <a:pt x="15811500" y="1637268"/>
                </a:lnTo>
              </a:path>
            </a:pathLst>
          </a:custGeom>
          <a:noFill/>
          <a:ln>
            <a:solidFill>
              <a:schemeClr val="bg1">
                <a:lumMod val="6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 name="TextBox 76"/>
          <p:cNvSpPr txBox="1"/>
          <p:nvPr/>
        </p:nvSpPr>
        <p:spPr>
          <a:xfrm>
            <a:off x="1111819" y="76200"/>
            <a:ext cx="9699056" cy="584775"/>
          </a:xfrm>
          <a:prstGeom prst="rect">
            <a:avLst/>
          </a:prstGeom>
          <a:noFill/>
        </p:spPr>
        <p:txBody>
          <a:bodyPr wrap="square" rtlCol="0">
            <a:spAutoFit/>
          </a:bodyPr>
          <a:lstStyle/>
          <a:p>
            <a:r>
              <a:rPr lang="en-US" sz="3200" b="1" i="0" dirty="0">
                <a:solidFill>
                  <a:schemeClr val="bg1"/>
                </a:solidFill>
                <a:latin typeface="Helvetica" charset="0"/>
                <a:ea typeface="Helvetica" charset="0"/>
                <a:cs typeface="Helvetica" charset="0"/>
              </a:rPr>
              <a:t>Commercial Mailings on EPS Account Setup</a:t>
            </a:r>
          </a:p>
        </p:txBody>
      </p:sp>
      <p:sp>
        <p:nvSpPr>
          <p:cNvPr id="3" name="Slide Number Placeholder 2"/>
          <p:cNvSpPr>
            <a:spLocks noGrp="1"/>
          </p:cNvSpPr>
          <p:nvPr>
            <p:ph type="sldNum" sz="quarter" idx="12"/>
          </p:nvPr>
        </p:nvSpPr>
        <p:spPr/>
        <p:txBody>
          <a:bodyPr/>
          <a:lstStyle/>
          <a:p>
            <a:fld id="{7598BF81-8B34-B643-B5B0-4C1DA59A715B}" type="slidenum">
              <a:rPr lang="en-US" smtClean="0"/>
              <a:t>13</a:t>
            </a:fld>
            <a:endParaRPr lang="en-US"/>
          </a:p>
        </p:txBody>
      </p:sp>
    </p:spTree>
    <p:extLst>
      <p:ext uri="{BB962C8B-B14F-4D97-AF65-F5344CB8AC3E}">
        <p14:creationId xmlns:p14="http://schemas.microsoft.com/office/powerpoint/2010/main" val="3689607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 xmlns:a16="http://schemas.microsoft.com/office/drawing/2014/main" id="{3103B618-F07B-4215-8074-6660BFBF8041}"/>
              </a:ext>
            </a:extLst>
          </p:cNvPr>
          <p:cNvCxnSpPr/>
          <p:nvPr/>
        </p:nvCxnSpPr>
        <p:spPr>
          <a:xfrm flipV="1">
            <a:off x="0" y="3173429"/>
            <a:ext cx="12185663" cy="27031"/>
          </a:xfrm>
          <a:prstGeom prst="line">
            <a:avLst/>
          </a:prstGeom>
          <a:ln w="508000">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 xmlns:a16="http://schemas.microsoft.com/office/drawing/2014/main" id="{BCACF1DF-0382-4166-A1EE-989B8FB6C175}"/>
              </a:ext>
            </a:extLst>
          </p:cNvPr>
          <p:cNvSpPr txBox="1"/>
          <p:nvPr/>
        </p:nvSpPr>
        <p:spPr>
          <a:xfrm>
            <a:off x="255300" y="2236876"/>
            <a:ext cx="1770801" cy="551653"/>
          </a:xfrm>
          <a:prstGeom prst="rect">
            <a:avLst/>
          </a:prstGeom>
          <a:noFill/>
          <a:ln>
            <a:solidFill>
              <a:schemeClr val="bg1"/>
            </a:solidFill>
          </a:ln>
        </p:spPr>
        <p:txBody>
          <a:bodyPr wrap="square" lIns="58764" tIns="29382" rIns="58764" bIns="29382" rtlCol="0">
            <a:spAutoFit/>
          </a:bodyPr>
          <a:lstStyle/>
          <a:p>
            <a:pPr algn="ctr"/>
            <a:r>
              <a:rPr lang="en-US" sz="1600" b="1" dirty="0">
                <a:solidFill>
                  <a:srgbClr val="C00000"/>
                </a:solidFill>
                <a:latin typeface="Arial" panose="020B0604020202020204" pitchFamily="34" charset="0"/>
                <a:cs typeface="Arial" panose="020B0604020202020204" pitchFamily="34" charset="0"/>
              </a:rPr>
              <a:t>Submit Postage Statement</a:t>
            </a:r>
          </a:p>
        </p:txBody>
      </p:sp>
      <p:sp>
        <p:nvSpPr>
          <p:cNvPr id="78" name="TextBox 77">
            <a:extLst>
              <a:ext uri="{FF2B5EF4-FFF2-40B4-BE49-F238E27FC236}">
                <a16:creationId xmlns="" xmlns:a16="http://schemas.microsoft.com/office/drawing/2014/main" id="{5CEF7B04-E07A-4726-8A4A-7ED5E884D1D1}"/>
              </a:ext>
            </a:extLst>
          </p:cNvPr>
          <p:cNvSpPr txBox="1"/>
          <p:nvPr/>
        </p:nvSpPr>
        <p:spPr>
          <a:xfrm>
            <a:off x="4492241" y="2236876"/>
            <a:ext cx="1790760" cy="551653"/>
          </a:xfrm>
          <a:prstGeom prst="rect">
            <a:avLst/>
          </a:prstGeom>
          <a:noFill/>
          <a:ln>
            <a:solidFill>
              <a:schemeClr val="bg1"/>
            </a:solidFill>
          </a:ln>
        </p:spPr>
        <p:txBody>
          <a:bodyPr wrap="square" lIns="58764" tIns="29382" rIns="58764" bIns="29382" rtlCol="0">
            <a:spAutoFit/>
          </a:bodyPr>
          <a:lstStyle/>
          <a:p>
            <a:pPr algn="ctr"/>
            <a:r>
              <a:rPr lang="en-US" sz="1600" b="1" dirty="0">
                <a:solidFill>
                  <a:srgbClr val="C00000"/>
                </a:solidFill>
                <a:latin typeface="Arial" panose="020B0604020202020204" pitchFamily="34" charset="0"/>
                <a:cs typeface="Arial" panose="020B0604020202020204" pitchFamily="34" charset="0"/>
              </a:rPr>
              <a:t>Process </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Mailing</a:t>
            </a:r>
          </a:p>
        </p:txBody>
      </p:sp>
      <p:sp>
        <p:nvSpPr>
          <p:cNvPr id="79" name="TextBox 78">
            <a:extLst>
              <a:ext uri="{FF2B5EF4-FFF2-40B4-BE49-F238E27FC236}">
                <a16:creationId xmlns="" xmlns:a16="http://schemas.microsoft.com/office/drawing/2014/main" id="{E07FD23D-E200-4890-87FD-3DEE00CABAAB}"/>
              </a:ext>
            </a:extLst>
          </p:cNvPr>
          <p:cNvSpPr txBox="1"/>
          <p:nvPr/>
        </p:nvSpPr>
        <p:spPr>
          <a:xfrm>
            <a:off x="2271723" y="2236876"/>
            <a:ext cx="1990910" cy="551653"/>
          </a:xfrm>
          <a:prstGeom prst="rect">
            <a:avLst/>
          </a:prstGeom>
          <a:noFill/>
          <a:ln>
            <a:solidFill>
              <a:schemeClr val="bg1"/>
            </a:solidFill>
          </a:ln>
        </p:spPr>
        <p:txBody>
          <a:bodyPr wrap="square" lIns="58764" tIns="29382" rIns="58764" bIns="29382" rtlCol="0">
            <a:spAutoFit/>
          </a:bodyPr>
          <a:lstStyle/>
          <a:p>
            <a:pPr algn="ctr"/>
            <a:r>
              <a:rPr lang="en-US" sz="1600" b="1" dirty="0">
                <a:solidFill>
                  <a:srgbClr val="C00000"/>
                </a:solidFill>
                <a:latin typeface="Arial" panose="020B0604020202020204" pitchFamily="34" charset="0"/>
                <a:cs typeface="Arial" panose="020B0604020202020204" pitchFamily="34" charset="0"/>
              </a:rPr>
              <a:t>Present </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Mailing</a:t>
            </a:r>
          </a:p>
        </p:txBody>
      </p:sp>
      <p:sp>
        <p:nvSpPr>
          <p:cNvPr id="80" name="Rectangle 79">
            <a:extLst>
              <a:ext uri="{FF2B5EF4-FFF2-40B4-BE49-F238E27FC236}">
                <a16:creationId xmlns="" xmlns:a16="http://schemas.microsoft.com/office/drawing/2014/main" id="{2D35F1EE-C6C4-4F68-B7AF-1B7CC2016ED7}"/>
              </a:ext>
            </a:extLst>
          </p:cNvPr>
          <p:cNvSpPr/>
          <p:nvPr/>
        </p:nvSpPr>
        <p:spPr>
          <a:xfrm>
            <a:off x="10394681" y="2236876"/>
            <a:ext cx="1813928" cy="551653"/>
          </a:xfrm>
          <a:prstGeom prst="rect">
            <a:avLst/>
          </a:prstGeom>
        </p:spPr>
        <p:txBody>
          <a:bodyPr wrap="square" lIns="58764" tIns="29382" rIns="58764" bIns="29382">
            <a:spAutoFit/>
          </a:bodyPr>
          <a:lstStyle/>
          <a:p>
            <a:pPr algn="ctr"/>
            <a:r>
              <a:rPr lang="en-US" sz="1600" b="1" dirty="0">
                <a:solidFill>
                  <a:srgbClr val="C00000"/>
                </a:solidFill>
                <a:latin typeface="Arial" panose="020B0604020202020204" pitchFamily="34" charset="0"/>
                <a:cs typeface="Arial" panose="020B0604020202020204" pitchFamily="34" charset="0"/>
              </a:rPr>
              <a:t>View Mailing Reports</a:t>
            </a:r>
            <a:endParaRPr lang="en-US" sz="1600" dirty="0">
              <a:solidFill>
                <a:prstClr val="black"/>
              </a:solidFill>
              <a:latin typeface="Arial" panose="020B0604020202020204" pitchFamily="34" charset="0"/>
              <a:cs typeface="Arial" panose="020B0604020202020204" pitchFamily="34" charset="0"/>
            </a:endParaRPr>
          </a:p>
        </p:txBody>
      </p:sp>
      <p:sp>
        <p:nvSpPr>
          <p:cNvPr id="81" name="Rectangle 80">
            <a:extLst>
              <a:ext uri="{FF2B5EF4-FFF2-40B4-BE49-F238E27FC236}">
                <a16:creationId xmlns="" xmlns:a16="http://schemas.microsoft.com/office/drawing/2014/main" id="{1EF063BA-3675-4787-8C99-60F2F56974B5}"/>
              </a:ext>
            </a:extLst>
          </p:cNvPr>
          <p:cNvSpPr/>
          <p:nvPr/>
        </p:nvSpPr>
        <p:spPr>
          <a:xfrm>
            <a:off x="6380893" y="2236876"/>
            <a:ext cx="1959246" cy="551653"/>
          </a:xfrm>
          <a:prstGeom prst="rect">
            <a:avLst/>
          </a:prstGeom>
        </p:spPr>
        <p:txBody>
          <a:bodyPr wrap="square" lIns="58764" tIns="29382" rIns="58764" bIns="29382">
            <a:spAutoFit/>
          </a:bodyPr>
          <a:lstStyle/>
          <a:p>
            <a:pPr algn="ctr"/>
            <a:r>
              <a:rPr lang="en-US" sz="1600" b="1" dirty="0">
                <a:solidFill>
                  <a:srgbClr val="C00000"/>
                </a:solidFill>
                <a:latin typeface="Arial" panose="020B0604020202020204" pitchFamily="34" charset="0"/>
                <a:cs typeface="Arial" panose="020B0604020202020204" pitchFamily="34" charset="0"/>
              </a:rPr>
              <a:t>Finalize </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Mailing</a:t>
            </a:r>
            <a:endParaRPr lang="en-US" sz="1799" dirty="0">
              <a:solidFill>
                <a:prstClr val="black"/>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 xmlns:a16="http://schemas.microsoft.com/office/drawing/2014/main" id="{F424B1F5-4034-4DFA-8CC8-2DC966A27809}"/>
              </a:ext>
            </a:extLst>
          </p:cNvPr>
          <p:cNvSpPr/>
          <p:nvPr/>
        </p:nvSpPr>
        <p:spPr>
          <a:xfrm>
            <a:off x="8452975" y="2236876"/>
            <a:ext cx="1957741" cy="551653"/>
          </a:xfrm>
          <a:prstGeom prst="rect">
            <a:avLst/>
          </a:prstGeom>
        </p:spPr>
        <p:txBody>
          <a:bodyPr wrap="square" lIns="58764" tIns="29382" rIns="58764" bIns="29382">
            <a:spAutoFit/>
          </a:bodyPr>
          <a:lstStyle/>
          <a:p>
            <a:pPr algn="ctr"/>
            <a:r>
              <a:rPr lang="en-US" sz="1600" b="1" dirty="0">
                <a:solidFill>
                  <a:srgbClr val="C00000"/>
                </a:solidFill>
                <a:latin typeface="Arial" panose="020B0604020202020204" pitchFamily="34" charset="0"/>
                <a:cs typeface="Arial" panose="020B0604020202020204" pitchFamily="34" charset="0"/>
              </a:rPr>
              <a:t>Withdraw </a:t>
            </a:r>
            <a:br>
              <a:rPr lang="en-US" sz="1600" b="1" dirty="0">
                <a:solidFill>
                  <a:srgbClr val="C00000"/>
                </a:solidFill>
                <a:latin typeface="Arial" panose="020B0604020202020204" pitchFamily="34" charset="0"/>
                <a:cs typeface="Arial" panose="020B0604020202020204" pitchFamily="34" charset="0"/>
              </a:rPr>
            </a:br>
            <a:r>
              <a:rPr lang="en-US" sz="1600" b="1" dirty="0">
                <a:solidFill>
                  <a:srgbClr val="C00000"/>
                </a:solidFill>
                <a:latin typeface="Arial" panose="020B0604020202020204" pitchFamily="34" charset="0"/>
                <a:cs typeface="Arial" panose="020B0604020202020204" pitchFamily="34" charset="0"/>
              </a:rPr>
              <a:t>Payment</a:t>
            </a:r>
            <a:endParaRPr lang="en-US" sz="1600" dirty="0">
              <a:solidFill>
                <a:prstClr val="black"/>
              </a:solidFill>
              <a:latin typeface="Arial" panose="020B0604020202020204" pitchFamily="34" charset="0"/>
              <a:cs typeface="Arial" panose="020B0604020202020204" pitchFamily="34" charset="0"/>
            </a:endParaRPr>
          </a:p>
        </p:txBody>
      </p:sp>
      <p:sp>
        <p:nvSpPr>
          <p:cNvPr id="84" name="Rectangle 83">
            <a:extLst>
              <a:ext uri="{FF2B5EF4-FFF2-40B4-BE49-F238E27FC236}">
                <a16:creationId xmlns="" xmlns:a16="http://schemas.microsoft.com/office/drawing/2014/main" id="{06E55DF3-161A-4323-9A98-C91B108CA515}"/>
              </a:ext>
            </a:extLst>
          </p:cNvPr>
          <p:cNvSpPr/>
          <p:nvPr/>
        </p:nvSpPr>
        <p:spPr>
          <a:xfrm>
            <a:off x="20791" y="3584014"/>
            <a:ext cx="2150113" cy="2061566"/>
          </a:xfrm>
          <a:prstGeom prst="rect">
            <a:avLst/>
          </a:prstGeom>
        </p:spPr>
        <p:txBody>
          <a:bodyPr wrap="square">
            <a:spAutoFit/>
          </a:bodyPr>
          <a:lstStyle/>
          <a:p>
            <a:pPr marL="342797" indent="-342797">
              <a:buFont typeface="+mj-lt"/>
              <a:buAutoNum type="arabicPeriod"/>
            </a:pPr>
            <a:r>
              <a:rPr lang="en-US" sz="1600" dirty="0">
                <a:solidFill>
                  <a:prstClr val="white">
                    <a:lumMod val="50000"/>
                  </a:prstClr>
                </a:solidFill>
                <a:latin typeface="Arial" panose="020B0604020202020204" pitchFamily="34" charset="0"/>
                <a:cs typeface="Arial" panose="020B0604020202020204" pitchFamily="34" charset="0"/>
              </a:rPr>
              <a:t>Submit postage statement</a:t>
            </a:r>
            <a:r>
              <a:rPr lang="en-US" sz="1600" dirty="0">
                <a:latin typeface="Arial" panose="020B0604020202020204" pitchFamily="34" charset="0"/>
                <a:cs typeface="Arial" panose="020B0604020202020204" pitchFamily="34" charset="0"/>
              </a:rPr>
              <a:t>*</a:t>
            </a:r>
            <a:r>
              <a:rPr lang="en-US" sz="1600" dirty="0">
                <a:solidFill>
                  <a:prstClr val="white">
                    <a:lumMod val="50000"/>
                  </a:prstClr>
                </a:solidFill>
                <a:latin typeface="Arial" panose="020B0604020202020204" pitchFamily="34" charset="0"/>
                <a:cs typeface="Arial" panose="020B0604020202020204" pitchFamily="34" charset="0"/>
              </a:rPr>
              <a:t> electronically using mail.dat, mail.xml or postal wizard, or via hardcopy at BMEU</a:t>
            </a:r>
          </a:p>
        </p:txBody>
      </p:sp>
      <p:sp>
        <p:nvSpPr>
          <p:cNvPr id="85" name="Rectangle 84">
            <a:extLst>
              <a:ext uri="{FF2B5EF4-FFF2-40B4-BE49-F238E27FC236}">
                <a16:creationId xmlns="" xmlns:a16="http://schemas.microsoft.com/office/drawing/2014/main" id="{1DCCDF75-57BB-4FF0-BD22-E6718054E394}"/>
              </a:ext>
            </a:extLst>
          </p:cNvPr>
          <p:cNvSpPr/>
          <p:nvPr/>
        </p:nvSpPr>
        <p:spPr>
          <a:xfrm>
            <a:off x="2245617" y="3584014"/>
            <a:ext cx="2056863" cy="1374303"/>
          </a:xfrm>
          <a:prstGeom prst="rect">
            <a:avLst/>
          </a:prstGeom>
        </p:spPr>
        <p:txBody>
          <a:bodyPr wrap="square" lIns="142137" tIns="71064" rIns="142137" bIns="71064">
            <a:spAutoFit/>
          </a:bodyPr>
          <a:lstStyle/>
          <a:p>
            <a:pPr marL="342797" indent="-342797">
              <a:buFont typeface="+mj-lt"/>
              <a:buAutoNum type="arabicPeriod" startAt="2"/>
            </a:pPr>
            <a:r>
              <a:rPr lang="en-US" sz="1600" dirty="0">
                <a:solidFill>
                  <a:prstClr val="white">
                    <a:lumMod val="50000"/>
                  </a:prstClr>
                </a:solidFill>
                <a:latin typeface="Arial" panose="020B0604020202020204" pitchFamily="34" charset="0"/>
                <a:cs typeface="Arial" panose="020B0604020202020204" pitchFamily="34" charset="0"/>
              </a:rPr>
              <a:t>Present mailing </a:t>
            </a:r>
            <a:br>
              <a:rPr lang="en-US" sz="1600" dirty="0">
                <a:solidFill>
                  <a:prstClr val="white">
                    <a:lumMod val="50000"/>
                  </a:prstClr>
                </a:solidFill>
                <a:latin typeface="Arial" panose="020B0604020202020204" pitchFamily="34" charset="0"/>
                <a:cs typeface="Arial" panose="020B0604020202020204" pitchFamily="34" charset="0"/>
              </a:rPr>
            </a:br>
            <a:r>
              <a:rPr lang="en-US" sz="1600" dirty="0">
                <a:solidFill>
                  <a:prstClr val="white">
                    <a:lumMod val="50000"/>
                  </a:prstClr>
                </a:solidFill>
                <a:latin typeface="Arial" panose="020B0604020202020204" pitchFamily="34" charset="0"/>
                <a:cs typeface="Arial" panose="020B0604020202020204" pitchFamily="34" charset="0"/>
              </a:rPr>
              <a:t>at USPS facility</a:t>
            </a:r>
          </a:p>
          <a:p>
            <a:pPr algn="ctr"/>
            <a:endParaRPr lang="en-US" sz="1600" dirty="0">
              <a:solidFill>
                <a:prstClr val="white">
                  <a:lumMod val="50000"/>
                </a:prstClr>
              </a:solidFill>
              <a:latin typeface="Arial" panose="020B0604020202020204" pitchFamily="34" charset="0"/>
              <a:cs typeface="Arial" panose="020B0604020202020204" pitchFamily="34" charset="0"/>
            </a:endParaRPr>
          </a:p>
          <a:p>
            <a:pPr algn="ctr"/>
            <a:endParaRPr lang="en-US" sz="1600" dirty="0">
              <a:solidFill>
                <a:prstClr val="white">
                  <a:lumMod val="50000"/>
                </a:prstClr>
              </a:solidFill>
              <a:latin typeface="Arial" panose="020B0604020202020204" pitchFamily="34" charset="0"/>
              <a:cs typeface="Arial" panose="020B0604020202020204" pitchFamily="34" charset="0"/>
            </a:endParaRPr>
          </a:p>
          <a:p>
            <a:pPr algn="ctr"/>
            <a:endParaRPr lang="en-US" sz="1600" dirty="0">
              <a:solidFill>
                <a:prstClr val="white">
                  <a:lumMod val="50000"/>
                </a:prstClr>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E49B4608-3595-4747-8AF6-856C0BDD46D6}"/>
              </a:ext>
            </a:extLst>
          </p:cNvPr>
          <p:cNvSpPr/>
          <p:nvPr/>
        </p:nvSpPr>
        <p:spPr>
          <a:xfrm>
            <a:off x="10386187" y="3584014"/>
            <a:ext cx="1813928" cy="797810"/>
          </a:xfrm>
          <a:prstGeom prst="rect">
            <a:avLst/>
          </a:prstGeom>
        </p:spPr>
        <p:txBody>
          <a:bodyPr wrap="square" lIns="58764" tIns="29382" rIns="58764" bIns="29382">
            <a:spAutoFit/>
          </a:bodyPr>
          <a:lstStyle/>
          <a:p>
            <a:pPr marL="342797" indent="-342797">
              <a:buFont typeface="+mj-lt"/>
              <a:buAutoNum type="arabicPeriod" startAt="6"/>
            </a:pPr>
            <a:r>
              <a:rPr lang="en-US" sz="1600" dirty="0">
                <a:solidFill>
                  <a:prstClr val="white">
                    <a:lumMod val="50000"/>
                  </a:prstClr>
                </a:solidFill>
                <a:latin typeface="Arial" panose="020B0604020202020204" pitchFamily="34" charset="0"/>
                <a:cs typeface="Arial" panose="020B0604020202020204" pitchFamily="34" charset="0"/>
              </a:rPr>
              <a:t>Mailing reports viewable in BCG and EPS</a:t>
            </a:r>
          </a:p>
        </p:txBody>
      </p:sp>
      <p:sp>
        <p:nvSpPr>
          <p:cNvPr id="87" name="Rectangle 86">
            <a:extLst>
              <a:ext uri="{FF2B5EF4-FFF2-40B4-BE49-F238E27FC236}">
                <a16:creationId xmlns="" xmlns:a16="http://schemas.microsoft.com/office/drawing/2014/main" id="{9B15914F-4BAB-4DB3-93CF-C0ECEB931023}"/>
              </a:ext>
            </a:extLst>
          </p:cNvPr>
          <p:cNvSpPr/>
          <p:nvPr/>
        </p:nvSpPr>
        <p:spPr>
          <a:xfrm>
            <a:off x="8347601" y="3584014"/>
            <a:ext cx="2002190" cy="1323094"/>
          </a:xfrm>
          <a:prstGeom prst="rect">
            <a:avLst/>
          </a:prstGeom>
        </p:spPr>
        <p:txBody>
          <a:bodyPr wrap="square">
            <a:spAutoFit/>
          </a:bodyPr>
          <a:lstStyle/>
          <a:p>
            <a:pPr marL="342797" indent="-342797">
              <a:buFont typeface="+mj-lt"/>
              <a:buAutoNum type="arabicPeriod" startAt="5"/>
            </a:pPr>
            <a:r>
              <a:rPr lang="en-US" sz="1600" dirty="0">
                <a:solidFill>
                  <a:prstClr val="white">
                    <a:lumMod val="50000"/>
                  </a:prstClr>
                </a:solidFill>
                <a:latin typeface="Arial" panose="020B0604020202020204" pitchFamily="34" charset="0"/>
                <a:cs typeface="Arial" panose="020B0604020202020204" pitchFamily="34" charset="0"/>
              </a:rPr>
              <a:t>Payment withdrawn from EPA</a:t>
            </a:r>
          </a:p>
          <a:p>
            <a:pPr algn="ctr"/>
            <a:endParaRPr lang="en-US" sz="1600" dirty="0">
              <a:solidFill>
                <a:prstClr val="white">
                  <a:lumMod val="50000"/>
                </a:prstClr>
              </a:solidFill>
              <a:latin typeface="Arial" panose="020B0604020202020204" pitchFamily="34" charset="0"/>
              <a:cs typeface="Arial" panose="020B0604020202020204" pitchFamily="34" charset="0"/>
            </a:endParaRPr>
          </a:p>
          <a:p>
            <a:pPr algn="ctr"/>
            <a:endParaRPr lang="en-US" sz="1600" dirty="0">
              <a:solidFill>
                <a:prstClr val="white">
                  <a:lumMod val="50000"/>
                </a:prstClr>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974EFDB5-8FD6-4161-8B70-BE164471B0CC}"/>
              </a:ext>
            </a:extLst>
          </p:cNvPr>
          <p:cNvSpPr/>
          <p:nvPr/>
        </p:nvSpPr>
        <p:spPr>
          <a:xfrm>
            <a:off x="6342936" y="3584014"/>
            <a:ext cx="1991402" cy="1292325"/>
          </a:xfrm>
          <a:prstGeom prst="rect">
            <a:avLst/>
          </a:prstGeom>
        </p:spPr>
        <p:txBody>
          <a:bodyPr wrap="square">
            <a:spAutoFit/>
          </a:bodyPr>
          <a:lstStyle/>
          <a:p>
            <a:pPr marL="342797" indent="-342797">
              <a:buFont typeface="+mj-lt"/>
              <a:buAutoNum type="arabicPeriod" startAt="4"/>
            </a:pPr>
            <a:r>
              <a:rPr lang="en-US" sz="1600" dirty="0">
                <a:solidFill>
                  <a:prstClr val="white">
                    <a:lumMod val="50000"/>
                  </a:prstClr>
                </a:solidFill>
                <a:latin typeface="Arial" panose="020B0604020202020204" pitchFamily="34" charset="0"/>
                <a:cs typeface="Arial" panose="020B0604020202020204" pitchFamily="34" charset="0"/>
              </a:rPr>
              <a:t>Payment transaction </a:t>
            </a:r>
            <a:br>
              <a:rPr lang="en-US" sz="1600" dirty="0">
                <a:solidFill>
                  <a:prstClr val="white">
                    <a:lumMod val="50000"/>
                  </a:prstClr>
                </a:solidFill>
                <a:latin typeface="Arial" panose="020B0604020202020204" pitchFamily="34" charset="0"/>
                <a:cs typeface="Arial" panose="020B0604020202020204" pitchFamily="34" charset="0"/>
              </a:rPr>
            </a:br>
            <a:r>
              <a:rPr lang="en-US" sz="1600" dirty="0">
                <a:solidFill>
                  <a:prstClr val="white">
                    <a:lumMod val="50000"/>
                  </a:prstClr>
                </a:solidFill>
                <a:latin typeface="Arial" panose="020B0604020202020204" pitchFamily="34" charset="0"/>
                <a:cs typeface="Arial" panose="020B0604020202020204" pitchFamily="34" charset="0"/>
              </a:rPr>
              <a:t>sent to EPA</a:t>
            </a:r>
          </a:p>
          <a:p>
            <a:pPr algn="ctr"/>
            <a:endParaRPr lang="en-US" sz="1600" dirty="0">
              <a:solidFill>
                <a:prstClr val="white">
                  <a:lumMod val="50000"/>
                </a:prstClr>
              </a:solidFill>
              <a:latin typeface="Arial" panose="020B0604020202020204" pitchFamily="34" charset="0"/>
              <a:cs typeface="Arial" panose="020B0604020202020204" pitchFamily="34" charset="0"/>
            </a:endParaRPr>
          </a:p>
          <a:p>
            <a:pPr algn="ctr"/>
            <a:endParaRPr lang="en-US" sz="1400" dirty="0">
              <a:solidFill>
                <a:prstClr val="white">
                  <a:lumMod val="50000"/>
                </a:prstClr>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1A9CEE3C-6142-4648-BE30-1D1EEE587E3A}"/>
              </a:ext>
            </a:extLst>
          </p:cNvPr>
          <p:cNvSpPr/>
          <p:nvPr/>
        </p:nvSpPr>
        <p:spPr>
          <a:xfrm>
            <a:off x="4331890" y="3584014"/>
            <a:ext cx="1989475" cy="1323094"/>
          </a:xfrm>
          <a:prstGeom prst="rect">
            <a:avLst/>
          </a:prstGeom>
        </p:spPr>
        <p:txBody>
          <a:bodyPr wrap="square">
            <a:spAutoFit/>
          </a:bodyPr>
          <a:lstStyle/>
          <a:p>
            <a:pPr marL="342797" indent="-342797">
              <a:buFont typeface="+mj-lt"/>
              <a:buAutoNum type="arabicPeriod" startAt="3"/>
            </a:pPr>
            <a:r>
              <a:rPr lang="en-US" sz="1600" dirty="0">
                <a:solidFill>
                  <a:prstClr val="white">
                    <a:lumMod val="50000"/>
                  </a:prstClr>
                </a:solidFill>
                <a:latin typeface="Arial" panose="020B0604020202020204" pitchFamily="34" charset="0"/>
                <a:cs typeface="Arial" panose="020B0604020202020204" pitchFamily="34" charset="0"/>
              </a:rPr>
              <a:t> Action recorded in </a:t>
            </a:r>
            <a:r>
              <a:rPr lang="en-US" sz="1600" i="1" dirty="0">
                <a:solidFill>
                  <a:prstClr val="white">
                    <a:lumMod val="50000"/>
                  </a:prstClr>
                </a:solidFill>
                <a:latin typeface="Arial" panose="020B0604020202020204" pitchFamily="34" charset="0"/>
                <a:cs typeface="Arial" panose="020B0604020202020204" pitchFamily="34" charset="0"/>
              </a:rPr>
              <a:t>PostalOne!</a:t>
            </a:r>
          </a:p>
          <a:p>
            <a:pPr algn="ctr"/>
            <a:endParaRPr lang="en-US" sz="1600" dirty="0">
              <a:solidFill>
                <a:prstClr val="white">
                  <a:lumMod val="50000"/>
                </a:prstClr>
              </a:solidFill>
              <a:latin typeface="Arial" panose="020B0604020202020204" pitchFamily="34" charset="0"/>
              <a:cs typeface="Arial" panose="020B0604020202020204" pitchFamily="34" charset="0"/>
            </a:endParaRPr>
          </a:p>
          <a:p>
            <a:pPr algn="ctr"/>
            <a:endParaRPr lang="en-US" sz="1600" dirty="0">
              <a:solidFill>
                <a:prstClr val="white">
                  <a:lumMod val="50000"/>
                </a:prstClr>
              </a:solidFill>
              <a:latin typeface="Arial" panose="020B0604020202020204" pitchFamily="34" charset="0"/>
              <a:cs typeface="Arial" panose="020B0604020202020204" pitchFamily="34" charset="0"/>
            </a:endParaRPr>
          </a:p>
        </p:txBody>
      </p:sp>
      <p:grpSp>
        <p:nvGrpSpPr>
          <p:cNvPr id="7" name="Group 6"/>
          <p:cNvGrpSpPr/>
          <p:nvPr/>
        </p:nvGrpSpPr>
        <p:grpSpPr>
          <a:xfrm>
            <a:off x="9046653" y="1161083"/>
            <a:ext cx="881193" cy="881423"/>
            <a:chOff x="9049009" y="1424223"/>
            <a:chExt cx="881423" cy="881653"/>
          </a:xfrm>
        </p:grpSpPr>
        <p:sp>
          <p:nvSpPr>
            <p:cNvPr id="91" name="Flowchart: Connector 90">
              <a:extLst>
                <a:ext uri="{FF2B5EF4-FFF2-40B4-BE49-F238E27FC236}">
                  <a16:creationId xmlns="" xmlns:a16="http://schemas.microsoft.com/office/drawing/2014/main" id="{D79AC05B-AD93-4B27-A1D4-BF44EF5BC381}"/>
                </a:ext>
              </a:extLst>
            </p:cNvPr>
            <p:cNvSpPr/>
            <p:nvPr/>
          </p:nvSpPr>
          <p:spPr>
            <a:xfrm>
              <a:off x="9049009" y="1424223"/>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pic>
          <p:nvPicPr>
            <p:cNvPr id="92" name="Picture 5" descr="C:\Users\TXTDQ0\AppData\Local\Microsoft\Windows\Temporary Internet Files\Content.IE5\FLQ2HK66\dollar-sign-black[1].jpg">
              <a:extLst>
                <a:ext uri="{FF2B5EF4-FFF2-40B4-BE49-F238E27FC236}">
                  <a16:creationId xmlns="" xmlns:a16="http://schemas.microsoft.com/office/drawing/2014/main" id="{37FFD7E8-8FBC-4742-9F48-FA35DA022EA9}"/>
                </a:ext>
              </a:extLst>
            </p:cNvPr>
            <p:cNvPicPr>
              <a:picLocks noChangeAspect="1" noChangeArrowheads="1"/>
            </p:cNvPicPr>
            <p:nvPr/>
          </p:nvPicPr>
          <p:blipFill>
            <a:blip r:embed="rId3"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79643" y="1533604"/>
              <a:ext cx="654025" cy="652070"/>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ight Arrow 16">
            <a:extLst>
              <a:ext uri="{FF2B5EF4-FFF2-40B4-BE49-F238E27FC236}">
                <a16:creationId xmlns="" xmlns:a16="http://schemas.microsoft.com/office/drawing/2014/main" id="{46EF122A-249B-4FBF-8A41-4CBA62CD5A9A}"/>
              </a:ext>
            </a:extLst>
          </p:cNvPr>
          <p:cNvSpPr/>
          <p:nvPr/>
        </p:nvSpPr>
        <p:spPr>
          <a:xfrm>
            <a:off x="1110642" y="3070549"/>
            <a:ext cx="9964364" cy="20609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latin typeface="Arial" panose="020B0604020202020204" pitchFamily="34" charset="0"/>
              <a:cs typeface="Arial" panose="020B0604020202020204" pitchFamily="34" charset="0"/>
            </a:endParaRPr>
          </a:p>
        </p:txBody>
      </p:sp>
      <p:sp>
        <p:nvSpPr>
          <p:cNvPr id="95" name="Freeform 52">
            <a:extLst>
              <a:ext uri="{FF2B5EF4-FFF2-40B4-BE49-F238E27FC236}">
                <a16:creationId xmlns="" xmlns:a16="http://schemas.microsoft.com/office/drawing/2014/main" id="{24E35EDE-0C8A-43E3-B2BE-1D29B6C4DC60}"/>
              </a:ext>
            </a:extLst>
          </p:cNvPr>
          <p:cNvSpPr/>
          <p:nvPr/>
        </p:nvSpPr>
        <p:spPr>
          <a:xfrm>
            <a:off x="-306309" y="4311870"/>
            <a:ext cx="13077931" cy="2545237"/>
          </a:xfrm>
          <a:custGeom>
            <a:avLst/>
            <a:gdLst>
              <a:gd name="connsiteX0" fmla="*/ 0 w 15811500"/>
              <a:gd name="connsiteY0" fmla="*/ 1694418 h 2647630"/>
              <a:gd name="connsiteX1" fmla="*/ 1752600 w 15811500"/>
              <a:gd name="connsiteY1" fmla="*/ 18018 h 2647630"/>
              <a:gd name="connsiteX2" fmla="*/ 5086350 w 15811500"/>
              <a:gd name="connsiteY2" fmla="*/ 2646918 h 2647630"/>
              <a:gd name="connsiteX3" fmla="*/ 7372350 w 15811500"/>
              <a:gd name="connsiteY3" fmla="*/ 303768 h 2647630"/>
              <a:gd name="connsiteX4" fmla="*/ 10553700 w 15811500"/>
              <a:gd name="connsiteY4" fmla="*/ 2437368 h 2647630"/>
              <a:gd name="connsiteX5" fmla="*/ 13258800 w 15811500"/>
              <a:gd name="connsiteY5" fmla="*/ 399018 h 2647630"/>
              <a:gd name="connsiteX6" fmla="*/ 15811500 w 15811500"/>
              <a:gd name="connsiteY6" fmla="*/ 1637268 h 2647630"/>
              <a:gd name="connsiteX7" fmla="*/ 15811500 w 15811500"/>
              <a:gd name="connsiteY7" fmla="*/ 1637268 h 26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0" h="2647630">
                <a:moveTo>
                  <a:pt x="0" y="1694418"/>
                </a:moveTo>
                <a:cubicBezTo>
                  <a:pt x="452437" y="776843"/>
                  <a:pt x="904875" y="-140732"/>
                  <a:pt x="1752600" y="18018"/>
                </a:cubicBezTo>
                <a:cubicBezTo>
                  <a:pt x="2600325" y="176768"/>
                  <a:pt x="4149725" y="2599293"/>
                  <a:pt x="5086350" y="2646918"/>
                </a:cubicBezTo>
                <a:cubicBezTo>
                  <a:pt x="6022975" y="2694543"/>
                  <a:pt x="6461125" y="338693"/>
                  <a:pt x="7372350" y="303768"/>
                </a:cubicBezTo>
                <a:cubicBezTo>
                  <a:pt x="8283575" y="268843"/>
                  <a:pt x="9572625" y="2421493"/>
                  <a:pt x="10553700" y="2437368"/>
                </a:cubicBezTo>
                <a:cubicBezTo>
                  <a:pt x="11534775" y="2453243"/>
                  <a:pt x="12382500" y="532368"/>
                  <a:pt x="13258800" y="399018"/>
                </a:cubicBezTo>
                <a:cubicBezTo>
                  <a:pt x="14135100" y="265668"/>
                  <a:pt x="15811500" y="1637268"/>
                  <a:pt x="15811500" y="1637268"/>
                </a:cubicBezTo>
                <a:lnTo>
                  <a:pt x="15811500" y="1637268"/>
                </a:lnTo>
              </a:path>
            </a:pathLst>
          </a:custGeom>
          <a:noFill/>
          <a:ln>
            <a:solidFill>
              <a:schemeClr val="bg1">
                <a:lumMod val="6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solidFill>
                <a:prstClr val="white"/>
              </a:solidFill>
            </a:endParaRPr>
          </a:p>
        </p:txBody>
      </p:sp>
      <p:grpSp>
        <p:nvGrpSpPr>
          <p:cNvPr id="3" name="Group 2"/>
          <p:cNvGrpSpPr/>
          <p:nvPr/>
        </p:nvGrpSpPr>
        <p:grpSpPr>
          <a:xfrm>
            <a:off x="634457" y="1161083"/>
            <a:ext cx="881193" cy="881423"/>
            <a:chOff x="634622" y="1368842"/>
            <a:chExt cx="881423" cy="881653"/>
          </a:xfrm>
        </p:grpSpPr>
        <p:sp>
          <p:nvSpPr>
            <p:cNvPr id="96" name="Documents">
              <a:extLst>
                <a:ext uri="{FF2B5EF4-FFF2-40B4-BE49-F238E27FC236}">
                  <a16:creationId xmlns="" xmlns:a16="http://schemas.microsoft.com/office/drawing/2014/main" id="{A0020BCE-9B6A-49C7-9790-3277D43EE689}"/>
                </a:ext>
              </a:extLst>
            </p:cNvPr>
            <p:cNvSpPr>
              <a:spLocks noEditPoints="1" noChangeArrowheads="1"/>
            </p:cNvSpPr>
            <p:nvPr/>
          </p:nvSpPr>
          <p:spPr bwMode="auto">
            <a:xfrm>
              <a:off x="845480" y="1555738"/>
              <a:ext cx="430965" cy="52422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16" tIns="45708" rIns="91416" bIns="45708" numCol="1" anchor="t" anchorCtr="0" compatLnSpc="1">
              <a:prstTxWarp prst="textNoShape">
                <a:avLst/>
              </a:prstTxWarp>
            </a:bodyPr>
            <a:lstStyle/>
            <a:p>
              <a:endParaRPr lang="en-US" sz="1799"/>
            </a:p>
          </p:txBody>
        </p:sp>
        <p:sp>
          <p:nvSpPr>
            <p:cNvPr id="97" name="Flowchart: Connector 96">
              <a:extLst>
                <a:ext uri="{FF2B5EF4-FFF2-40B4-BE49-F238E27FC236}">
                  <a16:creationId xmlns="" xmlns:a16="http://schemas.microsoft.com/office/drawing/2014/main" id="{B3A0ECD8-6DA6-48B6-A0C6-33909ED5FE54}"/>
                </a:ext>
              </a:extLst>
            </p:cNvPr>
            <p:cNvSpPr/>
            <p:nvPr/>
          </p:nvSpPr>
          <p:spPr>
            <a:xfrm>
              <a:off x="634622" y="1368842"/>
              <a:ext cx="881423" cy="881653"/>
            </a:xfrm>
            <a:prstGeom prst="flowChartConnector">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grpSp>
      <p:grpSp>
        <p:nvGrpSpPr>
          <p:cNvPr id="6" name="Group 5"/>
          <p:cNvGrpSpPr/>
          <p:nvPr/>
        </p:nvGrpSpPr>
        <p:grpSpPr>
          <a:xfrm>
            <a:off x="7046406" y="1161083"/>
            <a:ext cx="881193" cy="881423"/>
            <a:chOff x="7048241" y="1424223"/>
            <a:chExt cx="881423" cy="881653"/>
          </a:xfrm>
        </p:grpSpPr>
        <p:pic>
          <p:nvPicPr>
            <p:cNvPr id="99" name="Picture 4" descr="C:\Users\TXTDQ0\AppData\Local\Microsoft\Windows\Temporary Internet Files\Content.IE5\21NFQF8J\stock-vector-shopping-cart-icon-vector-159415886[1].jpg">
              <a:extLst>
                <a:ext uri="{FF2B5EF4-FFF2-40B4-BE49-F238E27FC236}">
                  <a16:creationId xmlns="" xmlns:a16="http://schemas.microsoft.com/office/drawing/2014/main" id="{F7780528-83C3-4D28-A89A-20ADC87A78E2}"/>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0202" y="1555373"/>
              <a:ext cx="677501" cy="608533"/>
            </a:xfrm>
            <a:prstGeom prst="rect">
              <a:avLst/>
            </a:prstGeom>
            <a:noFill/>
            <a:extLst>
              <a:ext uri="{909E8E84-426E-40DD-AFC4-6F175D3DCCD1}">
                <a14:hiddenFill xmlns:a14="http://schemas.microsoft.com/office/drawing/2010/main">
                  <a:solidFill>
                    <a:srgbClr val="FFFFFF"/>
                  </a:solidFill>
                </a14:hiddenFill>
              </a:ext>
            </a:extLst>
          </p:spPr>
        </p:pic>
        <p:sp>
          <p:nvSpPr>
            <p:cNvPr id="100" name="Flowchart: Connector 99">
              <a:extLst>
                <a:ext uri="{FF2B5EF4-FFF2-40B4-BE49-F238E27FC236}">
                  <a16:creationId xmlns="" xmlns:a16="http://schemas.microsoft.com/office/drawing/2014/main" id="{90F8AED1-0C9E-454C-89E0-ECD18E709460}"/>
                </a:ext>
              </a:extLst>
            </p:cNvPr>
            <p:cNvSpPr/>
            <p:nvPr/>
          </p:nvSpPr>
          <p:spPr>
            <a:xfrm>
              <a:off x="7048241" y="1424223"/>
              <a:ext cx="881423" cy="881653"/>
            </a:xfrm>
            <a:prstGeom prst="flowChartConnector">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grpSp>
      <p:grpSp>
        <p:nvGrpSpPr>
          <p:cNvPr id="4" name="Group 3"/>
          <p:cNvGrpSpPr/>
          <p:nvPr/>
        </p:nvGrpSpPr>
        <p:grpSpPr>
          <a:xfrm>
            <a:off x="2826581" y="1161083"/>
            <a:ext cx="881193" cy="881423"/>
            <a:chOff x="2827317" y="1424223"/>
            <a:chExt cx="881423" cy="881653"/>
          </a:xfrm>
        </p:grpSpPr>
        <p:pic>
          <p:nvPicPr>
            <p:cNvPr id="98" name="Picture 3" descr="C:\Users\TXTDQ0\AppData\Local\Microsoft\Windows\Temporary Internet Files\Content.IE5\5QNJF3KU\courrier[1].jpg">
              <a:extLst>
                <a:ext uri="{FF2B5EF4-FFF2-40B4-BE49-F238E27FC236}">
                  <a16:creationId xmlns="" xmlns:a16="http://schemas.microsoft.com/office/drawing/2014/main" id="{2593C6A3-F5C5-4037-8482-BAC83315B2BC}"/>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939958" y="1562087"/>
              <a:ext cx="656139" cy="623587"/>
            </a:xfrm>
            <a:prstGeom prst="rect">
              <a:avLst/>
            </a:prstGeom>
            <a:noFill/>
            <a:extLst>
              <a:ext uri="{909E8E84-426E-40DD-AFC4-6F175D3DCCD1}">
                <a14:hiddenFill xmlns:a14="http://schemas.microsoft.com/office/drawing/2010/main">
                  <a:solidFill>
                    <a:srgbClr val="FFFFFF"/>
                  </a:solidFill>
                </a14:hiddenFill>
              </a:ext>
            </a:extLst>
          </p:spPr>
        </p:pic>
        <p:sp>
          <p:nvSpPr>
            <p:cNvPr id="101" name="Flowchart: Connector 100">
              <a:extLst>
                <a:ext uri="{FF2B5EF4-FFF2-40B4-BE49-F238E27FC236}">
                  <a16:creationId xmlns="" xmlns:a16="http://schemas.microsoft.com/office/drawing/2014/main" id="{717AB366-3D19-4A62-B928-36982CAB2249}"/>
                </a:ext>
              </a:extLst>
            </p:cNvPr>
            <p:cNvSpPr/>
            <p:nvPr/>
          </p:nvSpPr>
          <p:spPr>
            <a:xfrm>
              <a:off x="2827317" y="1424223"/>
              <a:ext cx="881423" cy="881653"/>
            </a:xfrm>
            <a:prstGeom prst="flowChartConnector">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grpSp>
      <p:grpSp>
        <p:nvGrpSpPr>
          <p:cNvPr id="8" name="Group 7"/>
          <p:cNvGrpSpPr/>
          <p:nvPr/>
        </p:nvGrpSpPr>
        <p:grpSpPr>
          <a:xfrm>
            <a:off x="10810874" y="1161083"/>
            <a:ext cx="881193" cy="881423"/>
            <a:chOff x="10813690" y="1424223"/>
            <a:chExt cx="881423" cy="881653"/>
          </a:xfrm>
        </p:grpSpPr>
        <p:sp>
          <p:nvSpPr>
            <p:cNvPr id="93" name="Flowchart: Connector 92">
              <a:extLst>
                <a:ext uri="{FF2B5EF4-FFF2-40B4-BE49-F238E27FC236}">
                  <a16:creationId xmlns="" xmlns:a16="http://schemas.microsoft.com/office/drawing/2014/main" id="{10AD9542-ABCE-4FAB-B781-79AB6166A174}"/>
                </a:ext>
              </a:extLst>
            </p:cNvPr>
            <p:cNvSpPr/>
            <p:nvPr/>
          </p:nvSpPr>
          <p:spPr>
            <a:xfrm>
              <a:off x="10813690" y="1424223"/>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pic>
          <p:nvPicPr>
            <p:cNvPr id="102" name="Picture 5" descr="C:\Users\TXTDQ0\AppData\Local\Microsoft\Windows\Temporary Internet Files\Content.IE5\4UUW6EDU\Figure_08%20Taiwan[1].jpg">
              <a:extLst>
                <a:ext uri="{FF2B5EF4-FFF2-40B4-BE49-F238E27FC236}">
                  <a16:creationId xmlns="" xmlns:a16="http://schemas.microsoft.com/office/drawing/2014/main" id="{AAC5095B-5589-4096-A6FC-10560A4AEB68}"/>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30181" y="1709051"/>
              <a:ext cx="651591" cy="31137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886030" y="1161083"/>
            <a:ext cx="881193" cy="881423"/>
            <a:chOff x="4887303" y="1424223"/>
            <a:chExt cx="881423" cy="881653"/>
          </a:xfrm>
        </p:grpSpPr>
        <p:pic>
          <p:nvPicPr>
            <p:cNvPr id="103" name="Picture 6">
              <a:extLst>
                <a:ext uri="{FF2B5EF4-FFF2-40B4-BE49-F238E27FC236}">
                  <a16:creationId xmlns="" xmlns:a16="http://schemas.microsoft.com/office/drawing/2014/main" id="{05C03D55-C4D3-4CD7-9FB8-B6AB936A78F9}"/>
                </a:ext>
              </a:extLst>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48025" y="1608565"/>
              <a:ext cx="764258" cy="50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Flowchart: Connector 103">
              <a:extLst>
                <a:ext uri="{FF2B5EF4-FFF2-40B4-BE49-F238E27FC236}">
                  <a16:creationId xmlns="" xmlns:a16="http://schemas.microsoft.com/office/drawing/2014/main" id="{6627809C-B282-4344-A6C1-3927AF5BC547}"/>
                </a:ext>
              </a:extLst>
            </p:cNvPr>
            <p:cNvSpPr/>
            <p:nvPr/>
          </p:nvSpPr>
          <p:spPr>
            <a:xfrm>
              <a:off x="4887303" y="1424223"/>
              <a:ext cx="881423" cy="881653"/>
            </a:xfrm>
            <a:prstGeom prst="flowChartConnector">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grpSp>
      <p:cxnSp>
        <p:nvCxnSpPr>
          <p:cNvPr id="105" name="Straight Connector 104">
            <a:extLst>
              <a:ext uri="{FF2B5EF4-FFF2-40B4-BE49-F238E27FC236}">
                <a16:creationId xmlns="" xmlns:a16="http://schemas.microsoft.com/office/drawing/2014/main" id="{92519752-913A-43CE-854A-D329B8D53516}"/>
              </a:ext>
            </a:extLst>
          </p:cNvPr>
          <p:cNvCxnSpPr/>
          <p:nvPr/>
        </p:nvCxnSpPr>
        <p:spPr>
          <a:xfrm>
            <a:off x="2207636" y="692658"/>
            <a:ext cx="0" cy="609254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20B6EFC9-4381-4757-9884-D16E8768FF5C}"/>
              </a:ext>
            </a:extLst>
          </p:cNvPr>
          <p:cNvCxnSpPr/>
          <p:nvPr/>
        </p:nvCxnSpPr>
        <p:spPr>
          <a:xfrm>
            <a:off x="6321365" y="692658"/>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24FD15F6-E176-43B8-9898-2054EB16CD0E}"/>
              </a:ext>
            </a:extLst>
          </p:cNvPr>
          <p:cNvCxnSpPr/>
          <p:nvPr/>
        </p:nvCxnSpPr>
        <p:spPr>
          <a:xfrm>
            <a:off x="4340681" y="692658"/>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EA591486-A093-48B3-8826-E1F5AC265FF2}"/>
              </a:ext>
            </a:extLst>
          </p:cNvPr>
          <p:cNvCxnSpPr/>
          <p:nvPr/>
        </p:nvCxnSpPr>
        <p:spPr>
          <a:xfrm>
            <a:off x="10358913" y="692658"/>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2245C8BA-0FDF-44F4-AF2D-3EF8C4EAC7BD}"/>
              </a:ext>
            </a:extLst>
          </p:cNvPr>
          <p:cNvCxnSpPr/>
          <p:nvPr/>
        </p:nvCxnSpPr>
        <p:spPr>
          <a:xfrm>
            <a:off x="8378229" y="692658"/>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10642" y="118250"/>
            <a:ext cx="9097391" cy="584775"/>
          </a:xfrm>
          <a:prstGeom prst="rect">
            <a:avLst/>
          </a:prstGeom>
          <a:noFill/>
        </p:spPr>
        <p:txBody>
          <a:bodyPr wrap="square" rtlCol="0">
            <a:spAutoFit/>
          </a:bodyPr>
          <a:lstStyle>
            <a:defPPr>
              <a:defRPr lang="en-US"/>
            </a:defPPr>
            <a:lvl1pPr>
              <a:defRPr sz="3200" b="1" i="0">
                <a:solidFill>
                  <a:schemeClr val="bg1"/>
                </a:solidFill>
                <a:latin typeface="Helvetica" charset="0"/>
                <a:ea typeface="Helvetica" charset="0"/>
                <a:cs typeface="Helvetica" charset="0"/>
              </a:defRPr>
            </a:lvl1pPr>
          </a:lstStyle>
          <a:p>
            <a:r>
              <a:rPr lang="en-US" dirty="0"/>
              <a:t>Commercial Mailings on EPS – Transactions</a:t>
            </a:r>
          </a:p>
        </p:txBody>
      </p:sp>
      <p:sp>
        <p:nvSpPr>
          <p:cNvPr id="9" name="Slide Number Placeholder 8"/>
          <p:cNvSpPr>
            <a:spLocks noGrp="1"/>
          </p:cNvSpPr>
          <p:nvPr>
            <p:ph type="sldNum" sz="quarter" idx="12"/>
          </p:nvPr>
        </p:nvSpPr>
        <p:spPr/>
        <p:txBody>
          <a:bodyPr/>
          <a:lstStyle/>
          <a:p>
            <a:fld id="{7598BF81-8B34-B643-B5B0-4C1DA59A715B}" type="slidenum">
              <a:rPr lang="en-US" smtClean="0"/>
              <a:t>14</a:t>
            </a:fld>
            <a:endParaRPr lang="en-US"/>
          </a:p>
        </p:txBody>
      </p:sp>
      <p:sp>
        <p:nvSpPr>
          <p:cNvPr id="2" name="TextBox 1"/>
          <p:cNvSpPr txBox="1"/>
          <p:nvPr/>
        </p:nvSpPr>
        <p:spPr>
          <a:xfrm>
            <a:off x="124146" y="5993732"/>
            <a:ext cx="12084463" cy="738472"/>
          </a:xfrm>
          <a:prstGeom prst="rect">
            <a:avLst/>
          </a:prstGeom>
          <a:noFill/>
        </p:spPr>
        <p:txBody>
          <a:bodyPr wrap="square" rtlCol="0">
            <a:spAutoFit/>
          </a:bodyPr>
          <a:lstStyle/>
          <a:p>
            <a:pPr marL="285664" indent="-285664">
              <a:buFont typeface="Arial" charset="0"/>
              <a:buChar char="•"/>
            </a:pPr>
            <a:r>
              <a:rPr lang="en-US" sz="1400" b="1" dirty="0">
                <a:latin typeface="Arial" panose="020B0604020202020204" pitchFamily="34" charset="0"/>
                <a:cs typeface="Arial" panose="020B0604020202020204" pitchFamily="34" charset="0"/>
              </a:rPr>
              <a:t>Permit/publication number field: 	</a:t>
            </a:r>
            <a:r>
              <a:rPr lang="en-US" sz="1400" dirty="0">
                <a:latin typeface="Arial" panose="020B0604020202020204" pitchFamily="34" charset="0"/>
                <a:cs typeface="Arial" panose="020B0604020202020204" pitchFamily="34" charset="0"/>
              </a:rPr>
              <a:t>Enter permit/publication number in eDoc</a:t>
            </a:r>
          </a:p>
          <a:p>
            <a:pPr marL="285664" indent="-285664">
              <a:buFont typeface="Arial" charset="0"/>
              <a:buChar char="•"/>
            </a:pPr>
            <a:r>
              <a:rPr lang="en-US" sz="1400" b="1" dirty="0">
                <a:latin typeface="Arial" panose="020B0604020202020204" pitchFamily="34" charset="0"/>
                <a:cs typeface="Arial" panose="020B0604020202020204" pitchFamily="34" charset="0"/>
              </a:rPr>
              <a:t>Account number field: 		</a:t>
            </a:r>
            <a:r>
              <a:rPr lang="en-US" sz="1400" dirty="0">
                <a:latin typeface="Arial" panose="020B0604020202020204" pitchFamily="34" charset="0"/>
                <a:cs typeface="Arial" panose="020B0604020202020204" pitchFamily="34" charset="0"/>
              </a:rPr>
              <a:t>Optional, but must match the account number linked to the permit number</a:t>
            </a:r>
          </a:p>
          <a:p>
            <a:pPr marL="285664" indent="-285664">
              <a:buFont typeface="Arial" charset="0"/>
              <a:buChar char="•"/>
            </a:pPr>
            <a:r>
              <a:rPr lang="en-US" sz="1400" b="1" dirty="0">
                <a:latin typeface="Arial" panose="020B0604020202020204" pitchFamily="34" charset="0"/>
                <a:cs typeface="Arial" panose="020B0604020202020204" pitchFamily="34" charset="0"/>
              </a:rPr>
              <a:t>Mail Anywhere: 			</a:t>
            </a:r>
            <a:r>
              <a:rPr lang="en-US" sz="1400" dirty="0">
                <a:latin typeface="Arial" panose="020B0604020202020204" pitchFamily="34" charset="0"/>
                <a:cs typeface="Arial" panose="020B0604020202020204" pitchFamily="34" charset="0"/>
              </a:rPr>
              <a:t>EPA number will replace National account number</a:t>
            </a:r>
          </a:p>
        </p:txBody>
      </p:sp>
    </p:spTree>
    <p:extLst>
      <p:ext uri="{BB962C8B-B14F-4D97-AF65-F5344CB8AC3E}">
        <p14:creationId xmlns:p14="http://schemas.microsoft.com/office/powerpoint/2010/main" val="915586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745EAA1-8F97-4ABA-B78C-5673B036DD5F}" type="slidenum">
              <a:rPr lang="en-US" smtClean="0">
                <a:solidFill>
                  <a:prstClr val="black">
                    <a:tint val="75000"/>
                  </a:prstClr>
                </a:solidFill>
              </a:rPr>
              <a:pPr/>
              <a:t>15</a:t>
            </a:fld>
            <a:endParaRPr lang="en-US" dirty="0">
              <a:solidFill>
                <a:prstClr val="black">
                  <a:tint val="75000"/>
                </a:prstClr>
              </a:solidFill>
            </a:endParaRPr>
          </a:p>
        </p:txBody>
      </p:sp>
      <p:sp>
        <p:nvSpPr>
          <p:cNvPr id="11" name="TextBox 10"/>
          <p:cNvSpPr txBox="1"/>
          <p:nvPr/>
        </p:nvSpPr>
        <p:spPr>
          <a:xfrm>
            <a:off x="304720" y="1905397"/>
            <a:ext cx="3751922" cy="3969278"/>
          </a:xfrm>
          <a:prstGeom prst="rect">
            <a:avLst/>
          </a:prstGeom>
          <a:noFill/>
        </p:spPr>
        <p:txBody>
          <a:bodyPr wrap="square" lIns="91410" tIns="45705" rIns="91410" bIns="45705" rtlCol="0">
            <a:spAutoFit/>
          </a:bodyPr>
          <a:lstStyle/>
          <a:p>
            <a:pPr marL="285664" indent="-285664">
              <a:buFont typeface="Arial" panose="020B0604020202020204" pitchFamily="34" charset="0"/>
              <a:buChar char="•"/>
            </a:pPr>
            <a:r>
              <a:rPr lang="en-US" sz="1799" b="1" dirty="0">
                <a:solidFill>
                  <a:srgbClr val="FF0000"/>
                </a:solidFill>
                <a:latin typeface="Arial" panose="020B0604020202020204" pitchFamily="34" charset="0"/>
                <a:ea typeface="Helvetica Light" charset="0"/>
                <a:cs typeface="Arial" panose="020B0604020202020204" pitchFamily="34" charset="0"/>
              </a:rPr>
              <a:t>Customer Dashboard </a:t>
            </a:r>
            <a:r>
              <a:rPr lang="en-US" sz="1799" dirty="0">
                <a:latin typeface="Arial" panose="020B0604020202020204" pitchFamily="34" charset="0"/>
                <a:ea typeface="Helvetica Light" charset="0"/>
                <a:cs typeface="Arial" panose="020B0604020202020204" pitchFamily="34" charset="0"/>
              </a:rPr>
              <a:t>provides a quick glance of all EPS accounts</a:t>
            </a:r>
          </a:p>
          <a:p>
            <a:pPr marL="285664" indent="-285664">
              <a:buFont typeface="Arial" panose="020B0604020202020204" pitchFamily="34" charset="0"/>
              <a:buChar char="•"/>
            </a:pPr>
            <a:endParaRPr lang="en-US" sz="1799" dirty="0">
              <a:latin typeface="Arial" panose="020B0604020202020204" pitchFamily="34" charset="0"/>
              <a:ea typeface="Helvetica Light" charset="0"/>
              <a:cs typeface="Arial" panose="020B0604020202020204" pitchFamily="34" charset="0"/>
            </a:endParaRPr>
          </a:p>
          <a:p>
            <a:pPr marL="285664" indent="-285664">
              <a:buFont typeface="Arial" panose="020B0604020202020204" pitchFamily="34" charset="0"/>
              <a:buChar char="•"/>
            </a:pPr>
            <a:r>
              <a:rPr lang="en-US" sz="1799" dirty="0">
                <a:latin typeface="Arial" panose="020B0604020202020204" pitchFamily="34" charset="0"/>
                <a:ea typeface="Helvetica Light" charset="0"/>
                <a:cs typeface="Arial" panose="020B0604020202020204" pitchFamily="34" charset="0"/>
              </a:rPr>
              <a:t>View the real-time total of pending ACH debit transactions sent to the bank at the end of the day, as well as the Trust Balance</a:t>
            </a:r>
          </a:p>
          <a:p>
            <a:pPr marL="285664" indent="-285664">
              <a:buFont typeface="Arial" panose="020B0604020202020204" pitchFamily="34" charset="0"/>
              <a:buChar char="•"/>
            </a:pPr>
            <a:endParaRPr lang="en-US" sz="1799" dirty="0">
              <a:latin typeface="Arial" panose="020B0604020202020204" pitchFamily="34" charset="0"/>
              <a:ea typeface="Helvetica Light" charset="0"/>
              <a:cs typeface="Arial" panose="020B0604020202020204" pitchFamily="34" charset="0"/>
            </a:endParaRPr>
          </a:p>
          <a:p>
            <a:pPr marL="285664" indent="-285664">
              <a:buFont typeface="Arial" panose="020B0604020202020204" pitchFamily="34" charset="0"/>
              <a:buChar char="•"/>
            </a:pPr>
            <a:r>
              <a:rPr lang="en-US" sz="1799" dirty="0">
                <a:latin typeface="Arial" panose="020B0604020202020204" pitchFamily="34" charset="0"/>
                <a:ea typeface="Helvetica Light" charset="0"/>
                <a:cs typeface="Arial" panose="020B0604020202020204" pitchFamily="34" charset="0"/>
              </a:rPr>
              <a:t>Pending Accounts where the account setup process needs to be completed are viewable as well</a:t>
            </a:r>
          </a:p>
        </p:txBody>
      </p:sp>
      <p:sp>
        <p:nvSpPr>
          <p:cNvPr id="8" name="TextBox 7"/>
          <p:cNvSpPr txBox="1"/>
          <p:nvPr/>
        </p:nvSpPr>
        <p:spPr>
          <a:xfrm>
            <a:off x="1111819" y="146830"/>
            <a:ext cx="8716393" cy="584775"/>
          </a:xfrm>
          <a:prstGeom prst="rect">
            <a:avLst/>
          </a:prstGeom>
          <a:noFill/>
        </p:spPr>
        <p:txBody>
          <a:bodyPr wrap="square" rtlCol="0">
            <a:spAutoFit/>
          </a:bodyPr>
          <a:lstStyle>
            <a:defPPr>
              <a:defRPr lang="en-US"/>
            </a:defPPr>
            <a:lvl1pPr>
              <a:defRPr sz="2400" b="1">
                <a:solidFill>
                  <a:schemeClr val="bg1"/>
                </a:solidFill>
                <a:latin typeface="Helvetica" panose="020B0604020202020204" pitchFamily="34" charset="0"/>
                <a:cs typeface="Helvetica" panose="020B0604020202020204" pitchFamily="34" charset="0"/>
              </a:defRPr>
            </a:lvl1pPr>
          </a:lstStyle>
          <a:p>
            <a:r>
              <a:rPr lang="en-US" sz="3200" dirty="0"/>
              <a:t>Commercial Mailings on EPS – Reports</a:t>
            </a:r>
          </a:p>
        </p:txBody>
      </p:sp>
      <p:sp>
        <p:nvSpPr>
          <p:cNvPr id="7" name="Title 2"/>
          <p:cNvSpPr>
            <a:spLocks noGrp="1"/>
          </p:cNvSpPr>
          <p:nvPr>
            <p:ph type="title"/>
          </p:nvPr>
        </p:nvSpPr>
        <p:spPr>
          <a:xfrm>
            <a:off x="239820" y="936758"/>
            <a:ext cx="10512862" cy="651563"/>
          </a:xfrm>
        </p:spPr>
        <p:txBody>
          <a:bodyPr>
            <a:normAutofit/>
          </a:bodyPr>
          <a:lstStyle/>
          <a:p>
            <a:r>
              <a:rPr lang="en-US" sz="3199" dirty="0">
                <a:latin typeface="Helvetica" panose="020B0604020202020204" pitchFamily="34" charset="0"/>
                <a:cs typeface="Helvetica" panose="020B0604020202020204" pitchFamily="34" charset="0"/>
              </a:rPr>
              <a:t>Customer Dashboard</a:t>
            </a:r>
          </a:p>
        </p:txBody>
      </p:sp>
      <p:pic>
        <p:nvPicPr>
          <p:cNvPr id="4" name="Picture 3">
            <a:extLst>
              <a:ext uri="{FF2B5EF4-FFF2-40B4-BE49-F238E27FC236}">
                <a16:creationId xmlns="" xmlns:a16="http://schemas.microsoft.com/office/drawing/2014/main" id="{E74FDF3E-AD6A-4AA2-8309-35C54BBFF304}"/>
              </a:ext>
            </a:extLst>
          </p:cNvPr>
          <p:cNvPicPr>
            <a:picLocks noChangeAspect="1"/>
          </p:cNvPicPr>
          <p:nvPr/>
        </p:nvPicPr>
        <p:blipFill>
          <a:blip r:embed="rId3"/>
          <a:stretch>
            <a:fillRect/>
          </a:stretch>
        </p:blipFill>
        <p:spPr>
          <a:xfrm>
            <a:off x="4447452" y="1701617"/>
            <a:ext cx="6809494" cy="4529557"/>
          </a:xfrm>
          <a:prstGeom prst="rect">
            <a:avLst/>
          </a:prstGeom>
        </p:spPr>
      </p:pic>
    </p:spTree>
    <p:extLst>
      <p:ext uri="{BB962C8B-B14F-4D97-AF65-F5344CB8AC3E}">
        <p14:creationId xmlns:p14="http://schemas.microsoft.com/office/powerpoint/2010/main" val="1263461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98BF81-8B34-B643-B5B0-4C1DA59A715B}" type="slidenum">
              <a:rPr lang="en-US" smtClean="0">
                <a:solidFill>
                  <a:prstClr val="black"/>
                </a:solidFill>
              </a:rPr>
              <a:pPr/>
              <a:t>16</a:t>
            </a:fld>
            <a:endParaRPr lang="en-US">
              <a:solidFill>
                <a:prstClr val="black"/>
              </a:solidFill>
            </a:endParaRPr>
          </a:p>
        </p:txBody>
      </p:sp>
      <p:sp>
        <p:nvSpPr>
          <p:cNvPr id="3" name="Title 2"/>
          <p:cNvSpPr>
            <a:spLocks noGrp="1"/>
          </p:cNvSpPr>
          <p:nvPr>
            <p:ph type="title"/>
          </p:nvPr>
        </p:nvSpPr>
        <p:spPr>
          <a:xfrm>
            <a:off x="433162" y="955804"/>
            <a:ext cx="10510124" cy="651563"/>
          </a:xfrm>
        </p:spPr>
        <p:txBody>
          <a:bodyPr/>
          <a:lstStyle/>
          <a:p>
            <a:r>
              <a:rPr lang="en-US" dirty="0"/>
              <a:t>Standard Reports</a:t>
            </a:r>
          </a:p>
        </p:txBody>
      </p:sp>
      <p:sp>
        <p:nvSpPr>
          <p:cNvPr id="9" name="TextBox 8"/>
          <p:cNvSpPr txBox="1"/>
          <p:nvPr/>
        </p:nvSpPr>
        <p:spPr>
          <a:xfrm>
            <a:off x="113750" y="1857844"/>
            <a:ext cx="4187727" cy="2861577"/>
          </a:xfrm>
          <a:prstGeom prst="rect">
            <a:avLst/>
          </a:prstGeom>
          <a:noFill/>
        </p:spPr>
        <p:txBody>
          <a:bodyPr wrap="square" rtlCol="0">
            <a:spAutoFit/>
          </a:bodyPr>
          <a:lstStyle/>
          <a:p>
            <a:pPr marL="285664"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Access to various data providing information on: </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Transaction History</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USPS Products &amp; Services Transaction Details</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All Mailings</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Transactions by Mail Class</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PO Box Services</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Address Quality</a:t>
            </a:r>
          </a:p>
          <a:p>
            <a:pPr marL="742727" lvl="1" indent="-285664" defTabSz="1115507">
              <a:buClr>
                <a:prstClr val="black"/>
              </a:buClr>
              <a:buFont typeface="Arial" panose="020B0604020202020204" pitchFamily="34" charset="0"/>
              <a:buChar char="•"/>
            </a:pPr>
            <a:r>
              <a:rPr lang="en-US" sz="1799" dirty="0">
                <a:solidFill>
                  <a:prstClr val="black"/>
                </a:solidFill>
                <a:latin typeface="Helvetica" panose="020B0604020202020204" pitchFamily="34" charset="0"/>
                <a:cs typeface="Helvetica" panose="020B0604020202020204" pitchFamily="34" charset="0"/>
              </a:rPr>
              <a:t>User Account Activity </a:t>
            </a:r>
          </a:p>
        </p:txBody>
      </p:sp>
      <p:sp>
        <p:nvSpPr>
          <p:cNvPr id="11" name="TextBox 10"/>
          <p:cNvSpPr txBox="1"/>
          <p:nvPr/>
        </p:nvSpPr>
        <p:spPr>
          <a:xfrm>
            <a:off x="1113118" y="132777"/>
            <a:ext cx="9247384" cy="584775"/>
          </a:xfrm>
          <a:prstGeom prst="rect">
            <a:avLst/>
          </a:prstGeom>
          <a:noFill/>
        </p:spPr>
        <p:txBody>
          <a:bodyPr wrap="square" rtlCol="0">
            <a:spAutoFit/>
          </a:bodyPr>
          <a:lstStyle>
            <a:defPPr>
              <a:defRPr lang="en-US"/>
            </a:defPPr>
            <a:lvl1pPr>
              <a:defRPr sz="2400" b="1" i="0">
                <a:solidFill>
                  <a:schemeClr val="bg1"/>
                </a:solidFill>
                <a:latin typeface="Helvetica" charset="0"/>
                <a:ea typeface="Helvetica" charset="0"/>
                <a:cs typeface="Helvetica" charset="0"/>
              </a:defRPr>
            </a:lvl1pPr>
          </a:lstStyle>
          <a:p>
            <a:r>
              <a:rPr lang="en-US" sz="3200" dirty="0"/>
              <a:t>Commercial Mailings on EPS Reports</a:t>
            </a:r>
          </a:p>
        </p:txBody>
      </p:sp>
      <p:pic>
        <p:nvPicPr>
          <p:cNvPr id="15" name="Picture 14">
            <a:extLst>
              <a:ext uri="{FF2B5EF4-FFF2-40B4-BE49-F238E27FC236}">
                <a16:creationId xmlns="" xmlns:a16="http://schemas.microsoft.com/office/drawing/2014/main" id="{3684323C-F995-47FE-9727-B91F626CEB2D}"/>
              </a:ext>
            </a:extLst>
          </p:cNvPr>
          <p:cNvPicPr>
            <a:picLocks noChangeAspect="1"/>
          </p:cNvPicPr>
          <p:nvPr/>
        </p:nvPicPr>
        <p:blipFill>
          <a:blip r:embed="rId3"/>
          <a:stretch>
            <a:fillRect/>
          </a:stretch>
        </p:blipFill>
        <p:spPr>
          <a:xfrm>
            <a:off x="4035637" y="1891459"/>
            <a:ext cx="8012293" cy="4497743"/>
          </a:xfrm>
          <a:prstGeom prst="rect">
            <a:avLst/>
          </a:prstGeom>
        </p:spPr>
      </p:pic>
      <p:sp>
        <p:nvSpPr>
          <p:cNvPr id="16" name="Rectangle 15">
            <a:extLst>
              <a:ext uri="{FF2B5EF4-FFF2-40B4-BE49-F238E27FC236}">
                <a16:creationId xmlns="" xmlns:a16="http://schemas.microsoft.com/office/drawing/2014/main" id="{FFF402B9-96CA-47DF-85FF-6A1B55C8FF51}"/>
              </a:ext>
            </a:extLst>
          </p:cNvPr>
          <p:cNvSpPr/>
          <p:nvPr/>
        </p:nvSpPr>
        <p:spPr>
          <a:xfrm>
            <a:off x="5736809" y="2236869"/>
            <a:ext cx="2735134" cy="3121437"/>
          </a:xfrm>
          <a:prstGeom prst="rect">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accent1">
                    <a:lumMod val="50000"/>
                  </a:schemeClr>
                </a:solidFill>
              </a:rPr>
              <a:t>Transaction History</a:t>
            </a:r>
          </a:p>
          <a:p>
            <a:r>
              <a:rPr lang="en-US" sz="1400" i="1" dirty="0">
                <a:solidFill>
                  <a:schemeClr val="accent1">
                    <a:lumMod val="50000"/>
                  </a:schemeClr>
                </a:solidFill>
              </a:rPr>
              <a:t>USPS Products &amp; Services</a:t>
            </a:r>
          </a:p>
          <a:p>
            <a:pPr marL="169811" lvl="1"/>
            <a:r>
              <a:rPr lang="en-US" sz="1400" b="1" dirty="0">
                <a:solidFill>
                  <a:schemeClr val="accent1">
                    <a:lumMod val="50000"/>
                  </a:schemeClr>
                </a:solidFill>
              </a:rPr>
              <a:t>Commercial Mailing &amp; Shipping</a:t>
            </a:r>
          </a:p>
          <a:p>
            <a:pPr marL="169811" lvl="1"/>
            <a:r>
              <a:rPr lang="en-US" sz="1400" b="1" dirty="0">
                <a:solidFill>
                  <a:schemeClr val="accent1">
                    <a:lumMod val="50000"/>
                  </a:schemeClr>
                </a:solidFill>
              </a:rPr>
              <a:t>PO Box Services</a:t>
            </a:r>
          </a:p>
          <a:p>
            <a:pPr marL="169811" lvl="1"/>
            <a:r>
              <a:rPr lang="en-US" sz="1400" b="1" dirty="0">
                <a:solidFill>
                  <a:schemeClr val="accent1">
                    <a:lumMod val="50000"/>
                  </a:schemeClr>
                </a:solidFill>
              </a:rPr>
              <a:t>Address Quality</a:t>
            </a:r>
          </a:p>
          <a:p>
            <a:r>
              <a:rPr lang="en-US" sz="1400" b="1" dirty="0">
                <a:solidFill>
                  <a:schemeClr val="accent1">
                    <a:lumMod val="50000"/>
                  </a:schemeClr>
                </a:solidFill>
              </a:rPr>
              <a:t>ACH Debit Returns</a:t>
            </a:r>
          </a:p>
          <a:p>
            <a:r>
              <a:rPr lang="en-US" sz="1400" b="1" dirty="0">
                <a:solidFill>
                  <a:schemeClr val="accent1">
                    <a:lumMod val="50000"/>
                  </a:schemeClr>
                </a:solidFill>
              </a:rPr>
              <a:t>User Activity Log</a:t>
            </a:r>
          </a:p>
        </p:txBody>
      </p:sp>
      <p:sp>
        <p:nvSpPr>
          <p:cNvPr id="17" name="Rectangle: Rounded Corners 16">
            <a:extLst>
              <a:ext uri="{FF2B5EF4-FFF2-40B4-BE49-F238E27FC236}">
                <a16:creationId xmlns="" xmlns:a16="http://schemas.microsoft.com/office/drawing/2014/main" id="{F4423987-DF9B-4059-975A-A79460C7F2CE}"/>
              </a:ext>
            </a:extLst>
          </p:cNvPr>
          <p:cNvSpPr/>
          <p:nvPr/>
        </p:nvSpPr>
        <p:spPr>
          <a:xfrm>
            <a:off x="5726046" y="1930943"/>
            <a:ext cx="736732" cy="2657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1">
                    <a:lumMod val="50000"/>
                  </a:schemeClr>
                </a:solidFill>
              </a:rPr>
              <a:t>Reports</a:t>
            </a:r>
          </a:p>
        </p:txBody>
      </p:sp>
      <p:sp>
        <p:nvSpPr>
          <p:cNvPr id="18" name="Isosceles Triangle 17">
            <a:extLst>
              <a:ext uri="{FF2B5EF4-FFF2-40B4-BE49-F238E27FC236}">
                <a16:creationId xmlns="" xmlns:a16="http://schemas.microsoft.com/office/drawing/2014/main" id="{580DD126-3A06-4F22-81FE-53E55B04D13E}"/>
              </a:ext>
            </a:extLst>
          </p:cNvPr>
          <p:cNvSpPr/>
          <p:nvPr/>
        </p:nvSpPr>
        <p:spPr>
          <a:xfrm rot="10800000">
            <a:off x="6281938" y="2019064"/>
            <a:ext cx="85305" cy="108530"/>
          </a:xfrm>
          <a:prstGeom prst="triangle">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993403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17</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334" y="1489336"/>
            <a:ext cx="7783073" cy="47358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2192" y="905343"/>
            <a:ext cx="9881863" cy="535392"/>
          </a:xfrm>
          <a:prstGeom prst="rect">
            <a:avLst/>
          </a:prstGeom>
        </p:spPr>
        <p:txBody>
          <a:bodyPr wrap="none">
            <a:spAutoFit/>
          </a:bodyPr>
          <a:lstStyle/>
          <a:p>
            <a:pPr defTabSz="913852">
              <a:lnSpc>
                <a:spcPct val="90000"/>
              </a:lnSpc>
              <a:spcBef>
                <a:spcPct val="0"/>
              </a:spcBef>
            </a:pPr>
            <a:r>
              <a:rPr lang="en-US" sz="3199" b="1" dirty="0">
                <a:solidFill>
                  <a:srgbClr val="333366"/>
                </a:solidFill>
                <a:latin typeface="Helvetica" charset="0"/>
                <a:ea typeface="Helvetica" charset="0"/>
                <a:cs typeface="Helvetica" charset="0"/>
              </a:rPr>
              <a:t>Commercial Mailing and Shipping Details Reports</a:t>
            </a:r>
          </a:p>
        </p:txBody>
      </p:sp>
      <p:sp>
        <p:nvSpPr>
          <p:cNvPr id="6" name="TextBox 5"/>
          <p:cNvSpPr txBox="1"/>
          <p:nvPr/>
        </p:nvSpPr>
        <p:spPr>
          <a:xfrm>
            <a:off x="112192" y="1857845"/>
            <a:ext cx="4188818" cy="2030796"/>
          </a:xfrm>
          <a:prstGeom prst="rect">
            <a:avLst/>
          </a:prstGeom>
          <a:noFill/>
        </p:spPr>
        <p:txBody>
          <a:bodyPr wrap="square" rtlCol="0">
            <a:spAutoFit/>
          </a:bodyPr>
          <a:lstStyle/>
          <a:p>
            <a:pPr marL="285664" indent="-285664" defTabSz="1115507">
              <a:buClr>
                <a:schemeClr val="tx1"/>
              </a:buClr>
              <a:buFont typeface="Arial" panose="020B0604020202020204" pitchFamily="34" charset="0"/>
              <a:buChar char="•"/>
            </a:pPr>
            <a:r>
              <a:rPr lang="en-US" sz="1799" dirty="0">
                <a:solidFill>
                  <a:prstClr val="black"/>
                </a:solidFill>
                <a:latin typeface="Arial" panose="020B0604020202020204" pitchFamily="34" charset="0"/>
                <a:cs typeface="Arial" panose="020B0604020202020204" pitchFamily="34" charset="0"/>
              </a:rPr>
              <a:t>The</a:t>
            </a:r>
            <a:r>
              <a:rPr lang="en-US" sz="1799" b="1" dirty="0">
                <a:solidFill>
                  <a:srgbClr val="FF0000"/>
                </a:solidFill>
                <a:latin typeface="Arial" panose="020B0604020202020204" pitchFamily="34" charset="0"/>
                <a:cs typeface="Arial" panose="020B0604020202020204" pitchFamily="34" charset="0"/>
              </a:rPr>
              <a:t> Commercial Mailing and Shipping Details Reports </a:t>
            </a:r>
            <a:r>
              <a:rPr lang="en-US" sz="1799" dirty="0">
                <a:solidFill>
                  <a:prstClr val="black"/>
                </a:solidFill>
                <a:latin typeface="Arial" panose="020B0604020202020204" pitchFamily="34" charset="0"/>
                <a:cs typeface="Arial" panose="020B0604020202020204" pitchFamily="34" charset="0"/>
              </a:rPr>
              <a:t>show all transaction details for the selected Mail Class(</a:t>
            </a:r>
            <a:r>
              <a:rPr lang="en-US" sz="1799" dirty="0" err="1">
                <a:solidFill>
                  <a:prstClr val="black"/>
                </a:solidFill>
                <a:latin typeface="Arial" panose="020B0604020202020204" pitchFamily="34" charset="0"/>
                <a:cs typeface="Arial" panose="020B0604020202020204" pitchFamily="34" charset="0"/>
              </a:rPr>
              <a:t>es</a:t>
            </a:r>
            <a:r>
              <a:rPr lang="en-US" sz="1799" dirty="0">
                <a:solidFill>
                  <a:prstClr val="black"/>
                </a:solidFill>
                <a:latin typeface="Arial" panose="020B0604020202020204" pitchFamily="34" charset="0"/>
                <a:cs typeface="Arial" panose="020B0604020202020204" pitchFamily="34" charset="0"/>
              </a:rPr>
              <a:t>). The report may be filtered to show all, one, or a user selected combination of mail classes.</a:t>
            </a:r>
          </a:p>
        </p:txBody>
      </p:sp>
      <p:sp>
        <p:nvSpPr>
          <p:cNvPr id="7" name="TextBox 6"/>
          <p:cNvSpPr txBox="1"/>
          <p:nvPr/>
        </p:nvSpPr>
        <p:spPr>
          <a:xfrm>
            <a:off x="1111818" y="154421"/>
            <a:ext cx="7877439" cy="584775"/>
          </a:xfrm>
          <a:prstGeom prst="rect">
            <a:avLst/>
          </a:prstGeom>
          <a:noFill/>
        </p:spPr>
        <p:txBody>
          <a:bodyPr wrap="square" rtlCol="0">
            <a:spAutoFit/>
          </a:bodyPr>
          <a:lstStyle>
            <a:defPPr>
              <a:defRPr lang="en-US"/>
            </a:defPPr>
            <a:lvl1pPr>
              <a:defRPr sz="2400" b="1" i="0">
                <a:solidFill>
                  <a:schemeClr val="bg1"/>
                </a:solidFill>
                <a:latin typeface="Helvetica" charset="0"/>
                <a:ea typeface="Helvetica" charset="0"/>
                <a:cs typeface="Helvetica" charset="0"/>
              </a:defRPr>
            </a:lvl1pPr>
          </a:lstStyle>
          <a:p>
            <a:r>
              <a:rPr lang="en-US" sz="3200" dirty="0"/>
              <a:t>Commercial Mailings on EPS – Reports</a:t>
            </a:r>
          </a:p>
        </p:txBody>
      </p:sp>
      <p:sp>
        <p:nvSpPr>
          <p:cNvPr id="8" name="Rectangle 7">
            <a:extLst>
              <a:ext uri="{FF2B5EF4-FFF2-40B4-BE49-F238E27FC236}">
                <a16:creationId xmlns="" xmlns:a16="http://schemas.microsoft.com/office/drawing/2014/main" id="{933026B5-0E78-43D6-9FBC-44C26CA7DE33}"/>
              </a:ext>
            </a:extLst>
          </p:cNvPr>
          <p:cNvSpPr/>
          <p:nvPr/>
        </p:nvSpPr>
        <p:spPr>
          <a:xfrm>
            <a:off x="6598046" y="1666604"/>
            <a:ext cx="3115648" cy="783665"/>
          </a:xfrm>
          <a:prstGeom prst="rect">
            <a:avLst/>
          </a:prstGeom>
          <a:solidFill>
            <a:srgbClr val="F5F8FA"/>
          </a:solidFill>
          <a:ln>
            <a:noFill/>
          </a:ln>
        </p:spPr>
        <p:txBody>
          <a:bodyPr wrap="square">
            <a:spAutoFit/>
          </a:bodyPr>
          <a:lstStyle/>
          <a:p>
            <a:pPr algn="ctr" defTabSz="1115507">
              <a:lnSpc>
                <a:spcPct val="107000"/>
              </a:lnSpc>
            </a:pPr>
            <a:r>
              <a:rPr lang="en-US" sz="1400" b="1" dirty="0">
                <a:solidFill>
                  <a:srgbClr val="000000"/>
                </a:solidFill>
                <a:ea typeface="Calibri" panose="020F0502020204030204" pitchFamily="34" charset="0"/>
                <a:cs typeface="Helvetica" panose="020B0604020202020204" pitchFamily="34" charset="0"/>
              </a:rPr>
              <a:t>Commercial Mailing and Shipping Details</a:t>
            </a:r>
          </a:p>
          <a:p>
            <a:pPr algn="ctr" defTabSz="1115507">
              <a:lnSpc>
                <a:spcPct val="107000"/>
              </a:lnSpc>
            </a:pPr>
            <a:endParaRPr lang="en-US" sz="1400" dirty="0">
              <a:solidFill>
                <a:prstClr val="black"/>
              </a:solidFill>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8B912383-0E42-46A4-9A30-F6F66C872062}"/>
              </a:ext>
            </a:extLst>
          </p:cNvPr>
          <p:cNvSpPr/>
          <p:nvPr/>
        </p:nvSpPr>
        <p:spPr>
          <a:xfrm>
            <a:off x="4432623" y="2583933"/>
            <a:ext cx="1807064" cy="41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Rounded Corners 8">
            <a:extLst>
              <a:ext uri="{FF2B5EF4-FFF2-40B4-BE49-F238E27FC236}">
                <a16:creationId xmlns="" xmlns:a16="http://schemas.microsoft.com/office/drawing/2014/main" id="{BFAB6956-E653-4618-B398-9B37B8F1DDC9}"/>
              </a:ext>
            </a:extLst>
          </p:cNvPr>
          <p:cNvSpPr/>
          <p:nvPr/>
        </p:nvSpPr>
        <p:spPr>
          <a:xfrm>
            <a:off x="4667854" y="2638548"/>
            <a:ext cx="2028913" cy="265745"/>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1">
                    <a:lumMod val="50000"/>
                  </a:schemeClr>
                </a:solidFill>
              </a:rPr>
              <a:t>All Mailing &amp; Shipping Products</a:t>
            </a:r>
          </a:p>
        </p:txBody>
      </p:sp>
      <p:sp>
        <p:nvSpPr>
          <p:cNvPr id="10" name="Isosceles Triangle 9">
            <a:extLst>
              <a:ext uri="{FF2B5EF4-FFF2-40B4-BE49-F238E27FC236}">
                <a16:creationId xmlns="" xmlns:a16="http://schemas.microsoft.com/office/drawing/2014/main" id="{4A1944B2-DE4B-407D-94F0-B443D33C7E7B}"/>
              </a:ext>
            </a:extLst>
          </p:cNvPr>
          <p:cNvSpPr/>
          <p:nvPr/>
        </p:nvSpPr>
        <p:spPr>
          <a:xfrm rot="10800000">
            <a:off x="6474918" y="2717155"/>
            <a:ext cx="201486" cy="108530"/>
          </a:xfrm>
          <a:prstGeom prst="triangle">
            <a:avLst/>
          </a:prstGeom>
          <a:solidFill>
            <a:srgbClr val="333366"/>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4121020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FAE499E-3AB6-4C00-A7C5-E124445B6703}"/>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18</a:t>
            </a:fld>
            <a:endParaRPr lang="en-US">
              <a:solidFill>
                <a:prstClr val="black">
                  <a:tint val="75000"/>
                </a:prstClr>
              </a:solidFill>
            </a:endParaRPr>
          </a:p>
        </p:txBody>
      </p:sp>
      <p:sp>
        <p:nvSpPr>
          <p:cNvPr id="3" name="TextBox 2">
            <a:extLst>
              <a:ext uri="{FF2B5EF4-FFF2-40B4-BE49-F238E27FC236}">
                <a16:creationId xmlns="" xmlns:a16="http://schemas.microsoft.com/office/drawing/2014/main" id="{2F75D58E-ACDE-4278-BD05-61F54F9D1028}"/>
              </a:ext>
            </a:extLst>
          </p:cNvPr>
          <p:cNvSpPr txBox="1"/>
          <p:nvPr/>
        </p:nvSpPr>
        <p:spPr>
          <a:xfrm>
            <a:off x="1111818" y="154421"/>
            <a:ext cx="7877439" cy="584775"/>
          </a:xfrm>
          <a:prstGeom prst="rect">
            <a:avLst/>
          </a:prstGeom>
          <a:noFill/>
        </p:spPr>
        <p:txBody>
          <a:bodyPr wrap="square" rtlCol="0">
            <a:spAutoFit/>
          </a:bodyPr>
          <a:lstStyle>
            <a:defPPr>
              <a:defRPr lang="en-US"/>
            </a:defPPr>
            <a:lvl1pPr>
              <a:defRPr sz="2400" b="1" i="0">
                <a:solidFill>
                  <a:schemeClr val="bg1"/>
                </a:solidFill>
                <a:latin typeface="Helvetica" charset="0"/>
                <a:ea typeface="Helvetica" charset="0"/>
                <a:cs typeface="Helvetica" charset="0"/>
              </a:defRPr>
            </a:lvl1pPr>
          </a:lstStyle>
          <a:p>
            <a:r>
              <a:rPr lang="en-US" sz="3200" dirty="0"/>
              <a:t>Informed Visibility – Payment </a:t>
            </a:r>
          </a:p>
        </p:txBody>
      </p:sp>
      <p:sp>
        <p:nvSpPr>
          <p:cNvPr id="4" name="TextBox 3">
            <a:extLst>
              <a:ext uri="{FF2B5EF4-FFF2-40B4-BE49-F238E27FC236}">
                <a16:creationId xmlns="" xmlns:a16="http://schemas.microsoft.com/office/drawing/2014/main" id="{172D80A6-3FDA-48E0-8A5B-F682DB2C1E7F}"/>
              </a:ext>
            </a:extLst>
          </p:cNvPr>
          <p:cNvSpPr txBox="1"/>
          <p:nvPr/>
        </p:nvSpPr>
        <p:spPr>
          <a:xfrm>
            <a:off x="303212" y="914400"/>
            <a:ext cx="10883748" cy="1938992"/>
          </a:xfrm>
          <a:prstGeom prst="rect">
            <a:avLst/>
          </a:prstGeom>
          <a:noFill/>
        </p:spPr>
        <p:txBody>
          <a:bodyPr wrap="square" rtlCol="0">
            <a:spAutoFit/>
          </a:bodyPr>
          <a:lstStyle/>
          <a:p>
            <a:r>
              <a:rPr lang="en-US" sz="2000" b="1" dirty="0">
                <a:solidFill>
                  <a:prstClr val="black"/>
                </a:solidFill>
                <a:latin typeface="Helvetica" panose="020B0604020202020204" pitchFamily="34" charset="0"/>
                <a:cs typeface="Helvetica" panose="020B0604020202020204" pitchFamily="34" charset="0"/>
              </a:rPr>
              <a:t>EPS Data Distribution through Informed Visibility will be available Summer 2018</a:t>
            </a:r>
          </a:p>
          <a:p>
            <a:pPr marL="342900" indent="-342900">
              <a:buFont typeface="Arial" panose="020B0604020202020204" pitchFamily="34" charset="0"/>
              <a:buChar char="•"/>
            </a:pPr>
            <a:endParaRPr lang="en-US" sz="2000" dirty="0">
              <a:solidFill>
                <a:prstClr val="black"/>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Customers may subscribe to have data pushed to their Secure FTP (SFTP) server or available for online download</a:t>
            </a:r>
          </a:p>
          <a:p>
            <a:pPr marL="342900" indent="-342900">
              <a:buFont typeface="Arial" panose="020B0604020202020204" pitchFamily="34" charset="0"/>
              <a:buChar char="•"/>
            </a:pPr>
            <a:r>
              <a:rPr lang="en-US" sz="2000" dirty="0">
                <a:solidFill>
                  <a:prstClr val="black"/>
                </a:solidFill>
                <a:latin typeface="Helvetica" panose="020B0604020202020204" pitchFamily="34" charset="0"/>
                <a:cs typeface="Helvetica" panose="020B0604020202020204" pitchFamily="34" charset="0"/>
              </a:rPr>
              <a:t>Customers may select the following, based on their preferences</a:t>
            </a:r>
          </a:p>
          <a:p>
            <a:endParaRPr lang="en-US" sz="2000" dirty="0">
              <a:solidFill>
                <a:prstClr val="black"/>
              </a:solidFill>
              <a:latin typeface="Helvetica" panose="020B0604020202020204" pitchFamily="34" charset="0"/>
              <a:cs typeface="Helvetica" panose="020B0604020202020204" pitchFamily="34" charset="0"/>
            </a:endParaRPr>
          </a:p>
        </p:txBody>
      </p:sp>
      <p:graphicFrame>
        <p:nvGraphicFramePr>
          <p:cNvPr id="5" name="Table 4">
            <a:extLst>
              <a:ext uri="{FF2B5EF4-FFF2-40B4-BE49-F238E27FC236}">
                <a16:creationId xmlns="" xmlns:a16="http://schemas.microsoft.com/office/drawing/2014/main" id="{EE8782DA-1020-43F4-A2AE-BE478CC76DD9}"/>
              </a:ext>
            </a:extLst>
          </p:cNvPr>
          <p:cNvGraphicFramePr>
            <a:graphicFrameLocks noGrp="1"/>
          </p:cNvGraphicFramePr>
          <p:nvPr>
            <p:extLst>
              <p:ext uri="{D42A27DB-BD31-4B8C-83A1-F6EECF244321}">
                <p14:modId xmlns:p14="http://schemas.microsoft.com/office/powerpoint/2010/main" val="2301352825"/>
              </p:ext>
            </p:extLst>
          </p:nvPr>
        </p:nvGraphicFramePr>
        <p:xfrm>
          <a:off x="552180" y="3014419"/>
          <a:ext cx="11084463" cy="3266440"/>
        </p:xfrm>
        <a:graphic>
          <a:graphicData uri="http://schemas.openxmlformats.org/drawingml/2006/table">
            <a:tbl>
              <a:tblPr firstRow="1" bandRow="1">
                <a:tableStyleId>{5C22544A-7EE6-4342-B048-85BDC9FD1C3A}</a:tableStyleId>
              </a:tblPr>
              <a:tblGrid>
                <a:gridCol w="2246692">
                  <a:extLst>
                    <a:ext uri="{9D8B030D-6E8A-4147-A177-3AD203B41FA5}">
                      <a16:colId xmlns="" xmlns:a16="http://schemas.microsoft.com/office/drawing/2014/main" val="3689735305"/>
                    </a:ext>
                  </a:extLst>
                </a:gridCol>
                <a:gridCol w="8837771">
                  <a:extLst>
                    <a:ext uri="{9D8B030D-6E8A-4147-A177-3AD203B41FA5}">
                      <a16:colId xmlns="" xmlns:a16="http://schemas.microsoft.com/office/drawing/2014/main" val="714421242"/>
                    </a:ext>
                  </a:extLst>
                </a:gridCol>
              </a:tblGrid>
              <a:tr h="370840">
                <a:tc>
                  <a:txBody>
                    <a:bodyPr/>
                    <a:lstStyle/>
                    <a:p>
                      <a:r>
                        <a:rPr lang="en-US" sz="1600" dirty="0">
                          <a:latin typeface="Helvetica" panose="020B0604020202020204" pitchFamily="34" charset="0"/>
                          <a:cs typeface="Helvetica" panose="020B0604020202020204" pitchFamily="34" charset="0"/>
                        </a:rPr>
                        <a:t>Category</a:t>
                      </a:r>
                    </a:p>
                  </a:txBody>
                  <a:tcPr/>
                </a:tc>
                <a:tc>
                  <a:txBody>
                    <a:bodyPr/>
                    <a:lstStyle/>
                    <a:p>
                      <a:r>
                        <a:rPr lang="en-US" sz="1600" dirty="0">
                          <a:latin typeface="Helvetica" panose="020B0604020202020204" pitchFamily="34" charset="0"/>
                          <a:cs typeface="Helvetica" panose="020B0604020202020204" pitchFamily="34" charset="0"/>
                        </a:rPr>
                        <a:t>Preference Options</a:t>
                      </a:r>
                    </a:p>
                  </a:txBody>
                  <a:tcPr/>
                </a:tc>
                <a:extLst>
                  <a:ext uri="{0D108BD9-81ED-4DB2-BD59-A6C34878D82A}">
                    <a16:rowId xmlns="" xmlns:a16="http://schemas.microsoft.com/office/drawing/2014/main" val="3612837356"/>
                  </a:ext>
                </a:extLst>
              </a:tr>
              <a:tr h="370840">
                <a:tc>
                  <a:txBody>
                    <a:bodyPr/>
                    <a:lstStyle/>
                    <a:p>
                      <a:r>
                        <a:rPr lang="en-US" sz="1600" dirty="0">
                          <a:latin typeface="Helvetica" panose="020B0604020202020204" pitchFamily="34" charset="0"/>
                          <a:cs typeface="Helvetica" panose="020B0604020202020204" pitchFamily="34" charset="0"/>
                        </a:rPr>
                        <a:t>File Format</a:t>
                      </a:r>
                    </a:p>
                  </a:txBody>
                  <a:tcPr/>
                </a:tc>
                <a:tc>
                  <a:txBody>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Delimited</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JSON</a:t>
                      </a:r>
                    </a:p>
                  </a:txBody>
                  <a:tcPr/>
                </a:tc>
                <a:extLst>
                  <a:ext uri="{0D108BD9-81ED-4DB2-BD59-A6C34878D82A}">
                    <a16:rowId xmlns="" xmlns:a16="http://schemas.microsoft.com/office/drawing/2014/main" val="4025204564"/>
                  </a:ext>
                </a:extLst>
              </a:tr>
              <a:tr h="370840">
                <a:tc>
                  <a:txBody>
                    <a:bodyPr/>
                    <a:lstStyle/>
                    <a:p>
                      <a:r>
                        <a:rPr lang="en-US" sz="1600" dirty="0">
                          <a:latin typeface="Helvetica" panose="020B0604020202020204" pitchFamily="34" charset="0"/>
                          <a:cs typeface="Helvetica" panose="020B0604020202020204" pitchFamily="34" charset="0"/>
                        </a:rPr>
                        <a:t>Target</a:t>
                      </a:r>
                    </a:p>
                  </a:txBody>
                  <a:tcPr/>
                </a:tc>
                <a:tc>
                  <a:txBody>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Define SFTP Location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Select online download option</a:t>
                      </a:r>
                    </a:p>
                  </a:txBody>
                  <a:tcPr/>
                </a:tc>
                <a:extLst>
                  <a:ext uri="{0D108BD9-81ED-4DB2-BD59-A6C34878D82A}">
                    <a16:rowId xmlns="" xmlns:a16="http://schemas.microsoft.com/office/drawing/2014/main" val="91390925"/>
                  </a:ext>
                </a:extLst>
              </a:tr>
              <a:tr h="370840">
                <a:tc>
                  <a:txBody>
                    <a:bodyPr/>
                    <a:lstStyle/>
                    <a:p>
                      <a:r>
                        <a:rPr lang="en-US" sz="1600" dirty="0">
                          <a:latin typeface="Helvetica" panose="020B0604020202020204" pitchFamily="34" charset="0"/>
                          <a:cs typeface="Helvetica" panose="020B0604020202020204" pitchFamily="34" charset="0"/>
                        </a:rPr>
                        <a:t>Source Frequency</a:t>
                      </a:r>
                    </a:p>
                  </a:txBody>
                  <a:tcPr/>
                </a:tc>
                <a:tc>
                  <a:txBody>
                    <a:bodyPr/>
                    <a:lstStyle/>
                    <a:p>
                      <a:pPr marL="342900" indent="-342900">
                        <a:buFont typeface="Arial" panose="020B0604020202020204" pitchFamily="34" charset="0"/>
                        <a:buChar char="•"/>
                      </a:pPr>
                      <a:r>
                        <a:rPr lang="en-US" sz="1600" dirty="0">
                          <a:solidFill>
                            <a:prstClr val="black"/>
                          </a:solidFill>
                          <a:latin typeface="Helvetica" panose="020B0604020202020204" pitchFamily="34" charset="0"/>
                          <a:cs typeface="Helvetica" panose="020B0604020202020204" pitchFamily="34" charset="0"/>
                        </a:rPr>
                        <a:t>Define the quantity of data in each batch</a:t>
                      </a:r>
                    </a:p>
                    <a:p>
                      <a:pPr marL="342900" indent="-342900">
                        <a:buFont typeface="Arial" panose="020B0604020202020204" pitchFamily="34" charset="0"/>
                        <a:buChar char="•"/>
                      </a:pPr>
                      <a:r>
                        <a:rPr lang="en-US" sz="1600" dirty="0">
                          <a:solidFill>
                            <a:prstClr val="black"/>
                          </a:solidFill>
                          <a:latin typeface="Helvetica" panose="020B0604020202020204" pitchFamily="34" charset="0"/>
                          <a:cs typeface="Helvetica" panose="020B0604020202020204" pitchFamily="34" charset="0"/>
                        </a:rPr>
                        <a:t>Daily, Weekly, Monthly</a:t>
                      </a:r>
                    </a:p>
                  </a:txBody>
                  <a:tcPr/>
                </a:tc>
                <a:extLst>
                  <a:ext uri="{0D108BD9-81ED-4DB2-BD59-A6C34878D82A}">
                    <a16:rowId xmlns="" xmlns:a16="http://schemas.microsoft.com/office/drawing/2014/main" val="3131578764"/>
                  </a:ext>
                </a:extLst>
              </a:tr>
              <a:tr h="0">
                <a:tc>
                  <a:txBody>
                    <a:bodyPr/>
                    <a:lstStyle/>
                    <a:p>
                      <a:r>
                        <a:rPr lang="en-US" sz="1600" dirty="0">
                          <a:latin typeface="Helvetica" panose="020B0604020202020204" pitchFamily="34" charset="0"/>
                          <a:cs typeface="Helvetica" panose="020B0604020202020204" pitchFamily="34" charset="0"/>
                        </a:rPr>
                        <a:t>Frequency</a:t>
                      </a:r>
                    </a:p>
                  </a:txBody>
                  <a:tcPr/>
                </a:tc>
                <a:tc>
                  <a:txBody>
                    <a:bodyPr/>
                    <a:lstStyle/>
                    <a:p>
                      <a:pPr marL="342900" indent="-342900">
                        <a:buFont typeface="Arial" panose="020B0604020202020204" pitchFamily="34" charset="0"/>
                        <a:buChar char="•"/>
                      </a:pPr>
                      <a:r>
                        <a:rPr lang="en-US" sz="1600" dirty="0">
                          <a:solidFill>
                            <a:prstClr val="black"/>
                          </a:solidFill>
                          <a:latin typeface="Helvetica" panose="020B0604020202020204" pitchFamily="34" charset="0"/>
                          <a:cs typeface="Helvetica" panose="020B0604020202020204" pitchFamily="34" charset="0"/>
                        </a:rPr>
                        <a:t>Define how often you would like to receive the data</a:t>
                      </a:r>
                    </a:p>
                    <a:p>
                      <a:pPr marL="342900" indent="-342900">
                        <a:buFont typeface="Arial" panose="020B0604020202020204" pitchFamily="34" charset="0"/>
                        <a:buChar char="•"/>
                      </a:pPr>
                      <a:r>
                        <a:rPr lang="en-US" sz="1600" dirty="0">
                          <a:solidFill>
                            <a:prstClr val="black"/>
                          </a:solidFill>
                          <a:latin typeface="Helvetica" panose="020B0604020202020204" pitchFamily="34" charset="0"/>
                          <a:cs typeface="Helvetica" panose="020B0604020202020204" pitchFamily="34" charset="0"/>
                        </a:rPr>
                        <a:t>Can be every minute to every 31 days</a:t>
                      </a:r>
                    </a:p>
                  </a:txBody>
                  <a:tcPr/>
                </a:tc>
                <a:extLst>
                  <a:ext uri="{0D108BD9-81ED-4DB2-BD59-A6C34878D82A}">
                    <a16:rowId xmlns="" xmlns:a16="http://schemas.microsoft.com/office/drawing/2014/main" val="1417519829"/>
                  </a:ext>
                </a:extLst>
              </a:tr>
              <a:tr h="0">
                <a:tc>
                  <a:txBody>
                    <a:bodyPr/>
                    <a:lstStyle/>
                    <a:p>
                      <a:r>
                        <a:rPr lang="en-US" sz="1600" dirty="0">
                          <a:latin typeface="Helvetica" panose="020B0604020202020204" pitchFamily="34" charset="0"/>
                          <a:cs typeface="Helvetica" panose="020B0604020202020204" pitchFamily="34" charset="0"/>
                        </a:rPr>
                        <a:t>Email Notifications</a:t>
                      </a:r>
                    </a:p>
                  </a:txBody>
                  <a:tcPr/>
                </a:tc>
                <a:tc>
                  <a:txBody>
                    <a:bodyPr/>
                    <a:lstStyle/>
                    <a:p>
                      <a:pPr marL="342900" indent="-342900">
                        <a:buFont typeface="Arial" panose="020B0604020202020204" pitchFamily="34" charset="0"/>
                        <a:buChar char="•"/>
                      </a:pPr>
                      <a:r>
                        <a:rPr lang="en-US" sz="1600" dirty="0">
                          <a:solidFill>
                            <a:prstClr val="black"/>
                          </a:solidFill>
                          <a:latin typeface="Helvetica" panose="020B0604020202020204" pitchFamily="34" charset="0"/>
                          <a:cs typeface="Helvetica" panose="020B0604020202020204" pitchFamily="34" charset="0"/>
                        </a:rPr>
                        <a:t>User may create list of contacts to be notified when new data is posted/available for download</a:t>
                      </a:r>
                    </a:p>
                  </a:txBody>
                  <a:tcPr/>
                </a:tc>
                <a:extLst>
                  <a:ext uri="{0D108BD9-81ED-4DB2-BD59-A6C34878D82A}">
                    <a16:rowId xmlns="" xmlns:a16="http://schemas.microsoft.com/office/drawing/2014/main" val="40215076"/>
                  </a:ext>
                </a:extLst>
              </a:tr>
            </a:tbl>
          </a:graphicData>
        </a:graphic>
      </p:graphicFrame>
    </p:spTree>
    <p:extLst>
      <p:ext uri="{BB962C8B-B14F-4D97-AF65-F5344CB8AC3E}">
        <p14:creationId xmlns:p14="http://schemas.microsoft.com/office/powerpoint/2010/main" val="187516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FAE499E-3AB6-4C00-A7C5-E124445B6703}"/>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19</a:t>
            </a:fld>
            <a:endParaRPr lang="en-US">
              <a:solidFill>
                <a:prstClr val="black">
                  <a:tint val="75000"/>
                </a:prstClr>
              </a:solidFill>
            </a:endParaRPr>
          </a:p>
        </p:txBody>
      </p:sp>
      <p:sp>
        <p:nvSpPr>
          <p:cNvPr id="3" name="TextBox 2">
            <a:extLst>
              <a:ext uri="{FF2B5EF4-FFF2-40B4-BE49-F238E27FC236}">
                <a16:creationId xmlns="" xmlns:a16="http://schemas.microsoft.com/office/drawing/2014/main" id="{2948AF12-7B96-4FD8-BBF5-56206C81FF2D}"/>
              </a:ext>
            </a:extLst>
          </p:cNvPr>
          <p:cNvSpPr txBox="1"/>
          <p:nvPr/>
        </p:nvSpPr>
        <p:spPr>
          <a:xfrm>
            <a:off x="1111818" y="154421"/>
            <a:ext cx="7877439" cy="584775"/>
          </a:xfrm>
          <a:prstGeom prst="rect">
            <a:avLst/>
          </a:prstGeom>
          <a:noFill/>
        </p:spPr>
        <p:txBody>
          <a:bodyPr wrap="square" rtlCol="0">
            <a:spAutoFit/>
          </a:bodyPr>
          <a:lstStyle>
            <a:defPPr>
              <a:defRPr lang="en-US"/>
            </a:defPPr>
            <a:lvl1pPr>
              <a:defRPr sz="2400" b="1" i="0">
                <a:solidFill>
                  <a:schemeClr val="bg1"/>
                </a:solidFill>
                <a:latin typeface="Helvetica" charset="0"/>
                <a:ea typeface="Helvetica" charset="0"/>
                <a:cs typeface="Helvetica" charset="0"/>
              </a:defRPr>
            </a:lvl1pPr>
          </a:lstStyle>
          <a:p>
            <a:r>
              <a:rPr lang="en-US" sz="3200" dirty="0"/>
              <a:t>Informed Visibility – Payment </a:t>
            </a:r>
          </a:p>
        </p:txBody>
      </p:sp>
      <p:sp>
        <p:nvSpPr>
          <p:cNvPr id="4" name="TextBox 3">
            <a:extLst>
              <a:ext uri="{FF2B5EF4-FFF2-40B4-BE49-F238E27FC236}">
                <a16:creationId xmlns="" xmlns:a16="http://schemas.microsoft.com/office/drawing/2014/main" id="{D5EBFD58-D296-48E6-AE84-9721C8AB10F9}"/>
              </a:ext>
            </a:extLst>
          </p:cNvPr>
          <p:cNvSpPr txBox="1"/>
          <p:nvPr/>
        </p:nvSpPr>
        <p:spPr>
          <a:xfrm>
            <a:off x="652538" y="863262"/>
            <a:ext cx="10883748" cy="1015663"/>
          </a:xfrm>
          <a:prstGeom prst="rect">
            <a:avLst/>
          </a:prstGeom>
          <a:noFill/>
        </p:spPr>
        <p:txBody>
          <a:bodyPr wrap="square" rtlCol="0">
            <a:spAutoFit/>
          </a:bodyPr>
          <a:lstStyle/>
          <a:p>
            <a:r>
              <a:rPr lang="en-US" sz="2000" b="1" dirty="0">
                <a:solidFill>
                  <a:prstClr val="black"/>
                </a:solidFill>
                <a:latin typeface="Helvetica" panose="020B0604020202020204" pitchFamily="34" charset="0"/>
                <a:cs typeface="Helvetica" panose="020B0604020202020204" pitchFamily="34" charset="0"/>
              </a:rPr>
              <a:t>The data elements below will be available for each of the following groups: Transaction, Mailing Details, Return Details, PO Box Details, Address Quality Details</a:t>
            </a:r>
            <a:endParaRPr lang="en-US" sz="2000" dirty="0">
              <a:solidFill>
                <a:prstClr val="black"/>
              </a:solidFill>
              <a:latin typeface="Helvetica" panose="020B0604020202020204" pitchFamily="34" charset="0"/>
              <a:cs typeface="Helvetica" panose="020B0604020202020204" pitchFamily="34" charset="0"/>
            </a:endParaRPr>
          </a:p>
          <a:p>
            <a:endParaRPr lang="en-US" sz="2000" dirty="0">
              <a:solidFill>
                <a:prstClr val="black"/>
              </a:solidFill>
              <a:latin typeface="Helvetica" panose="020B0604020202020204" pitchFamily="34" charset="0"/>
              <a:cs typeface="Helvetica" panose="020B0604020202020204" pitchFamily="34" charset="0"/>
            </a:endParaRPr>
          </a:p>
        </p:txBody>
      </p:sp>
      <p:grpSp>
        <p:nvGrpSpPr>
          <p:cNvPr id="5" name="Group 4">
            <a:extLst>
              <a:ext uri="{FF2B5EF4-FFF2-40B4-BE49-F238E27FC236}">
                <a16:creationId xmlns="" xmlns:a16="http://schemas.microsoft.com/office/drawing/2014/main" id="{FE7AAE37-FC99-47C4-B0DD-CD4385A1518D}"/>
              </a:ext>
            </a:extLst>
          </p:cNvPr>
          <p:cNvGrpSpPr/>
          <p:nvPr/>
        </p:nvGrpSpPr>
        <p:grpSpPr>
          <a:xfrm>
            <a:off x="1386181" y="2093416"/>
            <a:ext cx="8442031" cy="4154984"/>
            <a:chOff x="1386181" y="2093416"/>
            <a:chExt cx="8442031" cy="4154984"/>
          </a:xfrm>
        </p:grpSpPr>
        <p:sp>
          <p:nvSpPr>
            <p:cNvPr id="6" name="TextBox 5">
              <a:extLst>
                <a:ext uri="{FF2B5EF4-FFF2-40B4-BE49-F238E27FC236}">
                  <a16:creationId xmlns="" xmlns:a16="http://schemas.microsoft.com/office/drawing/2014/main" id="{431365DF-3BBD-4235-9C40-45C11698508B}"/>
                </a:ext>
              </a:extLst>
            </p:cNvPr>
            <p:cNvSpPr txBox="1"/>
            <p:nvPr/>
          </p:nvSpPr>
          <p:spPr>
            <a:xfrm>
              <a:off x="4131235" y="2093416"/>
              <a:ext cx="2951922" cy="4154984"/>
            </a:xfrm>
            <a:prstGeom prst="rect">
              <a:avLst/>
            </a:prstGeom>
            <a:solidFill>
              <a:schemeClr val="bg1"/>
            </a:solidFill>
            <a:ln>
              <a:solidFill>
                <a:srgbClr val="5193C6"/>
              </a:solidFill>
            </a:ln>
          </p:spPr>
          <p:txBody>
            <a:bodyPr wrap="square" rtlCol="0">
              <a:spAutoFit/>
            </a:bodyPr>
            <a:lstStyle/>
            <a:p>
              <a:r>
                <a:rPr lang="en-US" sz="1200" b="1" dirty="0">
                  <a:latin typeface="Helvetica" panose="020B0604020202020204" pitchFamily="34" charset="0"/>
                  <a:cs typeface="Helvetica" panose="020B0604020202020204" pitchFamily="34" charset="0"/>
                </a:rPr>
                <a:t>Mailing Details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Job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eDoc Mailing Date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Postage Statement Mailing Date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Mail Arrival Date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PostalOne Transaction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Customer Reference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User License Code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Mail Class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Number of Pieces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Number of Copies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Spoilage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Product Number</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Product Type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Refund Type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Refund Reason</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Refund Comment</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CAPS Account</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CAPS Account Name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Customer National Account Number</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Customer Name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Reversed Transaction Type</a:t>
              </a:r>
            </a:p>
          </p:txBody>
        </p:sp>
        <p:sp>
          <p:nvSpPr>
            <p:cNvPr id="7" name="TextBox 6">
              <a:extLst>
                <a:ext uri="{FF2B5EF4-FFF2-40B4-BE49-F238E27FC236}">
                  <a16:creationId xmlns="" xmlns:a16="http://schemas.microsoft.com/office/drawing/2014/main" id="{F72C9320-A743-4591-9B0A-9EA28E633D3E}"/>
                </a:ext>
              </a:extLst>
            </p:cNvPr>
            <p:cNvSpPr txBox="1"/>
            <p:nvPr/>
          </p:nvSpPr>
          <p:spPr>
            <a:xfrm>
              <a:off x="1386181" y="2104828"/>
              <a:ext cx="2705298" cy="2492990"/>
            </a:xfrm>
            <a:prstGeom prst="rect">
              <a:avLst/>
            </a:prstGeom>
            <a:solidFill>
              <a:schemeClr val="bg1"/>
            </a:solidFill>
            <a:ln>
              <a:solidFill>
                <a:srgbClr val="5193C6"/>
              </a:solidFill>
            </a:ln>
          </p:spPr>
          <p:txBody>
            <a:bodyPr wrap="square" rtlCol="0">
              <a:spAutoFit/>
            </a:bodyPr>
            <a:lstStyle/>
            <a:p>
              <a:r>
                <a:rPr lang="en-US" sz="1200" b="1" dirty="0">
                  <a:latin typeface="Helvetica" panose="020B0604020202020204" pitchFamily="34" charset="0"/>
                  <a:cs typeface="Helvetica" panose="020B0604020202020204" pitchFamily="34" charset="0"/>
                </a:rPr>
                <a:t>Transaction</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Transaction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Transaction Date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Transaction Type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Transaction Amount</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Description</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Detail</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Original Transaction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EPS Account Number</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EPS Account Nickname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Business Location</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Payment Method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Payment Method Nickname</a:t>
              </a:r>
            </a:p>
          </p:txBody>
        </p:sp>
        <p:sp>
          <p:nvSpPr>
            <p:cNvPr id="8" name="TextBox 7">
              <a:extLst>
                <a:ext uri="{FF2B5EF4-FFF2-40B4-BE49-F238E27FC236}">
                  <a16:creationId xmlns="" xmlns:a16="http://schemas.microsoft.com/office/drawing/2014/main" id="{D0FB4669-769C-464B-8246-2906A415BD68}"/>
                </a:ext>
              </a:extLst>
            </p:cNvPr>
            <p:cNvSpPr txBox="1"/>
            <p:nvPr/>
          </p:nvSpPr>
          <p:spPr>
            <a:xfrm>
              <a:off x="7122913" y="3572784"/>
              <a:ext cx="2705298" cy="1384995"/>
            </a:xfrm>
            <a:prstGeom prst="rect">
              <a:avLst/>
            </a:prstGeom>
            <a:solidFill>
              <a:schemeClr val="bg1"/>
            </a:solidFill>
            <a:ln>
              <a:solidFill>
                <a:srgbClr val="5193C6"/>
              </a:solidFill>
            </a:ln>
          </p:spPr>
          <p:txBody>
            <a:bodyPr wrap="square" rtlCol="0">
              <a:spAutoFit/>
            </a:bodyPr>
            <a:lstStyle/>
            <a:p>
              <a:r>
                <a:rPr lang="en-US" sz="1200" b="1" dirty="0">
                  <a:latin typeface="Helvetica" panose="020B0604020202020204" pitchFamily="34" charset="0"/>
                  <a:cs typeface="Helvetica" panose="020B0604020202020204" pitchFamily="34" charset="0"/>
                </a:rPr>
                <a:t>PO Box Details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Box City</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Box State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Box Number</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Box Zip</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Box Size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Box Renewal Date</a:t>
              </a:r>
            </a:p>
          </p:txBody>
        </p:sp>
        <p:sp>
          <p:nvSpPr>
            <p:cNvPr id="9" name="TextBox 8">
              <a:extLst>
                <a:ext uri="{FF2B5EF4-FFF2-40B4-BE49-F238E27FC236}">
                  <a16:creationId xmlns="" xmlns:a16="http://schemas.microsoft.com/office/drawing/2014/main" id="{01EE6682-EA8E-489E-9C2F-C6C36714EA52}"/>
                </a:ext>
              </a:extLst>
            </p:cNvPr>
            <p:cNvSpPr txBox="1"/>
            <p:nvPr/>
          </p:nvSpPr>
          <p:spPr>
            <a:xfrm>
              <a:off x="7122912" y="5036403"/>
              <a:ext cx="2705298" cy="830997"/>
            </a:xfrm>
            <a:prstGeom prst="rect">
              <a:avLst/>
            </a:prstGeom>
            <a:solidFill>
              <a:schemeClr val="bg1"/>
            </a:solidFill>
            <a:ln>
              <a:solidFill>
                <a:srgbClr val="5193C6"/>
              </a:solidFill>
            </a:ln>
          </p:spPr>
          <p:txBody>
            <a:bodyPr wrap="square" rtlCol="0">
              <a:spAutoFit/>
            </a:bodyPr>
            <a:lstStyle/>
            <a:p>
              <a:r>
                <a:rPr lang="en-US" sz="1200" b="1" dirty="0">
                  <a:latin typeface="Helvetica" panose="020B0604020202020204" pitchFamily="34" charset="0"/>
                  <a:cs typeface="Helvetica" panose="020B0604020202020204" pitchFamily="34" charset="0"/>
                </a:rPr>
                <a:t>Address Quality Details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NCSC Customer Number</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NCSC Product</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NCSC Order Reference Number</a:t>
              </a:r>
            </a:p>
          </p:txBody>
        </p:sp>
        <p:sp>
          <p:nvSpPr>
            <p:cNvPr id="10" name="TextBox 9">
              <a:extLst>
                <a:ext uri="{FF2B5EF4-FFF2-40B4-BE49-F238E27FC236}">
                  <a16:creationId xmlns="" xmlns:a16="http://schemas.microsoft.com/office/drawing/2014/main" id="{B0C2EDB6-A829-499E-93F3-6737A9C8D5AC}"/>
                </a:ext>
              </a:extLst>
            </p:cNvPr>
            <p:cNvSpPr txBox="1"/>
            <p:nvPr/>
          </p:nvSpPr>
          <p:spPr>
            <a:xfrm>
              <a:off x="7122914" y="2093416"/>
              <a:ext cx="2705298" cy="1384995"/>
            </a:xfrm>
            <a:prstGeom prst="rect">
              <a:avLst/>
            </a:prstGeom>
            <a:solidFill>
              <a:schemeClr val="bg1"/>
            </a:solidFill>
            <a:ln>
              <a:solidFill>
                <a:srgbClr val="5193C6"/>
              </a:solidFill>
            </a:ln>
          </p:spPr>
          <p:txBody>
            <a:bodyPr wrap="square" rtlCol="0">
              <a:spAutoFit/>
            </a:bodyPr>
            <a:lstStyle/>
            <a:p>
              <a:r>
                <a:rPr lang="en-US" sz="1200" b="1" dirty="0">
                  <a:latin typeface="Helvetica" panose="020B0604020202020204" pitchFamily="34" charset="0"/>
                  <a:cs typeface="Helvetica" panose="020B0604020202020204" pitchFamily="34" charset="0"/>
                </a:rPr>
                <a:t>Return Details</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Mail Class Code</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Mailer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Base SKU</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Package Scan Group ID</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PIC</a:t>
              </a:r>
            </a:p>
            <a:p>
              <a:pPr marL="171450" indent="-171450">
                <a:buFont typeface="Wingdings" panose="05000000000000000000" pitchFamily="2" charset="2"/>
                <a:buChar char="v"/>
              </a:pPr>
              <a:r>
                <a:rPr lang="en-US" sz="1200" dirty="0">
                  <a:latin typeface="Helvetica" panose="020B0604020202020204" pitchFamily="34" charset="0"/>
                  <a:cs typeface="Helvetica" panose="020B0604020202020204" pitchFamily="34" charset="0"/>
                </a:rPr>
                <a:t>Service Type Code</a:t>
              </a:r>
            </a:p>
          </p:txBody>
        </p:sp>
      </p:grpSp>
    </p:spTree>
    <p:extLst>
      <p:ext uri="{BB962C8B-B14F-4D97-AF65-F5344CB8AC3E}">
        <p14:creationId xmlns:p14="http://schemas.microsoft.com/office/powerpoint/2010/main" val="3615633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2</a:t>
            </a:fld>
            <a:endParaRPr lang="en-US">
              <a:solidFill>
                <a:prstClr val="black">
                  <a:tint val="75000"/>
                </a:prstClr>
              </a:solidFill>
            </a:endParaRPr>
          </a:p>
        </p:txBody>
      </p:sp>
      <p:sp>
        <p:nvSpPr>
          <p:cNvPr id="3" name="Title 2"/>
          <p:cNvSpPr>
            <a:spLocks noGrp="1"/>
          </p:cNvSpPr>
          <p:nvPr>
            <p:ph type="title"/>
          </p:nvPr>
        </p:nvSpPr>
        <p:spPr>
          <a:xfrm>
            <a:off x="1522412" y="1"/>
            <a:ext cx="8610600" cy="762000"/>
          </a:xfrm>
        </p:spPr>
        <p:txBody>
          <a:bodyPr>
            <a:normAutofit/>
          </a:bodyPr>
          <a:lstStyle/>
          <a:p>
            <a:r>
              <a:rPr lang="en-US" sz="3200" dirty="0">
                <a:solidFill>
                  <a:schemeClr val="bg1"/>
                </a:solidFill>
              </a:rPr>
              <a:t>Agenda</a:t>
            </a:r>
          </a:p>
        </p:txBody>
      </p:sp>
      <p:sp>
        <p:nvSpPr>
          <p:cNvPr id="4" name="Content Placeholder 3"/>
          <p:cNvSpPr>
            <a:spLocks noGrp="1"/>
          </p:cNvSpPr>
          <p:nvPr>
            <p:ph sz="half" idx="1"/>
          </p:nvPr>
        </p:nvSpPr>
        <p:spPr>
          <a:xfrm>
            <a:off x="379412" y="1398673"/>
            <a:ext cx="5791200" cy="3325727"/>
          </a:xfrm>
        </p:spPr>
        <p:txBody>
          <a:bodyPr>
            <a:noAutofit/>
          </a:bodyPr>
          <a:lstStyle/>
          <a:p>
            <a:pPr>
              <a:lnSpc>
                <a:spcPct val="100000"/>
              </a:lnSpc>
              <a:spcBef>
                <a:spcPts val="400"/>
              </a:spcBef>
            </a:pPr>
            <a:r>
              <a:rPr lang="en-US" sz="2600" dirty="0"/>
              <a:t>Informed Delivery</a:t>
            </a:r>
          </a:p>
          <a:p>
            <a:pPr>
              <a:lnSpc>
                <a:spcPct val="100000"/>
              </a:lnSpc>
              <a:spcBef>
                <a:spcPts val="400"/>
              </a:spcBef>
            </a:pPr>
            <a:r>
              <a:rPr lang="en-US" sz="2600" dirty="0"/>
              <a:t>Informed Visibility</a:t>
            </a:r>
          </a:p>
          <a:p>
            <a:pPr>
              <a:lnSpc>
                <a:spcPct val="100000"/>
              </a:lnSpc>
              <a:spcBef>
                <a:spcPts val="400"/>
              </a:spcBef>
            </a:pPr>
            <a:r>
              <a:rPr lang="en-US" sz="2600" dirty="0"/>
              <a:t>Enterprise Payment</a:t>
            </a:r>
          </a:p>
          <a:p>
            <a:pPr>
              <a:lnSpc>
                <a:spcPct val="100000"/>
              </a:lnSpc>
              <a:spcBef>
                <a:spcPts val="400"/>
              </a:spcBef>
            </a:pPr>
            <a:r>
              <a:rPr lang="en-US" sz="2600" dirty="0"/>
              <a:t>Move Update</a:t>
            </a:r>
          </a:p>
          <a:p>
            <a:pPr>
              <a:lnSpc>
                <a:spcPct val="100000"/>
              </a:lnSpc>
              <a:spcBef>
                <a:spcPts val="400"/>
              </a:spcBef>
            </a:pPr>
            <a:r>
              <a:rPr lang="en-US" sz="2600" dirty="0"/>
              <a:t>Full Service</a:t>
            </a:r>
          </a:p>
          <a:p>
            <a:pPr>
              <a:lnSpc>
                <a:spcPct val="100000"/>
              </a:lnSpc>
              <a:spcBef>
                <a:spcPts val="400"/>
              </a:spcBef>
            </a:pPr>
            <a:r>
              <a:rPr lang="en-US" sz="2600" dirty="0"/>
              <a:t>eInduction</a:t>
            </a:r>
          </a:p>
          <a:p>
            <a:pPr>
              <a:lnSpc>
                <a:spcPct val="100000"/>
              </a:lnSpc>
              <a:spcBef>
                <a:spcPts val="400"/>
              </a:spcBef>
            </a:pPr>
            <a:r>
              <a:rPr lang="en-US" sz="2600" dirty="0"/>
              <a:t>Seamless Acceptance</a:t>
            </a:r>
          </a:p>
          <a:p>
            <a:pPr>
              <a:lnSpc>
                <a:spcPct val="100000"/>
              </a:lnSpc>
              <a:spcBef>
                <a:spcPts val="400"/>
              </a:spcBef>
            </a:pPr>
            <a:r>
              <a:rPr lang="en-US" sz="2600" dirty="0"/>
              <a:t>Integrated Help Desk</a:t>
            </a:r>
          </a:p>
          <a:p>
            <a:pPr>
              <a:lnSpc>
                <a:spcPct val="100000"/>
              </a:lnSpc>
              <a:spcBef>
                <a:spcPts val="400"/>
              </a:spcBef>
            </a:pPr>
            <a:endParaRPr lang="en-US" sz="2600" dirty="0"/>
          </a:p>
          <a:p>
            <a:pPr marL="0" indent="0">
              <a:lnSpc>
                <a:spcPct val="100000"/>
              </a:lnSpc>
              <a:spcBef>
                <a:spcPts val="400"/>
              </a:spcBef>
              <a:buNone/>
            </a:pPr>
            <a:endParaRPr lang="en-US" sz="2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2" y="1117600"/>
            <a:ext cx="6400800" cy="6426200"/>
          </a:xfrm>
          <a:prstGeom prst="parallelogram">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276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45EAA1-8F97-4ABA-B78C-5673B036DD5F}" type="slidenum">
              <a:rPr lang="en-US" smtClean="0">
                <a:solidFill>
                  <a:prstClr val="black">
                    <a:tint val="75000"/>
                  </a:prstClr>
                </a:solidFill>
              </a:rPr>
              <a:pPr/>
              <a:t>20</a:t>
            </a:fld>
            <a:endParaRPr lang="en-US" dirty="0">
              <a:solidFill>
                <a:prstClr val="black">
                  <a:tint val="75000"/>
                </a:prstClr>
              </a:solidFill>
            </a:endParaRPr>
          </a:p>
        </p:txBody>
      </p:sp>
      <p:sp>
        <p:nvSpPr>
          <p:cNvPr id="8" name="Content Placeholder 3"/>
          <p:cNvSpPr>
            <a:spLocks noGrp="1"/>
          </p:cNvSpPr>
          <p:nvPr>
            <p:ph sz="half" idx="4294967295"/>
          </p:nvPr>
        </p:nvSpPr>
        <p:spPr>
          <a:xfrm>
            <a:off x="380901" y="1878746"/>
            <a:ext cx="7998916" cy="3951288"/>
          </a:xfrm>
          <a:prstGeom prst="rect">
            <a:avLst/>
          </a:prstGeom>
        </p:spPr>
        <p:txBody>
          <a:bodyPr>
            <a:noAutofit/>
          </a:bodyPr>
          <a:lstStyle/>
          <a:p>
            <a:pPr marL="0" lvl="1" indent="0">
              <a:lnSpc>
                <a:spcPct val="100000"/>
              </a:lnSpc>
              <a:spcBef>
                <a:spcPts val="0"/>
              </a:spcBef>
              <a:buNone/>
            </a:pPr>
            <a:r>
              <a:rPr lang="en-US" sz="1600" b="1" i="1" dirty="0" err="1"/>
              <a:t>PostalOne</a:t>
            </a:r>
            <a:r>
              <a:rPr lang="en-US" sz="1600" b="1" i="1" dirty="0"/>
              <a:t>!</a:t>
            </a:r>
            <a:r>
              <a:rPr lang="en-US" sz="1600" b="1" dirty="0"/>
              <a:t> Help Desk</a:t>
            </a:r>
          </a:p>
          <a:p>
            <a:pPr marL="0" indent="0">
              <a:lnSpc>
                <a:spcPct val="100000"/>
              </a:lnSpc>
              <a:spcBef>
                <a:spcPts val="0"/>
              </a:spcBef>
              <a:buNone/>
            </a:pPr>
            <a:r>
              <a:rPr lang="en-US" sz="1600" dirty="0"/>
              <a:t>Support customers with EPS setup &amp; use</a:t>
            </a:r>
          </a:p>
          <a:p>
            <a:pPr lvl="1">
              <a:lnSpc>
                <a:spcPct val="100000"/>
              </a:lnSpc>
              <a:spcBef>
                <a:spcPts val="0"/>
              </a:spcBef>
              <a:buClrTx/>
            </a:pPr>
            <a:r>
              <a:rPr lang="en-US" sz="1600" i="1" dirty="0"/>
              <a:t>Postalone@usps.gov</a:t>
            </a:r>
          </a:p>
          <a:p>
            <a:pPr lvl="1">
              <a:lnSpc>
                <a:spcPct val="100000"/>
              </a:lnSpc>
              <a:spcBef>
                <a:spcPts val="0"/>
              </a:spcBef>
              <a:buClrTx/>
            </a:pPr>
            <a:r>
              <a:rPr lang="en-US" sz="1600" dirty="0"/>
              <a:t>800.522.9085</a:t>
            </a:r>
          </a:p>
          <a:p>
            <a:pPr marL="457200" lvl="1" indent="0">
              <a:lnSpc>
                <a:spcPct val="100000"/>
              </a:lnSpc>
              <a:spcBef>
                <a:spcPts val="0"/>
              </a:spcBef>
              <a:buClrTx/>
              <a:buNone/>
            </a:pPr>
            <a:endParaRPr lang="en-US" sz="1600" dirty="0"/>
          </a:p>
          <a:p>
            <a:pPr marL="0" lvl="1" indent="0">
              <a:lnSpc>
                <a:spcPct val="100000"/>
              </a:lnSpc>
              <a:spcBef>
                <a:spcPts val="0"/>
              </a:spcBef>
              <a:buNone/>
            </a:pPr>
            <a:r>
              <a:rPr lang="en-US" sz="1600" b="1" dirty="0"/>
              <a:t>Email questions </a:t>
            </a:r>
          </a:p>
          <a:p>
            <a:pPr marL="0" lvl="1" indent="0">
              <a:lnSpc>
                <a:spcPct val="100000"/>
              </a:lnSpc>
              <a:spcBef>
                <a:spcPts val="0"/>
              </a:spcBef>
              <a:buNone/>
            </a:pPr>
            <a:r>
              <a:rPr lang="en-US" sz="1600" dirty="0"/>
              <a:t>Support customers with migration preparation</a:t>
            </a:r>
          </a:p>
          <a:p>
            <a:pPr marL="342900" lvl="1" indent="-342900">
              <a:lnSpc>
                <a:spcPct val="100000"/>
              </a:lnSpc>
              <a:spcBef>
                <a:spcPts val="0"/>
              </a:spcBef>
            </a:pPr>
            <a:r>
              <a:rPr lang="en-US" sz="1600" i="1" dirty="0">
                <a:hlinkClick r:id="rId3"/>
              </a:rPr>
              <a:t>USPSPayment@usps.gov</a:t>
            </a:r>
            <a:endParaRPr lang="en-US" sz="1600" i="1" dirty="0"/>
          </a:p>
          <a:p>
            <a:pPr marL="342900" lvl="1" indent="-342900">
              <a:lnSpc>
                <a:spcPct val="100000"/>
              </a:lnSpc>
              <a:spcBef>
                <a:spcPts val="0"/>
              </a:spcBef>
            </a:pPr>
            <a:endParaRPr lang="en-US" sz="1600" i="1" dirty="0"/>
          </a:p>
          <a:p>
            <a:pPr marL="0" lvl="1" indent="0">
              <a:lnSpc>
                <a:spcPct val="100000"/>
              </a:lnSpc>
              <a:spcBef>
                <a:spcPts val="0"/>
              </a:spcBef>
              <a:buNone/>
            </a:pPr>
            <a:r>
              <a:rPr lang="en-US" sz="1600" b="1" dirty="0"/>
              <a:t>Contact your local BMEU</a:t>
            </a:r>
          </a:p>
          <a:p>
            <a:pPr marL="0" lvl="1" indent="0">
              <a:lnSpc>
                <a:spcPct val="100000"/>
              </a:lnSpc>
              <a:spcBef>
                <a:spcPts val="0"/>
              </a:spcBef>
              <a:buNone/>
            </a:pPr>
            <a:r>
              <a:rPr lang="en-US" sz="1600" dirty="0"/>
              <a:t>Support customers with EPS setup and use</a:t>
            </a:r>
          </a:p>
          <a:p>
            <a:pPr marL="285750" lvl="1" indent="-285750">
              <a:lnSpc>
                <a:spcPct val="100000"/>
              </a:lnSpc>
              <a:spcBef>
                <a:spcPts val="0"/>
              </a:spcBef>
            </a:pPr>
            <a:r>
              <a:rPr lang="en-US" sz="1600" dirty="0">
                <a:hlinkClick r:id="rId4"/>
              </a:rPr>
              <a:t>BMEU locator</a:t>
            </a:r>
            <a:endParaRPr lang="en-US" sz="1600" dirty="0"/>
          </a:p>
          <a:p>
            <a:pPr marL="0" lvl="1" indent="0">
              <a:lnSpc>
                <a:spcPct val="100000"/>
              </a:lnSpc>
              <a:spcBef>
                <a:spcPts val="0"/>
              </a:spcBef>
              <a:buNone/>
            </a:pPr>
            <a:endParaRPr lang="en-US" sz="1600" dirty="0"/>
          </a:p>
          <a:p>
            <a:pPr marL="0" lvl="1" indent="0">
              <a:lnSpc>
                <a:spcPct val="100000"/>
              </a:lnSpc>
              <a:spcBef>
                <a:spcPts val="0"/>
              </a:spcBef>
              <a:buNone/>
            </a:pPr>
            <a:r>
              <a:rPr lang="en-US" sz="1600" b="1" dirty="0"/>
              <a:t>PostalPro</a:t>
            </a:r>
          </a:p>
          <a:p>
            <a:pPr marL="0" lvl="1" indent="0">
              <a:lnSpc>
                <a:spcPct val="100000"/>
              </a:lnSpc>
              <a:spcBef>
                <a:spcPts val="0"/>
              </a:spcBef>
              <a:buNone/>
            </a:pPr>
            <a:r>
              <a:rPr lang="en-US" sz="1600" dirty="0"/>
              <a:t>Provide online reference materials</a:t>
            </a:r>
          </a:p>
          <a:p>
            <a:pPr marL="230188">
              <a:lnSpc>
                <a:spcPct val="100000"/>
              </a:lnSpc>
              <a:spcBef>
                <a:spcPts val="0"/>
              </a:spcBef>
            </a:pPr>
            <a:r>
              <a:rPr lang="en-US" sz="1600" i="1" dirty="0">
                <a:hlinkClick r:id="rId5"/>
              </a:rPr>
              <a:t>https://postalpro.usps.com/eps</a:t>
            </a:r>
            <a:endParaRPr lang="en-US" sz="1600" i="1" dirty="0"/>
          </a:p>
        </p:txBody>
      </p:sp>
      <p:sp>
        <p:nvSpPr>
          <p:cNvPr id="3" name="TextBox 2"/>
          <p:cNvSpPr txBox="1"/>
          <p:nvPr/>
        </p:nvSpPr>
        <p:spPr>
          <a:xfrm>
            <a:off x="7161212" y="2669450"/>
            <a:ext cx="3971464" cy="2369880"/>
          </a:xfrm>
          <a:prstGeom prst="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a:latin typeface="Arial" panose="020B0604020202020204" pitchFamily="34" charset="0"/>
                <a:cs typeface="Arial" panose="020B0604020202020204" pitchFamily="34" charset="0"/>
              </a:rPr>
              <a:t>Ready? </a:t>
            </a:r>
          </a:p>
          <a:p>
            <a:pPr algn="ctr"/>
            <a:endParaRPr lang="en-US"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Submit “EPS Request” via email:  </a:t>
            </a:r>
            <a:r>
              <a:rPr lang="en-US" i="1" dirty="0">
                <a:latin typeface="Arial" panose="020B0604020202020204" pitchFamily="34" charset="0"/>
                <a:cs typeface="Arial" panose="020B0604020202020204" pitchFamily="34" charset="0"/>
              </a:rPr>
              <a:t>USPSPayment@usps.gov</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*Include BCG username for BSA, email address &amp; CRID(s)</a:t>
            </a:r>
          </a:p>
        </p:txBody>
      </p:sp>
      <p:sp>
        <p:nvSpPr>
          <p:cNvPr id="5" name="Rectangle 4"/>
          <p:cNvSpPr/>
          <p:nvPr/>
        </p:nvSpPr>
        <p:spPr>
          <a:xfrm>
            <a:off x="1194607" y="76200"/>
            <a:ext cx="8385629" cy="584775"/>
          </a:xfrm>
          <a:prstGeom prst="rect">
            <a:avLst/>
          </a:prstGeom>
        </p:spPr>
        <p:txBody>
          <a:bodyPr wrap="none">
            <a:spAutoFit/>
          </a:bodyPr>
          <a:lstStyle/>
          <a:p>
            <a:r>
              <a:rPr lang="en-US" sz="3200" b="1" dirty="0">
                <a:solidFill>
                  <a:schemeClr val="bg1"/>
                </a:solidFill>
                <a:latin typeface="Helvetica" charset="0"/>
                <a:ea typeface="Helvetica" charset="0"/>
                <a:cs typeface="Helvetica" charset="0"/>
              </a:rPr>
              <a:t>Enterprise Payment Services – Resources</a:t>
            </a:r>
          </a:p>
        </p:txBody>
      </p:sp>
    </p:spTree>
    <p:extLst>
      <p:ext uri="{BB962C8B-B14F-4D97-AF65-F5344CB8AC3E}">
        <p14:creationId xmlns:p14="http://schemas.microsoft.com/office/powerpoint/2010/main" val="255317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98217" y="1787643"/>
            <a:ext cx="4342269" cy="461545"/>
          </a:xfrm>
          <a:prstGeom prst="rect">
            <a:avLst/>
          </a:prstGeom>
          <a:ln>
            <a:solidFill>
              <a:schemeClr val="bg1"/>
            </a:solidFill>
            <a:prstDash val="lgDash"/>
          </a:ln>
        </p:spPr>
        <p:txBody>
          <a:bodyPr wrap="square">
            <a:spAutoFit/>
          </a:bodyPr>
          <a:lstStyle/>
          <a:p>
            <a:pPr algn="ctr"/>
            <a:endParaRPr lang="en-US" sz="2399" dirty="0">
              <a:latin typeface="Helvetica Light"/>
            </a:endParaRPr>
          </a:p>
        </p:txBody>
      </p:sp>
      <p:sp>
        <p:nvSpPr>
          <p:cNvPr id="10" name="Title 1"/>
          <p:cNvSpPr>
            <a:spLocks noGrp="1"/>
          </p:cNvSpPr>
          <p:nvPr>
            <p:ph type="title"/>
          </p:nvPr>
        </p:nvSpPr>
        <p:spPr>
          <a:xfrm>
            <a:off x="1189860" y="101313"/>
            <a:ext cx="9917705" cy="713323"/>
          </a:xfrm>
        </p:spPr>
        <p:txBody>
          <a:bodyPr>
            <a:normAutofit/>
          </a:bodyPr>
          <a:lstStyle/>
          <a:p>
            <a:r>
              <a:rPr lang="en-US" sz="2999" dirty="0">
                <a:solidFill>
                  <a:schemeClr val="bg1"/>
                </a:solidFill>
                <a:latin typeface="Helvetica" panose="020B0604020202020204" pitchFamily="34" charset="0"/>
                <a:cs typeface="Helvetica" panose="020B0604020202020204" pitchFamily="34" charset="0"/>
              </a:rPr>
              <a:t>Move Update Standard Compliance</a:t>
            </a:r>
          </a:p>
        </p:txBody>
      </p:sp>
      <p:cxnSp>
        <p:nvCxnSpPr>
          <p:cNvPr id="9" name="Straight Connector 8"/>
          <p:cNvCxnSpPr/>
          <p:nvPr/>
        </p:nvCxnSpPr>
        <p:spPr>
          <a:xfrm flipV="1">
            <a:off x="0" y="2661338"/>
            <a:ext cx="12185663" cy="27031"/>
          </a:xfrm>
          <a:prstGeom prst="line">
            <a:avLst/>
          </a:prstGeom>
          <a:ln w="5080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2105169"/>
            <a:ext cx="3768705" cy="305495"/>
          </a:xfrm>
          <a:prstGeom prst="rect">
            <a:avLst/>
          </a:prstGeom>
          <a:noFill/>
          <a:ln>
            <a:solidFill>
              <a:schemeClr val="bg1"/>
            </a:solidFill>
          </a:ln>
        </p:spPr>
        <p:txBody>
          <a:bodyPr wrap="square" lIns="58764" tIns="29382" rIns="58764" bIns="29382" rtlCol="0">
            <a:spAutoFit/>
          </a:bodyPr>
          <a:lstStyle/>
          <a:p>
            <a:pPr algn="ctr"/>
            <a:r>
              <a:rPr lang="en-US" sz="1600" b="1" dirty="0">
                <a:solidFill>
                  <a:srgbClr val="C00000"/>
                </a:solidFill>
              </a:rPr>
              <a:t>Determine Eligible Mail Class</a:t>
            </a:r>
          </a:p>
        </p:txBody>
      </p:sp>
      <p:sp>
        <p:nvSpPr>
          <p:cNvPr id="12" name="TextBox 11"/>
          <p:cNvSpPr txBox="1"/>
          <p:nvPr/>
        </p:nvSpPr>
        <p:spPr>
          <a:xfrm>
            <a:off x="3768706" y="2097701"/>
            <a:ext cx="4648237" cy="305495"/>
          </a:xfrm>
          <a:prstGeom prst="rect">
            <a:avLst/>
          </a:prstGeom>
          <a:noFill/>
          <a:ln>
            <a:solidFill>
              <a:schemeClr val="bg1"/>
            </a:solidFill>
          </a:ln>
        </p:spPr>
        <p:txBody>
          <a:bodyPr wrap="square" lIns="58764" tIns="29382" rIns="58764" bIns="29382" rtlCol="0">
            <a:spAutoFit/>
          </a:bodyPr>
          <a:lstStyle/>
          <a:p>
            <a:pPr algn="ctr"/>
            <a:r>
              <a:rPr lang="en-US" sz="1600" b="1" dirty="0">
                <a:solidFill>
                  <a:srgbClr val="C00000"/>
                </a:solidFill>
              </a:rPr>
              <a:t>Select Approved Update Method</a:t>
            </a:r>
          </a:p>
        </p:txBody>
      </p:sp>
      <p:sp>
        <p:nvSpPr>
          <p:cNvPr id="15" name="Rectangle 14"/>
          <p:cNvSpPr/>
          <p:nvPr/>
        </p:nvSpPr>
        <p:spPr>
          <a:xfrm>
            <a:off x="8420104" y="2104427"/>
            <a:ext cx="3768720" cy="305495"/>
          </a:xfrm>
          <a:prstGeom prst="rect">
            <a:avLst/>
          </a:prstGeom>
        </p:spPr>
        <p:txBody>
          <a:bodyPr wrap="square" lIns="58764" tIns="29382" rIns="58764" bIns="29382">
            <a:spAutoFit/>
          </a:bodyPr>
          <a:lstStyle/>
          <a:p>
            <a:pPr algn="ctr"/>
            <a:r>
              <a:rPr lang="en-US" sz="1600" b="1" dirty="0">
                <a:solidFill>
                  <a:srgbClr val="C00000"/>
                </a:solidFill>
              </a:rPr>
              <a:t>Update Address List</a:t>
            </a:r>
            <a:endParaRPr lang="en-US" sz="1600" dirty="0">
              <a:solidFill>
                <a:prstClr val="black"/>
              </a:solidFill>
            </a:endParaRPr>
          </a:p>
        </p:txBody>
      </p:sp>
      <p:sp>
        <p:nvSpPr>
          <p:cNvPr id="16" name="Rectangle 15"/>
          <p:cNvSpPr/>
          <p:nvPr/>
        </p:nvSpPr>
        <p:spPr>
          <a:xfrm>
            <a:off x="104903" y="2935030"/>
            <a:ext cx="3663802" cy="2307723"/>
          </a:xfrm>
          <a:prstGeom prst="rect">
            <a:avLst/>
          </a:prstGeom>
        </p:spPr>
        <p:txBody>
          <a:bodyPr wrap="square">
            <a:spAutoFit/>
          </a:bodyPr>
          <a:lstStyle/>
          <a:p>
            <a:pPr marL="285664" indent="-285664" fontAlgn="t">
              <a:buFont typeface="Arial" panose="020B0604020202020204" pitchFamily="34" charset="0"/>
              <a:buChar char="•"/>
            </a:pPr>
            <a:r>
              <a:rPr lang="en-US" sz="1600" dirty="0">
                <a:solidFill>
                  <a:prstClr val="white">
                    <a:lumMod val="50000"/>
                  </a:prstClr>
                </a:solidFill>
              </a:rPr>
              <a:t>First-Class Mail presorted or automation prices </a:t>
            </a:r>
          </a:p>
          <a:p>
            <a:pPr marL="285664" indent="-285664" fontAlgn="t">
              <a:buFont typeface="Arial" panose="020B0604020202020204" pitchFamily="34" charset="0"/>
              <a:buChar char="•"/>
            </a:pPr>
            <a:r>
              <a:rPr lang="en-US" sz="1600" dirty="0">
                <a:solidFill>
                  <a:prstClr val="white">
                    <a:lumMod val="50000"/>
                  </a:prstClr>
                </a:solidFill>
              </a:rPr>
              <a:t>USPS Marketing Mail</a:t>
            </a:r>
          </a:p>
          <a:p>
            <a:pPr marL="285664" indent="-285664" fontAlgn="t">
              <a:buFont typeface="Arial" panose="020B0604020202020204" pitchFamily="34" charset="0"/>
              <a:buChar char="•"/>
            </a:pPr>
            <a:endParaRPr lang="en-US" sz="1600" dirty="0">
              <a:solidFill>
                <a:prstClr val="white">
                  <a:lumMod val="50000"/>
                </a:prstClr>
              </a:solidFill>
            </a:endParaRPr>
          </a:p>
          <a:p>
            <a:pPr algn="ctr" fontAlgn="t"/>
            <a:r>
              <a:rPr lang="en-US" sz="1600" dirty="0">
                <a:solidFill>
                  <a:prstClr val="white">
                    <a:lumMod val="50000"/>
                  </a:prstClr>
                </a:solidFill>
              </a:rPr>
              <a:t>Mailers who present mixed mailings that pertain to at least one of these categories are still subjected to the Move Update standard</a:t>
            </a:r>
          </a:p>
          <a:p>
            <a:pPr fontAlgn="t"/>
            <a:endParaRPr lang="en-US" sz="1600" dirty="0">
              <a:solidFill>
                <a:prstClr val="white">
                  <a:lumMod val="50000"/>
                </a:prstClr>
              </a:solidFill>
            </a:endParaRPr>
          </a:p>
        </p:txBody>
      </p:sp>
      <p:sp>
        <p:nvSpPr>
          <p:cNvPr id="20" name="Rectangle 19"/>
          <p:cNvSpPr/>
          <p:nvPr/>
        </p:nvSpPr>
        <p:spPr>
          <a:xfrm>
            <a:off x="8416944" y="2971920"/>
            <a:ext cx="3768719" cy="1323094"/>
          </a:xfrm>
          <a:prstGeom prst="rect">
            <a:avLst/>
          </a:prstGeom>
        </p:spPr>
        <p:txBody>
          <a:bodyPr wrap="square">
            <a:spAutoFit/>
          </a:bodyPr>
          <a:lstStyle/>
          <a:p>
            <a:pPr algn="ctr"/>
            <a:r>
              <a:rPr lang="en-US" sz="1600" dirty="0">
                <a:solidFill>
                  <a:prstClr val="white">
                    <a:lumMod val="50000"/>
                  </a:prstClr>
                </a:solidFill>
              </a:rPr>
              <a:t>Mailers </a:t>
            </a:r>
            <a:r>
              <a:rPr lang="en-US" sz="1600" b="1" u="sng" dirty="0">
                <a:solidFill>
                  <a:prstClr val="white">
                    <a:lumMod val="50000"/>
                  </a:prstClr>
                </a:solidFill>
              </a:rPr>
              <a:t>must reconcile their mailing address list </a:t>
            </a:r>
            <a:r>
              <a:rPr lang="en-US" sz="1600" dirty="0">
                <a:solidFill>
                  <a:prstClr val="white">
                    <a:lumMod val="50000"/>
                  </a:prstClr>
                </a:solidFill>
              </a:rPr>
              <a:t>within 95 days prior to </a:t>
            </a:r>
            <a:br>
              <a:rPr lang="en-US" sz="1600" dirty="0">
                <a:solidFill>
                  <a:prstClr val="white">
                    <a:lumMod val="50000"/>
                  </a:prstClr>
                </a:solidFill>
              </a:rPr>
            </a:br>
            <a:r>
              <a:rPr lang="en-US" sz="1600" dirty="0">
                <a:solidFill>
                  <a:prstClr val="white">
                    <a:lumMod val="50000"/>
                  </a:prstClr>
                </a:solidFill>
              </a:rPr>
              <a:t>the postage statement finalization date with one of the Postal Service-approved methods or an assessment may apply</a:t>
            </a:r>
          </a:p>
        </p:txBody>
      </p:sp>
      <p:sp>
        <p:nvSpPr>
          <p:cNvPr id="17" name="Rectangle 16"/>
          <p:cNvSpPr/>
          <p:nvPr/>
        </p:nvSpPr>
        <p:spPr>
          <a:xfrm>
            <a:off x="3768706" y="2948544"/>
            <a:ext cx="4648236" cy="2112774"/>
          </a:xfrm>
          <a:prstGeom prst="rect">
            <a:avLst/>
          </a:prstGeom>
        </p:spPr>
        <p:txBody>
          <a:bodyPr wrap="square" lIns="142137" tIns="71064" rIns="142137" bIns="71064">
            <a:spAutoFit/>
          </a:bodyPr>
          <a:lstStyle/>
          <a:p>
            <a:pPr algn="ctr"/>
            <a:r>
              <a:rPr lang="en-US" sz="1600" dirty="0">
                <a:solidFill>
                  <a:prstClr val="white">
                    <a:lumMod val="50000"/>
                  </a:prstClr>
                </a:solidFill>
              </a:rPr>
              <a:t>Mailers must use at least one of the USPS </a:t>
            </a:r>
            <a:br>
              <a:rPr lang="en-US" sz="1600" dirty="0">
                <a:solidFill>
                  <a:prstClr val="white">
                    <a:lumMod val="50000"/>
                  </a:prstClr>
                </a:solidFill>
              </a:rPr>
            </a:br>
            <a:r>
              <a:rPr lang="en-US" sz="1600" dirty="0">
                <a:solidFill>
                  <a:prstClr val="white">
                    <a:lumMod val="50000"/>
                  </a:prstClr>
                </a:solidFill>
              </a:rPr>
              <a:t>approved methods to update address list</a:t>
            </a:r>
          </a:p>
          <a:p>
            <a:pPr marL="742727" lvl="1" indent="-285664">
              <a:buFont typeface="Arial" panose="020B0604020202020204" pitchFamily="34" charset="0"/>
              <a:buChar char="•"/>
            </a:pPr>
            <a:r>
              <a:rPr lang="en-US" sz="1600" dirty="0">
                <a:solidFill>
                  <a:prstClr val="white">
                    <a:lumMod val="50000"/>
                  </a:prstClr>
                </a:solidFill>
              </a:rPr>
              <a:t>NCOALink </a:t>
            </a:r>
          </a:p>
          <a:p>
            <a:pPr marL="742727" lvl="1" indent="-285664" fontAlgn="ctr">
              <a:buFont typeface="Arial" panose="020B0604020202020204" pitchFamily="34" charset="0"/>
              <a:buChar char="•"/>
            </a:pPr>
            <a:r>
              <a:rPr lang="en-US" sz="1600" dirty="0">
                <a:solidFill>
                  <a:prstClr val="white">
                    <a:lumMod val="50000"/>
                  </a:prstClr>
                </a:solidFill>
              </a:rPr>
              <a:t>NCOALink MPE</a:t>
            </a:r>
          </a:p>
          <a:p>
            <a:pPr marL="742727" lvl="1" indent="-285664" fontAlgn="ctr">
              <a:buFont typeface="Arial" panose="020B0604020202020204" pitchFamily="34" charset="0"/>
              <a:buChar char="•"/>
              <a:tabLst>
                <a:tab pos="682420" algn="l"/>
              </a:tabLst>
            </a:pPr>
            <a:r>
              <a:rPr lang="en-US" sz="1600" dirty="0">
                <a:solidFill>
                  <a:prstClr val="white">
                    <a:lumMod val="50000"/>
                  </a:prstClr>
                </a:solidFill>
              </a:rPr>
              <a:t>ACS: SingleSource, Traditional, OneCode, </a:t>
            </a:r>
            <a:br>
              <a:rPr lang="en-US" sz="1600" dirty="0">
                <a:solidFill>
                  <a:prstClr val="white">
                    <a:lumMod val="50000"/>
                  </a:prstClr>
                </a:solidFill>
              </a:rPr>
            </a:br>
            <a:r>
              <a:rPr lang="en-US" sz="1600" dirty="0">
                <a:solidFill>
                  <a:prstClr val="white">
                    <a:lumMod val="50000"/>
                  </a:prstClr>
                </a:solidFill>
              </a:rPr>
              <a:t>Full-Service</a:t>
            </a:r>
          </a:p>
          <a:p>
            <a:pPr marL="742727" lvl="1" indent="-285664" fontAlgn="ctr">
              <a:buFont typeface="Arial" panose="020B0604020202020204" pitchFamily="34" charset="0"/>
              <a:buChar char="•"/>
              <a:tabLst>
                <a:tab pos="682420" algn="l"/>
              </a:tabLst>
            </a:pPr>
            <a:r>
              <a:rPr lang="en-US" sz="1600" dirty="0">
                <a:solidFill>
                  <a:prstClr val="white">
                    <a:lumMod val="50000"/>
                  </a:prstClr>
                </a:solidFill>
              </a:rPr>
              <a:t>ASE</a:t>
            </a:r>
          </a:p>
          <a:p>
            <a:pPr fontAlgn="ctr">
              <a:tabLst>
                <a:tab pos="682420" algn="l"/>
              </a:tabLst>
            </a:pPr>
            <a:endParaRPr lang="en-US" sz="1600" dirty="0">
              <a:solidFill>
                <a:prstClr val="white">
                  <a:lumMod val="50000"/>
                </a:prstClr>
              </a:solidFill>
            </a:endParaRPr>
          </a:p>
        </p:txBody>
      </p:sp>
      <p:cxnSp>
        <p:nvCxnSpPr>
          <p:cNvPr id="29" name="Straight Connector 28"/>
          <p:cNvCxnSpPr/>
          <p:nvPr/>
        </p:nvCxnSpPr>
        <p:spPr>
          <a:xfrm>
            <a:off x="3768706" y="738650"/>
            <a:ext cx="0" cy="609254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16943" y="717989"/>
            <a:ext cx="0" cy="609254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361" y="2688369"/>
            <a:ext cx="11944438"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4789" y="909248"/>
            <a:ext cx="896070" cy="119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5990" y="1017860"/>
            <a:ext cx="1441628" cy="89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C:\Users\TXTDQ0\AppData\Local\Microsoft\Windows\Temporary Internet Files\Content.IE5\GQB6VDDO\120px-Crystal_Clear_app_korganizer[1].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9733113" y="909249"/>
            <a:ext cx="1142702" cy="1142702"/>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p:nvPr/>
        </p:nvSpPr>
        <p:spPr>
          <a:xfrm>
            <a:off x="-306309" y="5572928"/>
            <a:ext cx="13077931" cy="1284179"/>
          </a:xfrm>
          <a:custGeom>
            <a:avLst/>
            <a:gdLst>
              <a:gd name="connsiteX0" fmla="*/ 0 w 15811500"/>
              <a:gd name="connsiteY0" fmla="*/ 1694418 h 2647630"/>
              <a:gd name="connsiteX1" fmla="*/ 1752600 w 15811500"/>
              <a:gd name="connsiteY1" fmla="*/ 18018 h 2647630"/>
              <a:gd name="connsiteX2" fmla="*/ 5086350 w 15811500"/>
              <a:gd name="connsiteY2" fmla="*/ 2646918 h 2647630"/>
              <a:gd name="connsiteX3" fmla="*/ 7372350 w 15811500"/>
              <a:gd name="connsiteY3" fmla="*/ 303768 h 2647630"/>
              <a:gd name="connsiteX4" fmla="*/ 10553700 w 15811500"/>
              <a:gd name="connsiteY4" fmla="*/ 2437368 h 2647630"/>
              <a:gd name="connsiteX5" fmla="*/ 13258800 w 15811500"/>
              <a:gd name="connsiteY5" fmla="*/ 399018 h 2647630"/>
              <a:gd name="connsiteX6" fmla="*/ 15811500 w 15811500"/>
              <a:gd name="connsiteY6" fmla="*/ 1637268 h 2647630"/>
              <a:gd name="connsiteX7" fmla="*/ 15811500 w 15811500"/>
              <a:gd name="connsiteY7" fmla="*/ 1637268 h 26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0" h="2647630">
                <a:moveTo>
                  <a:pt x="0" y="1694418"/>
                </a:moveTo>
                <a:cubicBezTo>
                  <a:pt x="452437" y="776843"/>
                  <a:pt x="904875" y="-140732"/>
                  <a:pt x="1752600" y="18018"/>
                </a:cubicBezTo>
                <a:cubicBezTo>
                  <a:pt x="2600325" y="176768"/>
                  <a:pt x="4149725" y="2599293"/>
                  <a:pt x="5086350" y="2646918"/>
                </a:cubicBezTo>
                <a:cubicBezTo>
                  <a:pt x="6022975" y="2694543"/>
                  <a:pt x="6461125" y="338693"/>
                  <a:pt x="7372350" y="303768"/>
                </a:cubicBezTo>
                <a:cubicBezTo>
                  <a:pt x="8283575" y="268843"/>
                  <a:pt x="9572625" y="2421493"/>
                  <a:pt x="10553700" y="2437368"/>
                </a:cubicBezTo>
                <a:cubicBezTo>
                  <a:pt x="11534775" y="2453243"/>
                  <a:pt x="12382500" y="532368"/>
                  <a:pt x="13258800" y="399018"/>
                </a:cubicBezTo>
                <a:cubicBezTo>
                  <a:pt x="14135100" y="265668"/>
                  <a:pt x="15811500" y="1637268"/>
                  <a:pt x="15811500" y="1637268"/>
                </a:cubicBezTo>
                <a:lnTo>
                  <a:pt x="15811500" y="1637268"/>
                </a:lnTo>
              </a:path>
            </a:pathLst>
          </a:custGeom>
          <a:noFill/>
          <a:ln>
            <a:solidFill>
              <a:schemeClr val="bg1">
                <a:lumMod val="6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solidFill>
                <a:prstClr val="white"/>
              </a:solidFill>
            </a:endParaRPr>
          </a:p>
        </p:txBody>
      </p:sp>
      <p:sp>
        <p:nvSpPr>
          <p:cNvPr id="32" name="TextBox 31"/>
          <p:cNvSpPr txBox="1"/>
          <p:nvPr/>
        </p:nvSpPr>
        <p:spPr>
          <a:xfrm>
            <a:off x="8608357" y="4524793"/>
            <a:ext cx="3442713" cy="1076937"/>
          </a:xfrm>
          <a:prstGeom prst="rect">
            <a:avLst/>
          </a:prstGeom>
          <a:noFill/>
          <a:ln>
            <a:solidFill>
              <a:schemeClr val="tx1">
                <a:lumMod val="50000"/>
                <a:lumOff val="50000"/>
              </a:schemeClr>
            </a:solidFill>
            <a:prstDash val="dash"/>
          </a:ln>
        </p:spPr>
        <p:txBody>
          <a:bodyPr wrap="square" rtlCol="0">
            <a:spAutoFit/>
          </a:bodyPr>
          <a:lstStyle/>
          <a:p>
            <a:pPr marL="285664" indent="-285664">
              <a:buFont typeface="Arial" panose="020B0604020202020204" pitchFamily="34" charset="0"/>
              <a:buChar char="•"/>
            </a:pPr>
            <a:r>
              <a:rPr lang="en-US" sz="1600" dirty="0">
                <a:solidFill>
                  <a:schemeClr val="tx2"/>
                </a:solidFill>
                <a:latin typeface="Helvetica Light"/>
              </a:rPr>
              <a:t>Reduce Undeliverable As Addressed (UAA) mail</a:t>
            </a:r>
          </a:p>
          <a:p>
            <a:pPr marL="285664" indent="-285664">
              <a:buFont typeface="Arial" panose="020B0604020202020204" pitchFamily="34" charset="0"/>
              <a:buChar char="•"/>
            </a:pPr>
            <a:r>
              <a:rPr lang="en-US" sz="1600" dirty="0">
                <a:solidFill>
                  <a:schemeClr val="tx2"/>
                </a:solidFill>
                <a:latin typeface="Helvetica Light"/>
              </a:rPr>
              <a:t>Ensures mailpieces reach intended recipients</a:t>
            </a:r>
          </a:p>
        </p:txBody>
      </p:sp>
      <p:sp>
        <p:nvSpPr>
          <p:cNvPr id="3" name="Slide Number Placeholder 2"/>
          <p:cNvSpPr>
            <a:spLocks noGrp="1"/>
          </p:cNvSpPr>
          <p:nvPr>
            <p:ph type="sldNum" sz="quarter" idx="12"/>
          </p:nvPr>
        </p:nvSpPr>
        <p:spPr/>
        <p:txBody>
          <a:bodyPr/>
          <a:lstStyle/>
          <a:p>
            <a:fld id="{7598BF81-8B34-B643-B5B0-4C1DA59A715B}" type="slidenum">
              <a:rPr lang="en-US" smtClean="0"/>
              <a:t>21</a:t>
            </a:fld>
            <a:endParaRPr lang="en-US"/>
          </a:p>
        </p:txBody>
      </p:sp>
    </p:spTree>
    <p:extLst>
      <p:ext uri="{BB962C8B-B14F-4D97-AF65-F5344CB8AC3E}">
        <p14:creationId xmlns:p14="http://schemas.microsoft.com/office/powerpoint/2010/main" val="243214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1888" y="1302489"/>
          <a:ext cx="11778453" cy="5274049"/>
        </p:xfrm>
        <a:graphic>
          <a:graphicData uri="http://schemas.openxmlformats.org/drawingml/2006/table">
            <a:tbl>
              <a:tblPr firstRow="1" bandRow="1">
                <a:tableStyleId>{5C22544A-7EE6-4342-B048-85BDC9FD1C3A}</a:tableStyleId>
              </a:tblPr>
              <a:tblGrid>
                <a:gridCol w="2472061">
                  <a:extLst>
                    <a:ext uri="{9D8B030D-6E8A-4147-A177-3AD203B41FA5}">
                      <a16:colId xmlns="" xmlns:a16="http://schemas.microsoft.com/office/drawing/2014/main" val="20000"/>
                    </a:ext>
                  </a:extLst>
                </a:gridCol>
                <a:gridCol w="3003228">
                  <a:extLst>
                    <a:ext uri="{9D8B030D-6E8A-4147-A177-3AD203B41FA5}">
                      <a16:colId xmlns="" xmlns:a16="http://schemas.microsoft.com/office/drawing/2014/main" val="20001"/>
                    </a:ext>
                  </a:extLst>
                </a:gridCol>
                <a:gridCol w="6303164">
                  <a:extLst>
                    <a:ext uri="{9D8B030D-6E8A-4147-A177-3AD203B41FA5}">
                      <a16:colId xmlns="" xmlns:a16="http://schemas.microsoft.com/office/drawing/2014/main" val="20002"/>
                    </a:ext>
                  </a:extLst>
                </a:gridCol>
              </a:tblGrid>
              <a:tr h="197004">
                <a:tc>
                  <a:txBody>
                    <a:bodyPr/>
                    <a:lstStyle/>
                    <a:p>
                      <a:endParaRPr lang="en-US" sz="700" b="0" dirty="0">
                        <a:latin typeface="Calibri" panose="020F0502020204030204" pitchFamily="34" charset="0"/>
                      </a:endParaRPr>
                    </a:p>
                  </a:txBody>
                  <a:tcPr marL="0" marR="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endParaRPr lang="en-US" sz="700" b="1" dirty="0">
                        <a:latin typeface="Calibri" panose="020F050202020403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700" b="0" dirty="0">
                        <a:latin typeface="Calibri" panose="020F050202020403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10003"/>
                  </a:ext>
                </a:extLst>
              </a:tr>
              <a:tr h="121670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cap="all" dirty="0">
                          <a:solidFill>
                            <a:schemeClr val="accent1">
                              <a:lumMod val="25000"/>
                            </a:schemeClr>
                          </a:solidFill>
                          <a:latin typeface="Helvetica Light"/>
                        </a:rPr>
                        <a:t>Pre Mailing: </a:t>
                      </a:r>
                      <a:r>
                        <a:rPr lang="en-US" sz="1400" b="0" cap="all" dirty="0">
                          <a:solidFill>
                            <a:schemeClr val="accent1">
                              <a:lumMod val="25000"/>
                            </a:schemeClr>
                          </a:solidFill>
                          <a:latin typeface="Helvetica Light"/>
                        </a:rPr>
                        <a:t>U</a:t>
                      </a:r>
                      <a:r>
                        <a:rPr lang="en-US" sz="1400" dirty="0">
                          <a:latin typeface="Helvetica Light"/>
                        </a:rPr>
                        <a:t>pdating mailing address list </a:t>
                      </a:r>
                      <a:r>
                        <a:rPr lang="en-US" sz="1400" dirty="0">
                          <a:solidFill>
                            <a:srgbClr val="1529E5"/>
                          </a:solidFill>
                          <a:latin typeface="Helvetica Light"/>
                        </a:rPr>
                        <a:t>before</a:t>
                      </a:r>
                      <a:r>
                        <a:rPr lang="en-US" sz="1400" dirty="0">
                          <a:latin typeface="Helvetica Light"/>
                        </a:rPr>
                        <a:t> you mail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cap="all" dirty="0">
                        <a:solidFill>
                          <a:schemeClr val="accent1">
                            <a:lumMod val="25000"/>
                          </a:schemeClr>
                        </a:solidFill>
                        <a:latin typeface="Calibri" panose="020F0502020204030204" pitchFamily="34" charset="0"/>
                      </a:endParaRPr>
                    </a:p>
                  </a:txBody>
                  <a:tcPr marL="121888" marR="121888" marT="45708" marB="457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a:ea typeface="+mn-ea"/>
                          <a:cs typeface="+mn-cs"/>
                        </a:rPr>
                        <a:t>NCOA</a:t>
                      </a:r>
                      <a:r>
                        <a:rPr kumimoji="0" lang="en-US" sz="1800" b="0" i="0" u="none" strike="noStrike" kern="1200" cap="none" spc="0" normalizeH="0" baseline="30000" noProof="0" dirty="0">
                          <a:ln>
                            <a:noFill/>
                          </a:ln>
                          <a:solidFill>
                            <a:prstClr val="black"/>
                          </a:solidFill>
                          <a:effectLst/>
                          <a:uLnTx/>
                          <a:uFillTx/>
                          <a:latin typeface="Helvetica Light"/>
                          <a:ea typeface="+mn-ea"/>
                          <a:cs typeface="+mn-cs"/>
                        </a:rPr>
                        <a:t>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Helvetica Light"/>
                        </a:rPr>
                        <a:t>National Change of Address Link</a:t>
                      </a:r>
                      <a:r>
                        <a:rPr lang="en-US" sz="1600" baseline="30000" dirty="0">
                          <a:latin typeface="Helvetica Light"/>
                        </a:rPr>
                        <a:t> </a:t>
                      </a:r>
                    </a:p>
                    <a:p>
                      <a:pPr algn="l"/>
                      <a:endParaRPr lang="en-US" sz="1100" b="1" dirty="0">
                        <a:solidFill>
                          <a:schemeClr val="accent1">
                            <a:lumMod val="25000"/>
                          </a:schemeClr>
                        </a:solidFill>
                        <a:latin typeface="Helvetica Light"/>
                      </a:endParaRPr>
                    </a:p>
                  </a:txBody>
                  <a:tcPr marL="121888" marR="121888" marT="45708" marB="45708"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tc>
                  <a:txBody>
                    <a:bodyPr/>
                    <a:lstStyle/>
                    <a:p>
                      <a:r>
                        <a:rPr lang="en-US" sz="1400" dirty="0">
                          <a:latin typeface="Helvetica Light"/>
                        </a:rPr>
                        <a:t>Verifies a mailer submitted mailing address list against the USPS NCOA database</a:t>
                      </a:r>
                    </a:p>
                  </a:txBody>
                  <a:tcPr marL="121888" marR="121888" marT="45708" marB="45708"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1531895">
                <a:tc vMerge="1">
                  <a:txBody>
                    <a:bodyPr/>
                    <a:lstStyle/>
                    <a:p>
                      <a:endParaRPr lang="en-US" sz="1600" b="0" dirty="0">
                        <a:latin typeface="Calibri" panose="020F0502020204030204" pitchFamily="34" charset="0"/>
                      </a:endParaRPr>
                    </a:p>
                  </a:txBody>
                  <a:tcPr/>
                </a:tc>
                <a:tc>
                  <a:txBody>
                    <a:bodyPr/>
                    <a:lstStyle/>
                    <a:p>
                      <a:pPr algn="l"/>
                      <a:r>
                        <a:rPr lang="en-US" sz="1800" dirty="0">
                          <a:latin typeface="Helvetica Light"/>
                        </a:rPr>
                        <a:t>NCOA</a:t>
                      </a:r>
                      <a:r>
                        <a:rPr lang="en-US" sz="1800" baseline="30000" dirty="0">
                          <a:latin typeface="Helvetica Light"/>
                        </a:rPr>
                        <a:t>Link</a:t>
                      </a:r>
                      <a:r>
                        <a:rPr lang="en-US" sz="1800" dirty="0">
                          <a:latin typeface="Helvetica Light"/>
                        </a:rPr>
                        <a:t> MPE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Helvetica Light"/>
                        </a:rPr>
                        <a:t>National Change of Address Link Mail Processing Equipment</a:t>
                      </a:r>
                    </a:p>
                    <a:p>
                      <a:pPr algn="l"/>
                      <a:endParaRPr lang="en-US" sz="1400" b="1" dirty="0">
                        <a:solidFill>
                          <a:schemeClr val="accent1">
                            <a:lumMod val="25000"/>
                          </a:schemeClr>
                        </a:solidFill>
                        <a:latin typeface="Helvetica Light"/>
                      </a:endParaRPr>
                    </a:p>
                  </a:txBody>
                  <a:tcPr marL="121888" marR="121888" marT="45708" marB="45708" anchor="ctr">
                    <a:lnL w="12700" cap="flat" cmpd="sng" algn="ctr">
                      <a:solidFill>
                        <a:schemeClr val="bg2"/>
                      </a:solidFill>
                      <a:prstDash val="solid"/>
                      <a:round/>
                      <a:headEnd type="none" w="med" len="med"/>
                      <a:tailEnd type="none" w="med" len="med"/>
                    </a:lnL>
                    <a:lnT w="9525" cap="flat" cmpd="sng" algn="ctr">
                      <a:solidFill>
                        <a:schemeClr val="tx1">
                          <a:lumMod val="65000"/>
                          <a:lumOff val="35000"/>
                        </a:schemeClr>
                      </a:solidFill>
                      <a:prstDash val="dash"/>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tc>
                  <a:txBody>
                    <a:bodyPr/>
                    <a:lstStyle/>
                    <a:p>
                      <a:pPr>
                        <a:spcBef>
                          <a:spcPts val="0"/>
                        </a:spcBef>
                      </a:pPr>
                      <a:r>
                        <a:rPr lang="en-US" sz="1400" dirty="0">
                          <a:latin typeface="Helvetica Light"/>
                        </a:rPr>
                        <a:t>Uses Mail Processing Equipment (MPE)  technologies </a:t>
                      </a:r>
                      <a:r>
                        <a:rPr lang="en-US" sz="1400" kern="1400" dirty="0">
                          <a:latin typeface="Helvetica Light"/>
                        </a:rPr>
                        <a:t>to match the printed address from a mailpiece against the NCOA Database</a:t>
                      </a:r>
                    </a:p>
                  </a:txBody>
                  <a:tcPr marL="121888" marR="121888" marT="45708" marB="45708" anchor="ctr">
                    <a:lnR w="12700" cap="flat" cmpd="sng" algn="ctr">
                      <a:solidFill>
                        <a:schemeClr val="bg2"/>
                      </a:solidFill>
                      <a:prstDash val="solid"/>
                      <a:round/>
                      <a:headEnd type="none" w="med" len="med"/>
                      <a:tailEnd type="none" w="med" len="med"/>
                    </a:lnR>
                    <a:lnT w="9525" cap="flat" cmpd="sng" algn="ctr">
                      <a:solidFill>
                        <a:schemeClr val="tx1">
                          <a:lumMod val="65000"/>
                          <a:lumOff val="35000"/>
                        </a:schemeClr>
                      </a:solidFill>
                      <a:prstDash val="dash"/>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2133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700" cap="all" dirty="0">
                        <a:solidFill>
                          <a:srgbClr val="0070C0"/>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endParaRPr lang="en-US" sz="700" b="1" dirty="0">
                        <a:solidFill>
                          <a:srgbClr val="0070C0"/>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5000"/>
                          <a:lumOff val="35000"/>
                        </a:schemeClr>
                      </a:solidFill>
                      <a:prstDash val="dash"/>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lumMod val="65000"/>
                            <a:lumOff val="35000"/>
                          </a:schemeClr>
                        </a:solidFill>
                        <a:latin typeface="Calibri" panose="020F0502020204030204"/>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5000"/>
                          <a:lumOff val="35000"/>
                        </a:schemeClr>
                      </a:solidFill>
                      <a:prstDash val="dash"/>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10006"/>
                  </a:ext>
                </a:extLst>
              </a:tr>
              <a:tr h="956874">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cap="all" dirty="0">
                        <a:solidFill>
                          <a:srgbClr val="0070C0"/>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cap="all" dirty="0">
                          <a:solidFill>
                            <a:schemeClr val="accent1">
                              <a:lumMod val="25000"/>
                            </a:schemeClr>
                          </a:solidFill>
                          <a:latin typeface="Helvetica Light"/>
                          <a:ea typeface="+mn-ea"/>
                          <a:cs typeface="+mn-cs"/>
                        </a:rPr>
                        <a:t>Post mailing: </a:t>
                      </a:r>
                      <a:r>
                        <a:rPr lang="en-US" sz="1400" b="0" kern="1200" cap="all" dirty="0">
                          <a:solidFill>
                            <a:schemeClr val="accent1">
                              <a:lumMod val="25000"/>
                            </a:schemeClr>
                          </a:solidFill>
                          <a:latin typeface="Helvetica Light"/>
                          <a:ea typeface="+mn-ea"/>
                          <a:cs typeface="+mn-cs"/>
                        </a:rPr>
                        <a:t>U</a:t>
                      </a:r>
                      <a:r>
                        <a:rPr lang="en-US" sz="1400" dirty="0">
                          <a:latin typeface="Helvetica Light"/>
                        </a:rPr>
                        <a:t>pdating mailing address list </a:t>
                      </a:r>
                      <a:r>
                        <a:rPr lang="en-US" sz="1400" dirty="0">
                          <a:solidFill>
                            <a:srgbClr val="1529E5"/>
                          </a:solidFill>
                          <a:latin typeface="Helvetica Light"/>
                        </a:rPr>
                        <a:t>after</a:t>
                      </a:r>
                      <a:r>
                        <a:rPr lang="en-US" sz="1400" dirty="0">
                          <a:latin typeface="Helvetica Light"/>
                        </a:rPr>
                        <a:t> you mail</a:t>
                      </a:r>
                      <a:endParaRPr lang="en-US" sz="1400" b="1" dirty="0">
                        <a:latin typeface="Helvetica Ligh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cap="all" dirty="0">
                        <a:solidFill>
                          <a:srgbClr val="0070C0"/>
                        </a:solidFill>
                        <a:latin typeface="Calibri" panose="020F0502020204030204" pitchFamily="34" charset="0"/>
                      </a:endParaRPr>
                    </a:p>
                  </a:txBody>
                  <a:tcPr marL="121888" marR="121888" marT="45708" marB="457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r>
                        <a:rPr lang="en-US" sz="1800" dirty="0">
                          <a:solidFill>
                            <a:prstClr val="black"/>
                          </a:solidFill>
                          <a:latin typeface="Helvetica Light"/>
                        </a:rPr>
                        <a:t>ASE</a:t>
                      </a:r>
                    </a:p>
                    <a:p>
                      <a:pPr lvl="0"/>
                      <a:r>
                        <a:rPr lang="en-US" sz="1600" dirty="0">
                          <a:solidFill>
                            <a:prstClr val="black"/>
                          </a:solidFill>
                          <a:latin typeface="Helvetica Light"/>
                        </a:rPr>
                        <a:t>Ancillary Service Endorsements </a:t>
                      </a:r>
                      <a:endParaRPr lang="en-US" sz="1600" dirty="0">
                        <a:latin typeface="Helvetica Light"/>
                      </a:endParaRPr>
                    </a:p>
                  </a:txBody>
                  <a:tcPr marL="121888" marR="121888" marT="45708" marB="45708"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tc>
                  <a:txBody>
                    <a:bodyPr/>
                    <a:lstStyle/>
                    <a:p>
                      <a:r>
                        <a:rPr lang="en-US" sz="1400" dirty="0">
                          <a:latin typeface="Helvetica Light"/>
                        </a:rPr>
                        <a:t>Allows mailers to receive COA information via hardcopy notice provided by USPS </a:t>
                      </a:r>
                    </a:p>
                    <a:p>
                      <a:endParaRPr lang="en-US" sz="1400" dirty="0">
                        <a:latin typeface="Helvetica Light"/>
                      </a:endParaRPr>
                    </a:p>
                    <a:p>
                      <a:r>
                        <a:rPr lang="en-US" sz="1400" dirty="0">
                          <a:latin typeface="Helvetica Light"/>
                        </a:rPr>
                        <a:t>Mailer must print an endorsement on mailpieces</a:t>
                      </a:r>
                    </a:p>
                  </a:txBody>
                  <a:tcPr marL="121888" marR="121888" marT="45708" marB="45708"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r h="1157938">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cap="all" dirty="0">
                        <a:solidFill>
                          <a:srgbClr val="0070C0"/>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800" dirty="0">
                          <a:latin typeface="Helvetica Light"/>
                        </a:rPr>
                        <a:t>ACS*</a:t>
                      </a:r>
                    </a:p>
                    <a:p>
                      <a:r>
                        <a:rPr lang="en-US" sz="1600" dirty="0">
                          <a:latin typeface="Helvetica Light"/>
                        </a:rPr>
                        <a:t>Address Change Service</a:t>
                      </a:r>
                      <a:r>
                        <a:rPr lang="en-US" sz="1800" dirty="0">
                          <a:latin typeface="Helvetica Light"/>
                        </a:rPr>
                        <a:t> </a:t>
                      </a:r>
                    </a:p>
                    <a:p>
                      <a:endParaRPr lang="en-US" sz="1400" dirty="0"/>
                    </a:p>
                  </a:txBody>
                  <a:tcPr marL="121888" marR="121888" marT="45708" marB="45708" anchor="ctr">
                    <a:lnL w="12700" cap="flat" cmpd="sng" algn="ctr">
                      <a:solidFill>
                        <a:schemeClr val="bg2"/>
                      </a:solidFill>
                      <a:prstDash val="solid"/>
                      <a:round/>
                      <a:headEnd type="none" w="med" len="med"/>
                      <a:tailEnd type="none" w="med" len="med"/>
                    </a:lnL>
                    <a:lnT w="9525" cap="flat" cmpd="sng" algn="ctr">
                      <a:solidFill>
                        <a:schemeClr val="tx1">
                          <a:lumMod val="65000"/>
                          <a:lumOff val="35000"/>
                        </a:schemeClr>
                      </a:solidFill>
                      <a:prstDash val="dash"/>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tc>
                  <a:txBody>
                    <a:bodyPr/>
                    <a:lstStyle/>
                    <a:p>
                      <a:r>
                        <a:rPr lang="en-US" sz="1400" dirty="0">
                          <a:latin typeface="Helvetica Light"/>
                        </a:rPr>
                        <a:t>Allows mailers to receive COA information and other reasons for non-delivery electronically</a:t>
                      </a:r>
                    </a:p>
                    <a:p>
                      <a:endParaRPr lang="en-US" sz="1400" dirty="0">
                        <a:latin typeface="Helvetica Light"/>
                      </a:endParaRPr>
                    </a:p>
                    <a:p>
                      <a:r>
                        <a:rPr lang="en-US" sz="1400" dirty="0">
                          <a:latin typeface="Helvetica Light"/>
                        </a:rPr>
                        <a:t>*Free for Full-Service and basic</a:t>
                      </a:r>
                      <a:r>
                        <a:rPr lang="en-US" sz="1400" baseline="0" dirty="0">
                          <a:latin typeface="Helvetica Light"/>
                        </a:rPr>
                        <a:t> automation/non-automation mailers</a:t>
                      </a:r>
                      <a:endParaRPr lang="en-US" sz="1400" dirty="0">
                        <a:latin typeface="Helvetica Light"/>
                      </a:endParaRPr>
                    </a:p>
                    <a:p>
                      <a:endParaRPr lang="en-US" sz="1400" dirty="0"/>
                    </a:p>
                  </a:txBody>
                  <a:tcPr marL="121888" marR="121888" marT="45708" marB="45708" anchor="ctr">
                    <a:lnR w="12700" cap="flat" cmpd="sng" algn="ctr">
                      <a:solidFill>
                        <a:schemeClr val="bg2"/>
                      </a:solidFill>
                      <a:prstDash val="solid"/>
                      <a:round/>
                      <a:headEnd type="none" w="med" len="med"/>
                      <a:tailEnd type="none" w="med" len="med"/>
                    </a:lnR>
                    <a:lnT w="9525" cap="flat" cmpd="sng" algn="ctr">
                      <a:solidFill>
                        <a:schemeClr val="tx1">
                          <a:lumMod val="65000"/>
                          <a:lumOff val="35000"/>
                        </a:schemeClr>
                      </a:solidFill>
                      <a:prstDash val="dash"/>
                      <a:round/>
                      <a:headEnd type="none" w="med" len="med"/>
                      <a:tailEnd type="none" w="med" len="med"/>
                    </a:lnT>
                    <a:lnB w="9525" cap="flat" cmpd="sng" algn="ctr">
                      <a:solidFill>
                        <a:schemeClr val="tx1">
                          <a:lumMod val="65000"/>
                          <a:lumOff val="35000"/>
                        </a:schemeClr>
                      </a:solidFill>
                      <a:prstDash val="dash"/>
                      <a:round/>
                      <a:headEnd type="none" w="med" len="med"/>
                      <a:tailEnd type="none" w="med" len="med"/>
                    </a:lnB>
                    <a:solidFill>
                      <a:schemeClr val="bg1">
                        <a:lumMod val="95000"/>
                      </a:schemeClr>
                    </a:solidFill>
                  </a:tcPr>
                </a:tc>
                <a:extLst>
                  <a:ext uri="{0D108BD9-81ED-4DB2-BD59-A6C34878D82A}">
                    <a16:rowId xmlns="" xmlns:a16="http://schemas.microsoft.com/office/drawing/2014/main" val="10008"/>
                  </a:ext>
                </a:extLst>
              </a:tr>
            </a:tbl>
          </a:graphicData>
        </a:graphic>
      </p:graphicFrame>
      <p:sp>
        <p:nvSpPr>
          <p:cNvPr id="29" name="Freeform 160"/>
          <p:cNvSpPr>
            <a:spLocks/>
          </p:cNvSpPr>
          <p:nvPr/>
        </p:nvSpPr>
        <p:spPr bwMode="auto">
          <a:xfrm>
            <a:off x="904302" y="4664177"/>
            <a:ext cx="895118" cy="676099"/>
          </a:xfrm>
          <a:custGeom>
            <a:avLst/>
            <a:gdLst>
              <a:gd name="T0" fmla="*/ 191 w 191"/>
              <a:gd name="T1" fmla="*/ 178 h 192"/>
              <a:gd name="T2" fmla="*/ 177 w 191"/>
              <a:gd name="T3" fmla="*/ 192 h 192"/>
              <a:gd name="T4" fmla="*/ 14 w 191"/>
              <a:gd name="T5" fmla="*/ 192 h 192"/>
              <a:gd name="T6" fmla="*/ 0 w 191"/>
              <a:gd name="T7" fmla="*/ 178 h 192"/>
              <a:gd name="T8" fmla="*/ 0 w 191"/>
              <a:gd name="T9" fmla="*/ 14 h 192"/>
              <a:gd name="T10" fmla="*/ 14 w 191"/>
              <a:gd name="T11" fmla="*/ 0 h 192"/>
              <a:gd name="T12" fmla="*/ 177 w 191"/>
              <a:gd name="T13" fmla="*/ 0 h 192"/>
              <a:gd name="T14" fmla="*/ 191 w 191"/>
              <a:gd name="T15" fmla="*/ 14 h 192"/>
              <a:gd name="T16" fmla="*/ 191 w 191"/>
              <a:gd name="T17"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92">
                <a:moveTo>
                  <a:pt x="191" y="178"/>
                </a:moveTo>
                <a:cubicBezTo>
                  <a:pt x="191" y="186"/>
                  <a:pt x="185" y="192"/>
                  <a:pt x="177" y="192"/>
                </a:cubicBezTo>
                <a:cubicBezTo>
                  <a:pt x="14" y="192"/>
                  <a:pt x="14" y="192"/>
                  <a:pt x="14" y="192"/>
                </a:cubicBezTo>
                <a:cubicBezTo>
                  <a:pt x="7" y="192"/>
                  <a:pt x="0" y="186"/>
                  <a:pt x="0" y="178"/>
                </a:cubicBezTo>
                <a:cubicBezTo>
                  <a:pt x="0" y="14"/>
                  <a:pt x="0" y="14"/>
                  <a:pt x="0" y="14"/>
                </a:cubicBezTo>
                <a:cubicBezTo>
                  <a:pt x="0" y="6"/>
                  <a:pt x="7" y="0"/>
                  <a:pt x="14" y="0"/>
                </a:cubicBezTo>
                <a:cubicBezTo>
                  <a:pt x="177" y="0"/>
                  <a:pt x="177" y="0"/>
                  <a:pt x="177" y="0"/>
                </a:cubicBezTo>
                <a:cubicBezTo>
                  <a:pt x="185" y="0"/>
                  <a:pt x="191" y="6"/>
                  <a:pt x="191" y="14"/>
                </a:cubicBezTo>
                <a:lnTo>
                  <a:pt x="191" y="178"/>
                </a:lnTo>
                <a:close/>
              </a:path>
            </a:pathLst>
          </a:custGeom>
          <a:solidFill>
            <a:schemeClr val="accent1">
              <a:lumMod val="50000"/>
            </a:schemeClr>
          </a:solidFill>
          <a:ln>
            <a:noFill/>
          </a:ln>
          <a:extLst/>
        </p:spPr>
        <p:txBody>
          <a:bodyPr vert="horz" wrap="square" lIns="91416" tIns="45708" rIns="91416" bIns="45708" numCol="1" anchor="t" anchorCtr="0" compatLnSpc="1">
            <a:prstTxWarp prst="textNoShape">
              <a:avLst/>
            </a:prstTxWarp>
          </a:bodyPr>
          <a:lstStyle/>
          <a:p>
            <a:endParaRPr lang="en-IE" sz="1799">
              <a:solidFill>
                <a:prstClr val="black"/>
              </a:solidFill>
            </a:endParaRPr>
          </a:p>
        </p:txBody>
      </p:sp>
      <p:sp>
        <p:nvSpPr>
          <p:cNvPr id="26" name="Freeform 6"/>
          <p:cNvSpPr>
            <a:spLocks/>
          </p:cNvSpPr>
          <p:nvPr/>
        </p:nvSpPr>
        <p:spPr bwMode="auto">
          <a:xfrm>
            <a:off x="969461" y="1765793"/>
            <a:ext cx="895118" cy="674512"/>
          </a:xfrm>
          <a:custGeom>
            <a:avLst/>
            <a:gdLst>
              <a:gd name="T0" fmla="*/ 191 w 191"/>
              <a:gd name="T1" fmla="*/ 178 h 192"/>
              <a:gd name="T2" fmla="*/ 177 w 191"/>
              <a:gd name="T3" fmla="*/ 192 h 192"/>
              <a:gd name="T4" fmla="*/ 14 w 191"/>
              <a:gd name="T5" fmla="*/ 192 h 192"/>
              <a:gd name="T6" fmla="*/ 0 w 191"/>
              <a:gd name="T7" fmla="*/ 178 h 192"/>
              <a:gd name="T8" fmla="*/ 0 w 191"/>
              <a:gd name="T9" fmla="*/ 14 h 192"/>
              <a:gd name="T10" fmla="*/ 14 w 191"/>
              <a:gd name="T11" fmla="*/ 0 h 192"/>
              <a:gd name="T12" fmla="*/ 177 w 191"/>
              <a:gd name="T13" fmla="*/ 0 h 192"/>
              <a:gd name="T14" fmla="*/ 191 w 191"/>
              <a:gd name="T15" fmla="*/ 14 h 192"/>
              <a:gd name="T16" fmla="*/ 191 w 191"/>
              <a:gd name="T17"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92">
                <a:moveTo>
                  <a:pt x="191" y="178"/>
                </a:moveTo>
                <a:cubicBezTo>
                  <a:pt x="191" y="186"/>
                  <a:pt x="185" y="192"/>
                  <a:pt x="177" y="192"/>
                </a:cubicBezTo>
                <a:cubicBezTo>
                  <a:pt x="14" y="192"/>
                  <a:pt x="14" y="192"/>
                  <a:pt x="14" y="192"/>
                </a:cubicBezTo>
                <a:cubicBezTo>
                  <a:pt x="7" y="192"/>
                  <a:pt x="0" y="186"/>
                  <a:pt x="0" y="178"/>
                </a:cubicBezTo>
                <a:cubicBezTo>
                  <a:pt x="0" y="14"/>
                  <a:pt x="0" y="14"/>
                  <a:pt x="0" y="14"/>
                </a:cubicBezTo>
                <a:cubicBezTo>
                  <a:pt x="0" y="6"/>
                  <a:pt x="7" y="0"/>
                  <a:pt x="14" y="0"/>
                </a:cubicBezTo>
                <a:cubicBezTo>
                  <a:pt x="177" y="0"/>
                  <a:pt x="177" y="0"/>
                  <a:pt x="177" y="0"/>
                </a:cubicBezTo>
                <a:cubicBezTo>
                  <a:pt x="185" y="0"/>
                  <a:pt x="191" y="6"/>
                  <a:pt x="191" y="14"/>
                </a:cubicBezTo>
                <a:lnTo>
                  <a:pt x="191" y="178"/>
                </a:lnTo>
                <a:close/>
              </a:path>
            </a:pathLst>
          </a:custGeom>
          <a:solidFill>
            <a:schemeClr val="accent6"/>
          </a:solidFill>
          <a:ln>
            <a:noFill/>
          </a:ln>
          <a:extLst/>
        </p:spPr>
        <p:txBody>
          <a:bodyPr vert="horz" wrap="square" lIns="91416" tIns="45708" rIns="91416" bIns="45708" numCol="1" anchor="t" anchorCtr="0" compatLnSpc="1">
            <a:prstTxWarp prst="textNoShape">
              <a:avLst/>
            </a:prstTxWarp>
          </a:bodyPr>
          <a:lstStyle/>
          <a:p>
            <a:endParaRPr lang="en-IE" sz="1799">
              <a:solidFill>
                <a:prstClr val="black"/>
              </a:solidFill>
            </a:endParaRPr>
          </a:p>
        </p:txBody>
      </p:sp>
      <p:pic>
        <p:nvPicPr>
          <p:cNvPr id="4098" name="Picture 2" descr="C:\Users\TXTDQ0\AppData\Local\Microsoft\Windows\Temporary Internet Files\Content.IE5\2B2AQAPG\Word_Family_House[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7188" y="4780662"/>
            <a:ext cx="529344" cy="4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624" y="1010290"/>
            <a:ext cx="11913578" cy="400006"/>
          </a:xfrm>
          <a:prstGeom prst="rect">
            <a:avLst/>
          </a:prstGeom>
          <a:noFill/>
        </p:spPr>
        <p:txBody>
          <a:bodyPr wrap="square" rtlCol="0">
            <a:spAutoFit/>
          </a:bodyPr>
          <a:lstStyle/>
          <a:p>
            <a:r>
              <a:rPr lang="en-US" sz="1999" dirty="0">
                <a:latin typeface="Helvetica Light"/>
              </a:rPr>
              <a:t>To assist mailers in meeting the Move Update Standard USPS offers 4 approved methods</a:t>
            </a:r>
          </a:p>
        </p:txBody>
      </p:sp>
      <p:pic>
        <p:nvPicPr>
          <p:cNvPr id="4099" name="Picture 3" descr="C:\Users\TXTDQ0\AppData\Local\Microsoft\Windows\Temporary Internet Files\Content.IE5\WXSR82AN\WikiProject_Council_project_list_icon.svg[1].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304" y="1820440"/>
            <a:ext cx="647071" cy="5823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745EAA1-8F97-4ABA-B78C-5673B036DD5F}" type="slidenum">
              <a:rPr lang="en-US" smtClean="0"/>
              <a:t>22</a:t>
            </a:fld>
            <a:endParaRPr lang="en-US" dirty="0"/>
          </a:p>
        </p:txBody>
      </p:sp>
      <p:sp>
        <p:nvSpPr>
          <p:cNvPr id="10" name="Title 1"/>
          <p:cNvSpPr txBox="1">
            <a:spLocks/>
          </p:cNvSpPr>
          <p:nvPr/>
        </p:nvSpPr>
        <p:spPr>
          <a:xfrm>
            <a:off x="1094303" y="77075"/>
            <a:ext cx="10013262" cy="713323"/>
          </a:xfrm>
          <a:prstGeom prst="rect">
            <a:avLst/>
          </a:prstGeom>
        </p:spPr>
        <p:txBody>
          <a:bodyP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2999" b="1" dirty="0">
                <a:solidFill>
                  <a:schemeClr val="bg1"/>
                </a:solidFill>
                <a:latin typeface="Helvetica" panose="020B0604020202020204" pitchFamily="34" charset="0"/>
                <a:cs typeface="Helvetica" panose="020B0604020202020204" pitchFamily="34" charset="0"/>
              </a:rPr>
              <a:t>Move Update Approved Methods</a:t>
            </a:r>
          </a:p>
        </p:txBody>
      </p:sp>
    </p:spTree>
    <p:extLst>
      <p:ext uri="{BB962C8B-B14F-4D97-AF65-F5344CB8AC3E}">
        <p14:creationId xmlns:p14="http://schemas.microsoft.com/office/powerpoint/2010/main" val="187834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38"/>
          <p:cNvCxnSpPr/>
          <p:nvPr/>
        </p:nvCxnSpPr>
        <p:spPr>
          <a:xfrm rot="16200000" flipH="1">
            <a:off x="1752102" y="4941655"/>
            <a:ext cx="1442407" cy="597981"/>
          </a:xfrm>
          <a:prstGeom prst="bentConnector3">
            <a:avLst/>
          </a:prstGeom>
          <a:ln/>
        </p:spPr>
        <p:style>
          <a:lnRef idx="3">
            <a:schemeClr val="accent4"/>
          </a:lnRef>
          <a:fillRef idx="0">
            <a:schemeClr val="accent4"/>
          </a:fillRef>
          <a:effectRef idx="2">
            <a:schemeClr val="accent4"/>
          </a:effectRef>
          <a:fontRef idx="minor">
            <a:schemeClr val="tx1"/>
          </a:fontRef>
        </p:style>
      </p:cxnSp>
      <p:sp>
        <p:nvSpPr>
          <p:cNvPr id="2" name="Slide Number Placeholder 1"/>
          <p:cNvSpPr>
            <a:spLocks noGrp="1"/>
          </p:cNvSpPr>
          <p:nvPr>
            <p:ph type="sldNum" sz="quarter" idx="12"/>
          </p:nvPr>
        </p:nvSpPr>
        <p:spPr>
          <a:xfrm>
            <a:off x="14644995" y="6488985"/>
            <a:ext cx="2741772" cy="365030"/>
          </a:xfrm>
        </p:spPr>
        <p:txBody>
          <a:bodyPr/>
          <a:lstStyle/>
          <a:p>
            <a:fld id="{B5CF97BF-14E3-466D-B7C7-178802BA0935}" type="slidenum">
              <a:rPr lang="en-US" smtClean="0">
                <a:solidFill>
                  <a:prstClr val="black">
                    <a:tint val="75000"/>
                  </a:prstClr>
                </a:solidFill>
              </a:rPr>
              <a:pPr/>
              <a:t>23</a:t>
            </a:fld>
            <a:endParaRPr lang="en-US">
              <a:solidFill>
                <a:prstClr val="black">
                  <a:tint val="75000"/>
                </a:prstClr>
              </a:solidFill>
            </a:endParaRPr>
          </a:p>
        </p:txBody>
      </p:sp>
      <p:sp>
        <p:nvSpPr>
          <p:cNvPr id="4" name="TextBox 3"/>
          <p:cNvSpPr txBox="1"/>
          <p:nvPr/>
        </p:nvSpPr>
        <p:spPr>
          <a:xfrm>
            <a:off x="7192378" y="1550145"/>
            <a:ext cx="3847619" cy="1076937"/>
          </a:xfrm>
          <a:prstGeom prst="rect">
            <a:avLst/>
          </a:prstGeom>
          <a:solidFill>
            <a:schemeClr val="bg1"/>
          </a:solidFill>
          <a:ln w="28575">
            <a:solidFill>
              <a:srgbClr val="002060"/>
            </a:solidFill>
          </a:ln>
        </p:spPr>
        <p:txBody>
          <a:bodyPr wrap="square" rtlCol="0">
            <a:spAutoFit/>
          </a:bodyPr>
          <a:lstStyle/>
          <a:p>
            <a:pPr algn="ctr">
              <a:spcBef>
                <a:spcPts val="300"/>
              </a:spcBef>
              <a:spcAft>
                <a:spcPts val="600"/>
              </a:spcAft>
            </a:pPr>
            <a:r>
              <a:rPr lang="en-US" sz="1600" b="1" kern="1400" dirty="0">
                <a:solidFill>
                  <a:srgbClr val="000000"/>
                </a:solidFill>
                <a:latin typeface="Helvetica Light"/>
              </a:rPr>
              <a:t>Full-Service ACS</a:t>
            </a:r>
            <a:br>
              <a:rPr lang="en-US" sz="1600" b="1" kern="1400" dirty="0">
                <a:solidFill>
                  <a:srgbClr val="000000"/>
                </a:solidFill>
                <a:latin typeface="Helvetica Light"/>
              </a:rPr>
            </a:br>
            <a:r>
              <a:rPr lang="en-US" sz="1600" kern="1400" dirty="0">
                <a:solidFill>
                  <a:srgbClr val="000000"/>
                </a:solidFill>
                <a:latin typeface="Helvetica Light"/>
              </a:rPr>
              <a:t>Receive electronic notification of customer change-of-address or reason for non-delivery for Full-Service pieces</a:t>
            </a:r>
          </a:p>
        </p:txBody>
      </p:sp>
      <p:sp>
        <p:nvSpPr>
          <p:cNvPr id="5" name="TextBox 4"/>
          <p:cNvSpPr txBox="1"/>
          <p:nvPr/>
        </p:nvSpPr>
        <p:spPr>
          <a:xfrm>
            <a:off x="7183675" y="2707975"/>
            <a:ext cx="3847619" cy="1323094"/>
          </a:xfrm>
          <a:prstGeom prst="rect">
            <a:avLst/>
          </a:prstGeom>
          <a:ln w="28575">
            <a:solidFill>
              <a:srgbClr val="21548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ctr"/>
            <a:r>
              <a:rPr lang="en-US" sz="1600" b="1" dirty="0">
                <a:solidFill>
                  <a:prstClr val="black"/>
                </a:solidFill>
                <a:latin typeface="Helvetica Light"/>
              </a:rPr>
              <a:t>One Code ACS</a:t>
            </a:r>
          </a:p>
          <a:p>
            <a:pPr fontAlgn="ctr"/>
            <a:r>
              <a:rPr lang="en-US" sz="1600" dirty="0">
                <a:solidFill>
                  <a:prstClr val="black"/>
                </a:solidFill>
                <a:latin typeface="Helvetica Light"/>
              </a:rPr>
              <a:t>Receive electronic notification of customer change-of-address or reason for non-delivery for non-Full-Service pieces</a:t>
            </a:r>
          </a:p>
        </p:txBody>
      </p:sp>
      <p:sp>
        <p:nvSpPr>
          <p:cNvPr id="6" name="TextBox 5"/>
          <p:cNvSpPr txBox="1"/>
          <p:nvPr/>
        </p:nvSpPr>
        <p:spPr>
          <a:xfrm>
            <a:off x="7192378" y="4104052"/>
            <a:ext cx="3847619" cy="830781"/>
          </a:xfrm>
          <a:prstGeom prst="rect">
            <a:avLst/>
          </a:prstGeom>
          <a:ln w="28575">
            <a:solidFill>
              <a:srgbClr val="215483"/>
            </a:solid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fontAlgn="ctr">
              <a:defRPr sz="1600">
                <a:solidFill>
                  <a:schemeClr val="dk1"/>
                </a:solidFill>
                <a:latin typeface="Helvetica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prstClr val="black"/>
                </a:solidFill>
              </a:rPr>
              <a:t>SingleSource ACS</a:t>
            </a:r>
          </a:p>
          <a:p>
            <a:r>
              <a:rPr lang="en-US" dirty="0">
                <a:solidFill>
                  <a:prstClr val="black"/>
                </a:solidFill>
              </a:rPr>
              <a:t>Receive both Full-Service ACS and One Code ACS records in a single shared file</a:t>
            </a:r>
          </a:p>
        </p:txBody>
      </p:sp>
      <p:sp>
        <p:nvSpPr>
          <p:cNvPr id="9" name="Rectangle 8"/>
          <p:cNvSpPr/>
          <p:nvPr/>
        </p:nvSpPr>
        <p:spPr>
          <a:xfrm>
            <a:off x="11062522" y="1024841"/>
            <a:ext cx="881720" cy="3930896"/>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799" b="1" dirty="0">
                <a:solidFill>
                  <a:prstClr val="black"/>
                </a:solidFill>
              </a:rPr>
              <a:t> The Mailer indicates how the USPS </a:t>
            </a:r>
            <a:br>
              <a:rPr lang="en-US" sz="1799" b="1" dirty="0">
                <a:solidFill>
                  <a:prstClr val="black"/>
                </a:solidFill>
              </a:rPr>
            </a:br>
            <a:r>
              <a:rPr lang="en-US" sz="1799" b="1" dirty="0">
                <a:solidFill>
                  <a:prstClr val="black"/>
                </a:solidFill>
              </a:rPr>
              <a:t>should provide the COA information</a:t>
            </a:r>
          </a:p>
        </p:txBody>
      </p:sp>
      <p:sp>
        <p:nvSpPr>
          <p:cNvPr id="11" name="TextBox 10"/>
          <p:cNvSpPr txBox="1"/>
          <p:nvPr/>
        </p:nvSpPr>
        <p:spPr>
          <a:xfrm>
            <a:off x="1042463" y="1550145"/>
            <a:ext cx="3851536" cy="1192323"/>
          </a:xfrm>
          <a:prstGeom prst="rect">
            <a:avLst/>
          </a:prstGeom>
          <a:noFill/>
          <a:ln w="28575">
            <a:solidFill>
              <a:schemeClr val="bg1">
                <a:lumMod val="85000"/>
              </a:schemeClr>
            </a:solidFill>
          </a:ln>
        </p:spPr>
        <p:txBody>
          <a:bodyPr wrap="square" rtlCol="0">
            <a:spAutoFit/>
          </a:bodyPr>
          <a:lstStyle/>
          <a:p>
            <a:pPr algn="ctr">
              <a:spcBef>
                <a:spcPts val="300"/>
              </a:spcBef>
              <a:spcAft>
                <a:spcPts val="600"/>
              </a:spcAft>
            </a:pPr>
            <a:r>
              <a:rPr lang="en-US" sz="1600" b="1" kern="1400" dirty="0">
                <a:solidFill>
                  <a:srgbClr val="000000"/>
                </a:solidFill>
                <a:latin typeface="Helvetica Light"/>
              </a:rPr>
              <a:t>Address Service </a:t>
            </a:r>
          </a:p>
          <a:p>
            <a:pPr>
              <a:spcBef>
                <a:spcPts val="300"/>
              </a:spcBef>
              <a:spcAft>
                <a:spcPts val="600"/>
              </a:spcAft>
            </a:pPr>
            <a:r>
              <a:rPr lang="en-US" sz="1600" kern="1400" dirty="0">
                <a:solidFill>
                  <a:srgbClr val="000000"/>
                </a:solidFill>
                <a:latin typeface="Helvetica Light"/>
              </a:rPr>
              <a:t>Forward if possible; provide change of address information electronically. All other UAA mail returned to sender.</a:t>
            </a:r>
          </a:p>
        </p:txBody>
      </p:sp>
      <p:sp>
        <p:nvSpPr>
          <p:cNvPr id="12" name="TextBox 11"/>
          <p:cNvSpPr txBox="1"/>
          <p:nvPr/>
        </p:nvSpPr>
        <p:spPr>
          <a:xfrm>
            <a:off x="1042463" y="2850124"/>
            <a:ext cx="3851536" cy="700010"/>
          </a:xfrm>
          <a:prstGeom prst="rect">
            <a:avLst/>
          </a:prstGeom>
          <a:noFill/>
          <a:ln w="28575">
            <a:solidFill>
              <a:schemeClr val="bg1">
                <a:lumMod val="85000"/>
              </a:schemeClr>
            </a:solidFill>
          </a:ln>
        </p:spPr>
        <p:txBody>
          <a:bodyPr wrap="square" rtlCol="0">
            <a:spAutoFit/>
          </a:bodyPr>
          <a:lstStyle/>
          <a:p>
            <a:pPr algn="ctr">
              <a:spcBef>
                <a:spcPts val="300"/>
              </a:spcBef>
              <a:spcAft>
                <a:spcPts val="600"/>
              </a:spcAft>
            </a:pPr>
            <a:r>
              <a:rPr lang="en-US" sz="1600" b="1" kern="1400" dirty="0">
                <a:solidFill>
                  <a:srgbClr val="000000"/>
                </a:solidFill>
                <a:latin typeface="Helvetica Light"/>
              </a:rPr>
              <a:t>Return Service Requested </a:t>
            </a:r>
          </a:p>
          <a:p>
            <a:pPr algn="ctr">
              <a:spcBef>
                <a:spcPts val="300"/>
              </a:spcBef>
              <a:spcAft>
                <a:spcPts val="600"/>
              </a:spcAft>
            </a:pPr>
            <a:r>
              <a:rPr lang="en-US" sz="1600" kern="1400" dirty="0">
                <a:solidFill>
                  <a:srgbClr val="000000"/>
                </a:solidFill>
                <a:latin typeface="Helvetica Light"/>
              </a:rPr>
              <a:t>All UAA mail is returned to sender </a:t>
            </a:r>
          </a:p>
        </p:txBody>
      </p:sp>
      <p:sp>
        <p:nvSpPr>
          <p:cNvPr id="13" name="TextBox 12"/>
          <p:cNvSpPr txBox="1"/>
          <p:nvPr/>
        </p:nvSpPr>
        <p:spPr>
          <a:xfrm>
            <a:off x="1042463" y="3627120"/>
            <a:ext cx="3851536" cy="1307709"/>
          </a:xfrm>
          <a:prstGeom prst="rect">
            <a:avLst/>
          </a:prstGeom>
          <a:solidFill>
            <a:schemeClr val="bg1"/>
          </a:solidFill>
          <a:ln w="28575">
            <a:solidFill>
              <a:schemeClr val="bg1">
                <a:lumMod val="85000"/>
              </a:schemeClr>
            </a:solidFill>
          </a:ln>
        </p:spPr>
        <p:txBody>
          <a:bodyPr wrap="square" rtlCol="0">
            <a:spAutoFit/>
          </a:bodyPr>
          <a:lstStyle/>
          <a:p>
            <a:pPr algn="ctr">
              <a:spcBef>
                <a:spcPts val="300"/>
              </a:spcBef>
              <a:spcAft>
                <a:spcPts val="600"/>
              </a:spcAft>
            </a:pPr>
            <a:r>
              <a:rPr lang="en-US" sz="1600" b="1" kern="1400" dirty="0">
                <a:solidFill>
                  <a:srgbClr val="000000"/>
                </a:solidFill>
                <a:latin typeface="Helvetica Light"/>
              </a:rPr>
              <a:t>Change Service Requested </a:t>
            </a:r>
          </a:p>
          <a:p>
            <a:pPr>
              <a:spcBef>
                <a:spcPts val="300"/>
              </a:spcBef>
              <a:spcAft>
                <a:spcPts val="600"/>
              </a:spcAft>
            </a:pPr>
            <a:r>
              <a:rPr lang="en-US" sz="1600" i="1" kern="1400" dirty="0">
                <a:solidFill>
                  <a:srgbClr val="000000"/>
                </a:solidFill>
                <a:latin typeface="Helvetica Light"/>
              </a:rPr>
              <a:t>Option 1: </a:t>
            </a:r>
            <a:r>
              <a:rPr lang="en-US" sz="1600" kern="1400" dirty="0">
                <a:solidFill>
                  <a:srgbClr val="000000"/>
                </a:solidFill>
                <a:latin typeface="Helvetica Light"/>
              </a:rPr>
              <a:t>All UAA mail is discarded.</a:t>
            </a:r>
          </a:p>
          <a:p>
            <a:pPr>
              <a:spcBef>
                <a:spcPts val="300"/>
              </a:spcBef>
              <a:spcAft>
                <a:spcPts val="600"/>
              </a:spcAft>
            </a:pPr>
            <a:r>
              <a:rPr lang="en-US" sz="1600" i="1" kern="1400" dirty="0">
                <a:solidFill>
                  <a:srgbClr val="000000"/>
                </a:solidFill>
                <a:latin typeface="Helvetica Light"/>
              </a:rPr>
              <a:t>Option 2</a:t>
            </a:r>
            <a:r>
              <a:rPr lang="en-US" sz="1600" kern="1400" dirty="0">
                <a:solidFill>
                  <a:srgbClr val="000000"/>
                </a:solidFill>
                <a:latin typeface="Helvetica Light"/>
              </a:rPr>
              <a:t>: Forward if possible, all other UAA mail is discarded. </a:t>
            </a:r>
          </a:p>
        </p:txBody>
      </p:sp>
      <p:sp>
        <p:nvSpPr>
          <p:cNvPr id="15" name="Title 1"/>
          <p:cNvSpPr txBox="1">
            <a:spLocks/>
          </p:cNvSpPr>
          <p:nvPr/>
        </p:nvSpPr>
        <p:spPr>
          <a:xfrm>
            <a:off x="1095606" y="77076"/>
            <a:ext cx="10010654" cy="713323"/>
          </a:xfrm>
          <a:prstGeom prst="rect">
            <a:avLst/>
          </a:prstGeom>
        </p:spPr>
        <p:txBody>
          <a:bodyP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2999" b="1" dirty="0">
                <a:solidFill>
                  <a:prstClr val="white"/>
                </a:solidFill>
                <a:latin typeface="Helvetica" panose="020B0604020202020204" pitchFamily="34" charset="0"/>
                <a:cs typeface="Helvetica" panose="020B0604020202020204" pitchFamily="34" charset="0"/>
              </a:rPr>
              <a:t>Address Correction Service </a:t>
            </a:r>
          </a:p>
        </p:txBody>
      </p:sp>
      <p:sp>
        <p:nvSpPr>
          <p:cNvPr id="18" name="Rectangle 17"/>
          <p:cNvSpPr/>
          <p:nvPr/>
        </p:nvSpPr>
        <p:spPr>
          <a:xfrm>
            <a:off x="1025215" y="1142852"/>
            <a:ext cx="3775377" cy="369236"/>
          </a:xfrm>
          <a:prstGeom prst="rect">
            <a:avLst/>
          </a:prstGeom>
        </p:spPr>
        <p:txBody>
          <a:bodyPr wrap="square">
            <a:spAutoFit/>
          </a:bodyPr>
          <a:lstStyle/>
          <a:p>
            <a:pPr algn="ctr"/>
            <a:r>
              <a:rPr lang="en-US" sz="1799" b="1" dirty="0">
                <a:solidFill>
                  <a:prstClr val="black"/>
                </a:solidFill>
                <a:latin typeface="Helvetica Light"/>
              </a:rPr>
              <a:t>Mailpiece Disposition Options </a:t>
            </a:r>
          </a:p>
        </p:txBody>
      </p:sp>
      <p:sp>
        <p:nvSpPr>
          <p:cNvPr id="22" name="Rectangle 21"/>
          <p:cNvSpPr/>
          <p:nvPr/>
        </p:nvSpPr>
        <p:spPr>
          <a:xfrm>
            <a:off x="130272" y="1022118"/>
            <a:ext cx="881720" cy="393362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799" b="1" dirty="0">
                <a:solidFill>
                  <a:prstClr val="black"/>
                </a:solidFill>
              </a:rPr>
              <a:t> The Mailer Indicates how the USPS </a:t>
            </a:r>
            <a:br>
              <a:rPr lang="en-US" sz="1799" b="1" dirty="0">
                <a:solidFill>
                  <a:prstClr val="black"/>
                </a:solidFill>
              </a:rPr>
            </a:br>
            <a:r>
              <a:rPr lang="en-US" sz="1799" b="1" dirty="0">
                <a:solidFill>
                  <a:prstClr val="black"/>
                </a:solidFill>
              </a:rPr>
              <a:t>should handle the UAA mailpiece</a:t>
            </a:r>
          </a:p>
        </p:txBody>
      </p:sp>
      <p:sp>
        <p:nvSpPr>
          <p:cNvPr id="24" name="Rectangle 23"/>
          <p:cNvSpPr/>
          <p:nvPr/>
        </p:nvSpPr>
        <p:spPr>
          <a:xfrm>
            <a:off x="7283658" y="1142852"/>
            <a:ext cx="3775377" cy="369236"/>
          </a:xfrm>
          <a:prstGeom prst="rect">
            <a:avLst/>
          </a:prstGeom>
        </p:spPr>
        <p:txBody>
          <a:bodyPr wrap="square">
            <a:spAutoFit/>
          </a:bodyPr>
          <a:lstStyle/>
          <a:p>
            <a:pPr algn="ctr"/>
            <a:r>
              <a:rPr lang="en-US" sz="1799" b="1" dirty="0">
                <a:solidFill>
                  <a:prstClr val="black"/>
                </a:solidFill>
                <a:latin typeface="Helvetica Light"/>
              </a:rPr>
              <a:t>Address Correction Option</a:t>
            </a:r>
          </a:p>
        </p:txBody>
      </p:sp>
      <p:sp>
        <p:nvSpPr>
          <p:cNvPr id="30" name="Right Brace 29"/>
          <p:cNvSpPr/>
          <p:nvPr/>
        </p:nvSpPr>
        <p:spPr>
          <a:xfrm>
            <a:off x="5128518" y="1550146"/>
            <a:ext cx="1667147" cy="3384684"/>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1799">
              <a:solidFill>
                <a:prstClr val="black"/>
              </a:solidFill>
            </a:endParaRPr>
          </a:p>
        </p:txBody>
      </p:sp>
      <p:sp>
        <p:nvSpPr>
          <p:cNvPr id="34" name="TextBox 33"/>
          <p:cNvSpPr txBox="1"/>
          <p:nvPr/>
        </p:nvSpPr>
        <p:spPr>
          <a:xfrm>
            <a:off x="1042462" y="5638769"/>
            <a:ext cx="3516481" cy="6461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99" b="1" dirty="0">
                <a:solidFill>
                  <a:prstClr val="black"/>
                </a:solidFill>
                <a:latin typeface="Helvetica Light"/>
              </a:rPr>
              <a:t>Change Service Requested is now Green and Secure </a:t>
            </a:r>
          </a:p>
        </p:txBody>
      </p:sp>
      <p:sp>
        <p:nvSpPr>
          <p:cNvPr id="43" name="TextBox 42"/>
          <p:cNvSpPr txBox="1"/>
          <p:nvPr/>
        </p:nvSpPr>
        <p:spPr>
          <a:xfrm>
            <a:off x="4558943" y="5638769"/>
            <a:ext cx="6789097" cy="646163"/>
          </a:xfrm>
          <a:prstGeom prst="rect">
            <a:avLst/>
          </a:prstGeom>
          <a:noFill/>
          <a:ln>
            <a:solidFill>
              <a:schemeClr val="accent4"/>
            </a:solidFill>
          </a:ln>
        </p:spPr>
        <p:txBody>
          <a:bodyPr wrap="square" rtlCol="0">
            <a:spAutoFit/>
          </a:bodyPr>
          <a:lstStyle/>
          <a:p>
            <a:r>
              <a:rPr lang="en-US" sz="1799" dirty="0">
                <a:solidFill>
                  <a:prstClr val="black"/>
                </a:solidFill>
                <a:latin typeface="Helvetica Light"/>
              </a:rPr>
              <a:t>USPS recycles or securely destroys UAA mailpieces based on mailer’s indicated preference </a:t>
            </a:r>
          </a:p>
        </p:txBody>
      </p:sp>
    </p:spTree>
    <p:extLst>
      <p:ext uri="{BB962C8B-B14F-4D97-AF65-F5344CB8AC3E}">
        <p14:creationId xmlns:p14="http://schemas.microsoft.com/office/powerpoint/2010/main" val="2001225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4644995" y="6488983"/>
            <a:ext cx="2741772" cy="365030"/>
          </a:xfrm>
        </p:spPr>
        <p:txBody>
          <a:bodyPr/>
          <a:lstStyle/>
          <a:p>
            <a:fld id="{B5CF97BF-14E3-466D-B7C7-178802BA0935}" type="slidenum">
              <a:rPr lang="en-US" smtClean="0">
                <a:solidFill>
                  <a:prstClr val="black">
                    <a:tint val="75000"/>
                  </a:prstClr>
                </a:solidFill>
              </a:rPr>
              <a:pPr/>
              <a:t>24</a:t>
            </a:fld>
            <a:endParaRPr lang="en-US">
              <a:solidFill>
                <a:prstClr val="black">
                  <a:tint val="75000"/>
                </a:prstClr>
              </a:solidFill>
            </a:endParaRPr>
          </a:p>
        </p:txBody>
      </p:sp>
      <p:sp>
        <p:nvSpPr>
          <p:cNvPr id="15" name="Title 1"/>
          <p:cNvSpPr txBox="1">
            <a:spLocks/>
          </p:cNvSpPr>
          <p:nvPr/>
        </p:nvSpPr>
        <p:spPr>
          <a:xfrm>
            <a:off x="1095606" y="77076"/>
            <a:ext cx="10010654" cy="713323"/>
          </a:xfrm>
          <a:prstGeom prst="rect">
            <a:avLst/>
          </a:prstGeom>
        </p:spPr>
        <p:txBody>
          <a:bodyP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2999" b="1" dirty="0">
                <a:solidFill>
                  <a:prstClr val="white"/>
                </a:solidFill>
                <a:latin typeface="Helvetica" panose="020B0604020202020204" pitchFamily="34" charset="0"/>
                <a:cs typeface="Helvetica" panose="020B0604020202020204" pitchFamily="34" charset="0"/>
              </a:rPr>
              <a:t>Green &amp; Secure Program</a:t>
            </a:r>
          </a:p>
        </p:txBody>
      </p:sp>
      <p:sp>
        <p:nvSpPr>
          <p:cNvPr id="19" name="Rectangle 18"/>
          <p:cNvSpPr/>
          <p:nvPr/>
        </p:nvSpPr>
        <p:spPr>
          <a:xfrm>
            <a:off x="901147" y="5271480"/>
            <a:ext cx="11148330" cy="1400018"/>
          </a:xfrm>
          <a:prstGeom prst="rect">
            <a:avLst/>
          </a:prstGeom>
        </p:spPr>
        <p:txBody>
          <a:bodyPr wrap="square">
            <a:spAutoFit/>
          </a:bodyPr>
          <a:lstStyle/>
          <a:p>
            <a:pPr marL="285664" indent="-285664" fontAlgn="ctr">
              <a:spcAft>
                <a:spcPts val="200"/>
              </a:spcAft>
              <a:buFont typeface="Arial" panose="020B0604020202020204" pitchFamily="34" charset="0"/>
              <a:buChar char="•"/>
              <a:tabLst>
                <a:tab pos="682420" algn="l"/>
              </a:tabLst>
            </a:pPr>
            <a:r>
              <a:rPr lang="en-US" sz="1999" dirty="0">
                <a:solidFill>
                  <a:prstClr val="black"/>
                </a:solidFill>
                <a:latin typeface="Helvetica Light"/>
              </a:rPr>
              <a:t>Allows USPS to recycle or securely destroy UAA mailpieces that cannot be forwarded</a:t>
            </a:r>
          </a:p>
          <a:p>
            <a:pPr marL="742727" lvl="1" indent="-285664" fontAlgn="ctr">
              <a:spcAft>
                <a:spcPts val="200"/>
              </a:spcAft>
              <a:buFont typeface="Arial" panose="020B0604020202020204" pitchFamily="34" charset="0"/>
              <a:buChar char="•"/>
              <a:tabLst>
                <a:tab pos="682420" algn="l"/>
              </a:tabLst>
            </a:pPr>
            <a:r>
              <a:rPr lang="en-US" sz="1999" dirty="0">
                <a:solidFill>
                  <a:prstClr val="black"/>
                </a:solidFill>
                <a:latin typeface="Helvetica Light"/>
              </a:rPr>
              <a:t>Reduces additional handling costs for USPS </a:t>
            </a:r>
          </a:p>
          <a:p>
            <a:pPr marL="742727" lvl="1" indent="-285664" fontAlgn="ctr">
              <a:spcAft>
                <a:spcPts val="200"/>
              </a:spcAft>
              <a:buFont typeface="Arial" panose="020B0604020202020204" pitchFamily="34" charset="0"/>
              <a:buChar char="•"/>
              <a:tabLst>
                <a:tab pos="682420" algn="l"/>
              </a:tabLst>
            </a:pPr>
            <a:r>
              <a:rPr lang="en-US" sz="1999" dirty="0">
                <a:solidFill>
                  <a:prstClr val="black"/>
                </a:solidFill>
                <a:latin typeface="Helvetica Light"/>
              </a:rPr>
              <a:t>Excludes all mailpieces bearing STID from Move Update Census assessments </a:t>
            </a:r>
          </a:p>
          <a:p>
            <a:pPr marL="285664" indent="-285664" fontAlgn="ctr">
              <a:spcAft>
                <a:spcPts val="200"/>
              </a:spcAft>
              <a:buFont typeface="Arial" panose="020B0604020202020204" pitchFamily="34" charset="0"/>
              <a:buChar char="•"/>
              <a:tabLst>
                <a:tab pos="682420" algn="l"/>
              </a:tabLst>
            </a:pPr>
            <a:r>
              <a:rPr lang="en-US" sz="1999" dirty="0">
                <a:solidFill>
                  <a:prstClr val="black"/>
                </a:solidFill>
                <a:latin typeface="Helvetica Light"/>
              </a:rPr>
              <a:t>Does </a:t>
            </a:r>
            <a:r>
              <a:rPr lang="en-US" sz="1999" b="1" dirty="0">
                <a:solidFill>
                  <a:prstClr val="black"/>
                </a:solidFill>
                <a:latin typeface="Helvetica Light"/>
              </a:rPr>
              <a:t>NOT</a:t>
            </a:r>
            <a:r>
              <a:rPr lang="en-US" sz="1999" dirty="0">
                <a:solidFill>
                  <a:prstClr val="black"/>
                </a:solidFill>
                <a:latin typeface="Helvetica Light"/>
              </a:rPr>
              <a:t> alleviate the mailer from meeting the Move Update requirement</a:t>
            </a:r>
          </a:p>
        </p:txBody>
      </p:sp>
      <p:sp>
        <p:nvSpPr>
          <p:cNvPr id="27" name="Rectangle 26"/>
          <p:cNvSpPr/>
          <p:nvPr/>
        </p:nvSpPr>
        <p:spPr>
          <a:xfrm>
            <a:off x="1452070" y="1159120"/>
            <a:ext cx="3047206" cy="137124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999" b="1" dirty="0">
                <a:solidFill>
                  <a:prstClr val="black"/>
                </a:solidFill>
                <a:latin typeface="Helvetica Light"/>
              </a:rPr>
              <a:t>Option 1: </a:t>
            </a:r>
            <a:r>
              <a:rPr lang="en-US" sz="1999" dirty="0">
                <a:solidFill>
                  <a:prstClr val="black"/>
                </a:solidFill>
                <a:latin typeface="Helvetica Light"/>
              </a:rPr>
              <a:t>All UAA mailpieces discarded</a:t>
            </a:r>
            <a:endParaRPr lang="en-US" sz="1799" dirty="0">
              <a:solidFill>
                <a:prstClr val="black"/>
              </a:solidFill>
              <a:latin typeface="Helvetica Light"/>
            </a:endParaRPr>
          </a:p>
        </p:txBody>
      </p:sp>
      <p:sp>
        <p:nvSpPr>
          <p:cNvPr id="28" name="Rectangle 27"/>
          <p:cNvSpPr/>
          <p:nvPr/>
        </p:nvSpPr>
        <p:spPr>
          <a:xfrm>
            <a:off x="1452070" y="3399371"/>
            <a:ext cx="3047206" cy="137124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1207726" indent="-1207726" algn="ctr"/>
            <a:r>
              <a:rPr lang="en-US" sz="1999" b="1" dirty="0">
                <a:solidFill>
                  <a:prstClr val="black"/>
                </a:solidFill>
                <a:latin typeface="Helvetica Light"/>
              </a:rPr>
              <a:t>Option 2: </a:t>
            </a:r>
            <a:r>
              <a:rPr lang="en-US" sz="1999" dirty="0">
                <a:solidFill>
                  <a:prstClr val="black"/>
                </a:solidFill>
                <a:latin typeface="Helvetica Light"/>
              </a:rPr>
              <a:t>Forward if</a:t>
            </a:r>
          </a:p>
          <a:p>
            <a:pPr marL="1207726" indent="-1207726" algn="ctr"/>
            <a:r>
              <a:rPr lang="en-US" sz="1999" dirty="0">
                <a:solidFill>
                  <a:prstClr val="black"/>
                </a:solidFill>
                <a:latin typeface="Helvetica Light"/>
              </a:rPr>
              <a:t>possible, all other UAA</a:t>
            </a:r>
          </a:p>
          <a:p>
            <a:pPr marL="1207726" indent="-1207726" algn="ctr"/>
            <a:r>
              <a:rPr lang="en-US" sz="1999" dirty="0">
                <a:solidFill>
                  <a:prstClr val="black"/>
                </a:solidFill>
                <a:latin typeface="Helvetica Light"/>
              </a:rPr>
              <a:t>mail is discarded</a:t>
            </a:r>
            <a:endParaRPr lang="en-US" sz="1799" dirty="0">
              <a:solidFill>
                <a:prstClr val="black"/>
              </a:solidFill>
              <a:latin typeface="Helvetica Light"/>
            </a:endParaRPr>
          </a:p>
        </p:txBody>
      </p:sp>
      <p:grpSp>
        <p:nvGrpSpPr>
          <p:cNvPr id="23" name="Group 22"/>
          <p:cNvGrpSpPr/>
          <p:nvPr/>
        </p:nvGrpSpPr>
        <p:grpSpPr>
          <a:xfrm>
            <a:off x="6475314" y="976578"/>
            <a:ext cx="4862764" cy="1736331"/>
            <a:chOff x="6475412" y="2530417"/>
            <a:chExt cx="4864031" cy="1736783"/>
          </a:xfrm>
        </p:grpSpPr>
        <p:sp>
          <p:nvSpPr>
            <p:cNvPr id="3" name="Rectangle 2"/>
            <p:cNvSpPr/>
            <p:nvPr/>
          </p:nvSpPr>
          <p:spPr>
            <a:xfrm>
              <a:off x="6475412" y="2530417"/>
              <a:ext cx="4864031" cy="82296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prstClr val="black"/>
                  </a:solidFill>
                  <a:latin typeface="Helvetica Light"/>
                </a:rPr>
                <a:t>Without Secure Destruction</a:t>
              </a:r>
            </a:p>
            <a:p>
              <a:pPr algn="ctr"/>
              <a:r>
                <a:rPr lang="en-US" sz="1600" i="1" dirty="0">
                  <a:solidFill>
                    <a:prstClr val="black"/>
                  </a:solidFill>
                  <a:latin typeface="Helvetica Light"/>
                </a:rPr>
                <a:t>First-Class Mail &amp; Marketing Mail</a:t>
              </a:r>
            </a:p>
            <a:p>
              <a:pPr algn="ctr"/>
              <a:r>
                <a:rPr lang="en-US" sz="1600" i="1" dirty="0">
                  <a:solidFill>
                    <a:prstClr val="black"/>
                  </a:solidFill>
                  <a:latin typeface="Helvetica Light"/>
                </a:rPr>
                <a:t>Example: STID 504 </a:t>
              </a:r>
            </a:p>
          </p:txBody>
        </p:sp>
        <p:sp>
          <p:nvSpPr>
            <p:cNvPr id="21" name="Rectangle 20"/>
            <p:cNvSpPr/>
            <p:nvPr/>
          </p:nvSpPr>
          <p:spPr>
            <a:xfrm>
              <a:off x="6475412" y="3444240"/>
              <a:ext cx="4864031" cy="8229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u="sng" dirty="0">
                  <a:solidFill>
                    <a:prstClr val="black"/>
                  </a:solidFill>
                  <a:latin typeface="Helvetica Light"/>
                </a:rPr>
                <a:t>With</a:t>
              </a:r>
              <a:r>
                <a:rPr lang="en-US" sz="1799" b="1" dirty="0">
                  <a:solidFill>
                    <a:prstClr val="black"/>
                  </a:solidFill>
                  <a:latin typeface="Helvetica Light"/>
                </a:rPr>
                <a:t> Secure Destruction</a:t>
              </a:r>
              <a:r>
                <a:rPr lang="en-US" sz="2399" b="1" dirty="0">
                  <a:solidFill>
                    <a:prstClr val="black"/>
                  </a:solidFill>
                  <a:latin typeface="Helvetica Light"/>
                </a:rPr>
                <a:t/>
              </a:r>
              <a:br>
                <a:rPr lang="en-US" sz="2399" b="1" dirty="0">
                  <a:solidFill>
                    <a:prstClr val="black"/>
                  </a:solidFill>
                  <a:latin typeface="Helvetica Light"/>
                </a:rPr>
              </a:br>
              <a:r>
                <a:rPr lang="en-US" sz="1600" i="1" dirty="0">
                  <a:solidFill>
                    <a:prstClr val="black"/>
                  </a:solidFill>
                  <a:latin typeface="Helvetica Light"/>
                </a:rPr>
                <a:t>First-Class Mail ONLY</a:t>
              </a:r>
            </a:p>
            <a:p>
              <a:pPr algn="ctr"/>
              <a:r>
                <a:rPr lang="en-US" sz="1600" i="1" dirty="0">
                  <a:solidFill>
                    <a:prstClr val="black"/>
                  </a:solidFill>
                  <a:latin typeface="Helvetica Light"/>
                </a:rPr>
                <a:t>Example: STID 520</a:t>
              </a:r>
              <a:endParaRPr lang="en-US" sz="1799" i="1" dirty="0">
                <a:solidFill>
                  <a:prstClr val="black"/>
                </a:solidFill>
                <a:latin typeface="Helvetica Light"/>
              </a:endParaRPr>
            </a:p>
          </p:txBody>
        </p:sp>
      </p:grpSp>
      <p:grpSp>
        <p:nvGrpSpPr>
          <p:cNvPr id="24" name="Group 23"/>
          <p:cNvGrpSpPr/>
          <p:nvPr/>
        </p:nvGrpSpPr>
        <p:grpSpPr>
          <a:xfrm>
            <a:off x="6475313" y="3216538"/>
            <a:ext cx="4862764" cy="1736908"/>
            <a:chOff x="6475411" y="4724400"/>
            <a:chExt cx="4864031" cy="1737360"/>
          </a:xfrm>
        </p:grpSpPr>
        <p:sp>
          <p:nvSpPr>
            <p:cNvPr id="20" name="Rectangle 19"/>
            <p:cNvSpPr/>
            <p:nvPr/>
          </p:nvSpPr>
          <p:spPr>
            <a:xfrm>
              <a:off x="6475411" y="5638800"/>
              <a:ext cx="4864031" cy="8229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u="sng" dirty="0">
                  <a:solidFill>
                    <a:prstClr val="black"/>
                  </a:solidFill>
                  <a:latin typeface="Helvetica Light"/>
                </a:rPr>
                <a:t>With</a:t>
              </a:r>
              <a:r>
                <a:rPr lang="en-US" sz="1799" b="1" dirty="0">
                  <a:solidFill>
                    <a:prstClr val="black"/>
                  </a:solidFill>
                  <a:latin typeface="Helvetica Light"/>
                </a:rPr>
                <a:t> Secure Destruction</a:t>
              </a:r>
              <a:r>
                <a:rPr lang="en-US" sz="2399" b="1" dirty="0">
                  <a:solidFill>
                    <a:prstClr val="black"/>
                  </a:solidFill>
                  <a:latin typeface="Helvetica Light"/>
                </a:rPr>
                <a:t/>
              </a:r>
              <a:br>
                <a:rPr lang="en-US" sz="2399" b="1" dirty="0">
                  <a:solidFill>
                    <a:prstClr val="black"/>
                  </a:solidFill>
                  <a:latin typeface="Helvetica Light"/>
                </a:rPr>
              </a:br>
              <a:r>
                <a:rPr lang="en-US" sz="1600" i="1" dirty="0">
                  <a:solidFill>
                    <a:prstClr val="black"/>
                  </a:solidFill>
                  <a:latin typeface="Helvetica Light"/>
                </a:rPr>
                <a:t>First-Class Mail ONLY</a:t>
              </a:r>
            </a:p>
            <a:p>
              <a:pPr algn="ctr"/>
              <a:r>
                <a:rPr lang="en-US" sz="1600" i="1" dirty="0">
                  <a:solidFill>
                    <a:prstClr val="black"/>
                  </a:solidFill>
                  <a:latin typeface="Helvetica Light"/>
                </a:rPr>
                <a:t>Example: STID 335</a:t>
              </a:r>
              <a:endParaRPr lang="en-US" sz="1799" i="1" dirty="0">
                <a:solidFill>
                  <a:prstClr val="black"/>
                </a:solidFill>
                <a:latin typeface="Helvetica Light"/>
              </a:endParaRPr>
            </a:p>
          </p:txBody>
        </p:sp>
        <p:sp>
          <p:nvSpPr>
            <p:cNvPr id="30" name="Rectangle 29"/>
            <p:cNvSpPr/>
            <p:nvPr/>
          </p:nvSpPr>
          <p:spPr>
            <a:xfrm>
              <a:off x="6475411" y="4724400"/>
              <a:ext cx="4864031" cy="82296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prstClr val="black"/>
                  </a:solidFill>
                  <a:latin typeface="Helvetica Light"/>
                </a:rPr>
                <a:t>Without Secure Destruction</a:t>
              </a:r>
            </a:p>
            <a:p>
              <a:pPr algn="ctr"/>
              <a:r>
                <a:rPr lang="en-US" sz="1600" i="1" dirty="0">
                  <a:solidFill>
                    <a:prstClr val="black"/>
                  </a:solidFill>
                  <a:latin typeface="Helvetica Light"/>
                </a:rPr>
                <a:t>First-Class Mail &amp; Marketing Mail</a:t>
              </a:r>
            </a:p>
            <a:p>
              <a:pPr algn="ctr"/>
              <a:r>
                <a:rPr lang="en-US" sz="1600" i="1" dirty="0">
                  <a:solidFill>
                    <a:prstClr val="black"/>
                  </a:solidFill>
                  <a:latin typeface="Helvetica Light"/>
                </a:rPr>
                <a:t>Example: STID 510 </a:t>
              </a:r>
            </a:p>
          </p:txBody>
        </p:sp>
      </p:grpSp>
      <p:cxnSp>
        <p:nvCxnSpPr>
          <p:cNvPr id="26" name="Straight Connector 25"/>
          <p:cNvCxnSpPr>
            <a:stCxn id="27" idx="3"/>
            <a:endCxn id="3" idx="1"/>
          </p:cNvCxnSpPr>
          <p:nvPr/>
        </p:nvCxnSpPr>
        <p:spPr>
          <a:xfrm flipV="1">
            <a:off x="4499278" y="1387951"/>
            <a:ext cx="1976036" cy="456792"/>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34" name="Straight Connector 33"/>
          <p:cNvCxnSpPr>
            <a:stCxn id="27" idx="3"/>
            <a:endCxn id="21" idx="1"/>
          </p:cNvCxnSpPr>
          <p:nvPr/>
        </p:nvCxnSpPr>
        <p:spPr>
          <a:xfrm>
            <a:off x="4499278" y="1844742"/>
            <a:ext cx="1976036" cy="45679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99277" y="3582494"/>
            <a:ext cx="1976036" cy="456792"/>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a:off x="4499276" y="4039284"/>
            <a:ext cx="1976036" cy="45679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3262" y="1159122"/>
            <a:ext cx="918810" cy="3611204"/>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799" b="1" dirty="0">
                <a:solidFill>
                  <a:prstClr val="black"/>
                </a:solidFill>
                <a:latin typeface="Helvetica Light"/>
              </a:rPr>
              <a:t>Change Service Requested</a:t>
            </a:r>
          </a:p>
        </p:txBody>
      </p:sp>
      <p:pic>
        <p:nvPicPr>
          <p:cNvPr id="1026" name="Picture 2" descr="C:\Users\TXTDQ0\AppData\Local\Microsoft\Windows\Temporary Internet Files\Content.IE5\2JPIIOS9\Recycle001.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9656" y="1126461"/>
            <a:ext cx="522976" cy="5229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XTDQ0\AppData\Local\Microsoft\Windows\Temporary Internet Files\Content.IE5\2JPIIOS9\Recycle001.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9655" y="3366422"/>
            <a:ext cx="522976" cy="5229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XTDQ0\AppData\Local\Microsoft\Windows\Temporary Internet Files\Content.IE5\EW52IPE2\security-icon-bi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900" y="2008500"/>
            <a:ext cx="583732" cy="58607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TXTDQ0\AppData\Local\Microsoft\Windows\Temporary Internet Files\Content.IE5\EW52IPE2\security-icon-bi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9278" y="4267682"/>
            <a:ext cx="583732" cy="58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0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16" y="731690"/>
            <a:ext cx="12841798" cy="3197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922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 b="48075"/>
          <a:stretch/>
        </p:blipFill>
        <p:spPr bwMode="auto">
          <a:xfrm>
            <a:off x="528817" y="913825"/>
            <a:ext cx="11154333" cy="288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 y="731691"/>
            <a:ext cx="461537" cy="3075621"/>
          </a:xfrm>
          <a:prstGeom prst="rect">
            <a:avLst/>
          </a:prstGeom>
          <a:solidFill>
            <a:schemeClr val="bg1">
              <a:lumMod val="95000"/>
            </a:schemeClr>
          </a:solidFill>
        </p:spPr>
        <p:txBody>
          <a:bodyPr vert="vert270" wrap="square" rtlCol="0">
            <a:spAutoFit/>
          </a:bodyPr>
          <a:lstStyle/>
          <a:p>
            <a:pPr algn="ctr"/>
            <a:r>
              <a:rPr lang="en-US" sz="1799" b="1" dirty="0"/>
              <a:t>MERLIN Method</a:t>
            </a:r>
          </a:p>
        </p:txBody>
      </p:sp>
      <p:sp>
        <p:nvSpPr>
          <p:cNvPr id="9" name="TextBox 8"/>
          <p:cNvSpPr txBox="1"/>
          <p:nvPr/>
        </p:nvSpPr>
        <p:spPr>
          <a:xfrm>
            <a:off x="-1" y="3929328"/>
            <a:ext cx="461537" cy="2893485"/>
          </a:xfrm>
          <a:prstGeom prst="rect">
            <a:avLst/>
          </a:prstGeom>
          <a:solidFill>
            <a:schemeClr val="bg1"/>
          </a:solidFill>
        </p:spPr>
        <p:txBody>
          <a:bodyPr vert="vert270" wrap="square" rtlCol="0">
            <a:spAutoFit/>
          </a:bodyPr>
          <a:lstStyle/>
          <a:p>
            <a:pPr algn="ctr"/>
            <a:r>
              <a:rPr lang="en-US" sz="1799" b="1" dirty="0"/>
              <a:t>*NEW* Census Method</a:t>
            </a:r>
          </a:p>
        </p:txBody>
      </p:sp>
      <p:sp>
        <p:nvSpPr>
          <p:cNvPr id="15" name="Rectangle 14">
            <a:extLst>
              <a:ext uri="{FF2B5EF4-FFF2-40B4-BE49-F238E27FC236}">
                <a16:creationId xmlns="" xmlns:a16="http://schemas.microsoft.com/office/drawing/2014/main" id="{06D85164-2E7B-4E02-87C2-7A91AD43336E}"/>
              </a:ext>
            </a:extLst>
          </p:cNvPr>
          <p:cNvSpPr/>
          <p:nvPr/>
        </p:nvSpPr>
        <p:spPr>
          <a:xfrm>
            <a:off x="1243031" y="136232"/>
            <a:ext cx="8856281" cy="535392"/>
          </a:xfrm>
          <a:prstGeom prst="rect">
            <a:avLst/>
          </a:prstGeom>
        </p:spPr>
        <p:txBody>
          <a:bodyPr anchor="ctr">
            <a:normAutofit/>
          </a:bodyPr>
          <a:lstStyle/>
          <a:p>
            <a:pPr defTabSz="913852">
              <a:lnSpc>
                <a:spcPct val="90000"/>
              </a:lnSpc>
              <a:spcBef>
                <a:spcPct val="0"/>
              </a:spcBef>
            </a:pPr>
            <a:r>
              <a:rPr lang="en-US" sz="3199" b="1" dirty="0">
                <a:solidFill>
                  <a:schemeClr val="bg1"/>
                </a:solidFill>
                <a:latin typeface="Helvetica" panose="020B0604020202020204" pitchFamily="34" charset="0"/>
                <a:cs typeface="Helvetica" panose="020B0604020202020204" pitchFamily="34" charset="0"/>
              </a:rPr>
              <a:t>Move Update Validation (Old vs New)</a:t>
            </a:r>
          </a:p>
        </p:txBody>
      </p:sp>
      <p:sp>
        <p:nvSpPr>
          <p:cNvPr id="4" name="Slide Number Placeholder 3"/>
          <p:cNvSpPr>
            <a:spLocks noGrp="1"/>
          </p:cNvSpPr>
          <p:nvPr>
            <p:ph type="sldNum" sz="quarter" idx="12"/>
          </p:nvPr>
        </p:nvSpPr>
        <p:spPr>
          <a:xfrm>
            <a:off x="9072697" y="6355588"/>
            <a:ext cx="2742486" cy="365030"/>
          </a:xfrm>
        </p:spPr>
        <p:txBody>
          <a:bodyPr/>
          <a:lstStyle/>
          <a:p>
            <a:fld id="{B5CF97BF-14E3-466D-B7C7-178802BA0935}" type="slidenum">
              <a:rPr lang="en-US" smtClean="0"/>
              <a:pPr/>
              <a:t>25</a:t>
            </a:fld>
            <a:endParaRPr lang="en-US" dirty="0"/>
          </a:p>
        </p:txBody>
      </p:sp>
      <p:pic>
        <p:nvPicPr>
          <p:cNvPr id="9226"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b="52009"/>
          <a:stretch/>
        </p:blipFill>
        <p:spPr bwMode="auto">
          <a:xfrm>
            <a:off x="461544" y="4035357"/>
            <a:ext cx="11154333" cy="268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06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1217612" y="894"/>
            <a:ext cx="9448800" cy="761802"/>
          </a:xfrm>
          <a:prstGeom prst="rect">
            <a:avLst/>
          </a:prstGeom>
        </p:spPr>
        <p:txBody>
          <a:bodyPr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199" b="1" dirty="0">
                <a:solidFill>
                  <a:schemeClr val="bg1"/>
                </a:solidFill>
                <a:latin typeface="Helvetica" panose="020B0604020202020204" pitchFamily="34" charset="0"/>
                <a:cs typeface="Helvetica" panose="020B0604020202020204" pitchFamily="34" charset="0"/>
              </a:rPr>
              <a:t>Mailer Scorecard (Move Update)</a:t>
            </a:r>
          </a:p>
        </p:txBody>
      </p:sp>
      <p:pic>
        <p:nvPicPr>
          <p:cNvPr id="2" name="Picture 1">
            <a:extLst>
              <a:ext uri="{FF2B5EF4-FFF2-40B4-BE49-F238E27FC236}">
                <a16:creationId xmlns="" xmlns:a16="http://schemas.microsoft.com/office/drawing/2014/main" id="{F8FDF0BA-6F9C-4C11-8D6D-3BC30350242A}"/>
              </a:ext>
            </a:extLst>
          </p:cNvPr>
          <p:cNvPicPr>
            <a:picLocks noChangeAspect="1"/>
          </p:cNvPicPr>
          <p:nvPr/>
        </p:nvPicPr>
        <p:blipFill rotWithShape="1">
          <a:blip r:embed="rId3"/>
          <a:srcRect r="13872"/>
          <a:stretch/>
        </p:blipFill>
        <p:spPr>
          <a:xfrm>
            <a:off x="5027612" y="762696"/>
            <a:ext cx="7086600" cy="4112936"/>
          </a:xfrm>
          <a:prstGeom prst="rect">
            <a:avLst/>
          </a:prstGeom>
          <a:ln>
            <a:solidFill>
              <a:schemeClr val="tx1"/>
            </a:solidFill>
          </a:ln>
        </p:spPr>
      </p:pic>
      <p:sp>
        <p:nvSpPr>
          <p:cNvPr id="4" name="Rectangle 3">
            <a:extLst>
              <a:ext uri="{FF2B5EF4-FFF2-40B4-BE49-F238E27FC236}">
                <a16:creationId xmlns="" xmlns:a16="http://schemas.microsoft.com/office/drawing/2014/main" id="{16F44004-C6C3-4851-8D44-634E01464AB2}"/>
              </a:ext>
            </a:extLst>
          </p:cNvPr>
          <p:cNvSpPr/>
          <p:nvPr/>
        </p:nvSpPr>
        <p:spPr>
          <a:xfrm>
            <a:off x="297946" y="941202"/>
            <a:ext cx="3510465" cy="576931"/>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Indicates if Move/Update data was evaluated by manual or automated verification for the CRID for the selected month</a:t>
            </a:r>
            <a:endParaRPr lang="en-US" sz="1050" dirty="0">
              <a:latin typeface="Helvetica" panose="020B0604020202020204" pitchFamily="34" charset="0"/>
              <a:cs typeface="Helvetica" panose="020B0604020202020204" pitchFamily="34" charset="0"/>
            </a:endParaRPr>
          </a:p>
        </p:txBody>
      </p:sp>
      <p:sp>
        <p:nvSpPr>
          <p:cNvPr id="23" name="Rectangle 22">
            <a:extLst>
              <a:ext uri="{FF2B5EF4-FFF2-40B4-BE49-F238E27FC236}">
                <a16:creationId xmlns="" xmlns:a16="http://schemas.microsoft.com/office/drawing/2014/main" id="{C4FD418E-312E-4B42-AF15-D07BE9D040D4}"/>
              </a:ext>
            </a:extLst>
          </p:cNvPr>
          <p:cNvSpPr/>
          <p:nvPr/>
        </p:nvSpPr>
        <p:spPr>
          <a:xfrm>
            <a:off x="297946" y="1580823"/>
            <a:ext cx="3510465" cy="415390"/>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 presort or automation First Class and USPS Marketing Mail pieces (letters, flats &amp; cards)</a:t>
            </a:r>
            <a:endParaRPr lang="en-US" sz="1050" dirty="0">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 xmlns:a16="http://schemas.microsoft.com/office/drawing/2014/main" id="{2A21108D-8BAD-43A2-83F5-FB05233E10CD}"/>
              </a:ext>
            </a:extLst>
          </p:cNvPr>
          <p:cNvSpPr/>
          <p:nvPr/>
        </p:nvSpPr>
        <p:spPr>
          <a:xfrm>
            <a:off x="297946" y="2058905"/>
            <a:ext cx="3510464" cy="415390"/>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Move Update eligible periodical pieces (Info Only – ineligible for assessment)</a:t>
            </a:r>
          </a:p>
        </p:txBody>
      </p:sp>
      <p:sp>
        <p:nvSpPr>
          <p:cNvPr id="25" name="Rectangle 24">
            <a:extLst>
              <a:ext uri="{FF2B5EF4-FFF2-40B4-BE49-F238E27FC236}">
                <a16:creationId xmlns="" xmlns:a16="http://schemas.microsoft.com/office/drawing/2014/main" id="{F82A1FDA-9E91-4520-A52E-0C2B3BAB6763}"/>
              </a:ext>
            </a:extLst>
          </p:cNvPr>
          <p:cNvSpPr/>
          <p:nvPr/>
        </p:nvSpPr>
        <p:spPr>
          <a:xfrm>
            <a:off x="297946" y="2536986"/>
            <a:ext cx="3510465" cy="415390"/>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pieces that utilized a service type code for address correction service (includes Green &amp; Secure pieces)</a:t>
            </a:r>
          </a:p>
        </p:txBody>
      </p:sp>
      <p:sp>
        <p:nvSpPr>
          <p:cNvPr id="26" name="Rectangle 25">
            <a:extLst>
              <a:ext uri="{FF2B5EF4-FFF2-40B4-BE49-F238E27FC236}">
                <a16:creationId xmlns="" xmlns:a16="http://schemas.microsoft.com/office/drawing/2014/main" id="{8FBFA3AB-45D5-414A-88E1-F39673E6E4CF}"/>
              </a:ext>
            </a:extLst>
          </p:cNvPr>
          <p:cNvSpPr/>
          <p:nvPr/>
        </p:nvSpPr>
        <p:spPr>
          <a:xfrm>
            <a:off x="297946" y="3015068"/>
            <a:ext cx="3510465" cy="415390"/>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pieces that utilized a service type code for Green &amp; Secure</a:t>
            </a:r>
          </a:p>
        </p:txBody>
      </p:sp>
      <p:sp>
        <p:nvSpPr>
          <p:cNvPr id="27" name="Rectangle 26">
            <a:extLst>
              <a:ext uri="{FF2B5EF4-FFF2-40B4-BE49-F238E27FC236}">
                <a16:creationId xmlns="" xmlns:a16="http://schemas.microsoft.com/office/drawing/2014/main" id="{F8A3792B-F90A-4DA9-BC06-34AE45DBDEE3}"/>
              </a:ext>
            </a:extLst>
          </p:cNvPr>
          <p:cNvSpPr/>
          <p:nvPr/>
        </p:nvSpPr>
        <p:spPr>
          <a:xfrm>
            <a:off x="297946" y="3493151"/>
            <a:ext cx="3510465" cy="576931"/>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First Class and USPS Marketing Mail pieces that were eligible for Move/Update and received a change of address error.</a:t>
            </a:r>
          </a:p>
        </p:txBody>
      </p:sp>
      <p:sp>
        <p:nvSpPr>
          <p:cNvPr id="28" name="Rectangle 27">
            <a:extLst>
              <a:ext uri="{FF2B5EF4-FFF2-40B4-BE49-F238E27FC236}">
                <a16:creationId xmlns="" xmlns:a16="http://schemas.microsoft.com/office/drawing/2014/main" id="{11793D2A-5544-4B2A-AADC-727391D2F6A1}"/>
              </a:ext>
            </a:extLst>
          </p:cNvPr>
          <p:cNvSpPr/>
          <p:nvPr/>
        </p:nvSpPr>
        <p:spPr>
          <a:xfrm>
            <a:off x="297946" y="4610855"/>
            <a:ext cx="3510465" cy="576931"/>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Periodical mail pieces that were eligible for Move/Update and received a change of address warning</a:t>
            </a:r>
          </a:p>
        </p:txBody>
      </p:sp>
      <p:sp>
        <p:nvSpPr>
          <p:cNvPr id="29" name="Rectangle 28">
            <a:extLst>
              <a:ext uri="{FF2B5EF4-FFF2-40B4-BE49-F238E27FC236}">
                <a16:creationId xmlns="" xmlns:a16="http://schemas.microsoft.com/office/drawing/2014/main" id="{7160751B-64BC-4152-B46E-A4B20F37ACAD}"/>
              </a:ext>
            </a:extLst>
          </p:cNvPr>
          <p:cNvSpPr/>
          <p:nvPr/>
        </p:nvSpPr>
        <p:spPr>
          <a:xfrm>
            <a:off x="297946" y="5250477"/>
            <a:ext cx="3510465" cy="576931"/>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First Class, USPS Marketing, and Periodical mail pieces that received a warning that the mail piece was undeliverable as addressed</a:t>
            </a:r>
          </a:p>
        </p:txBody>
      </p:sp>
      <p:sp>
        <p:nvSpPr>
          <p:cNvPr id="30" name="Rectangle 29">
            <a:extLst>
              <a:ext uri="{FF2B5EF4-FFF2-40B4-BE49-F238E27FC236}">
                <a16:creationId xmlns="" xmlns:a16="http://schemas.microsoft.com/office/drawing/2014/main" id="{89671CD6-DC22-4942-9158-E8D6E23E23C8}"/>
              </a:ext>
            </a:extLst>
          </p:cNvPr>
          <p:cNvSpPr/>
          <p:nvPr/>
        </p:nvSpPr>
        <p:spPr>
          <a:xfrm>
            <a:off x="297946" y="5890095"/>
            <a:ext cx="3510465" cy="738472"/>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The amount of additional postage that may be assessed based on the change of address errors that were identified for the CRID for the month above the 0.5% threshold</a:t>
            </a:r>
          </a:p>
        </p:txBody>
      </p:sp>
      <p:cxnSp>
        <p:nvCxnSpPr>
          <p:cNvPr id="32" name="Straight Arrow Connector 31">
            <a:extLst>
              <a:ext uri="{FF2B5EF4-FFF2-40B4-BE49-F238E27FC236}">
                <a16:creationId xmlns="" xmlns:a16="http://schemas.microsoft.com/office/drawing/2014/main" id="{AC6544CD-618D-43C9-80DA-DBCD4A8AF5C3}"/>
              </a:ext>
            </a:extLst>
          </p:cNvPr>
          <p:cNvCxnSpPr>
            <a:cxnSpLocks/>
            <a:stCxn id="4" idx="3"/>
          </p:cNvCxnSpPr>
          <p:nvPr/>
        </p:nvCxnSpPr>
        <p:spPr>
          <a:xfrm>
            <a:off x="3808411" y="1229668"/>
            <a:ext cx="1219200" cy="186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86450258-2218-4A01-86E6-CD9A80165DF4}"/>
              </a:ext>
            </a:extLst>
          </p:cNvPr>
          <p:cNvCxnSpPr>
            <a:cxnSpLocks/>
            <a:stCxn id="27" idx="3"/>
          </p:cNvCxnSpPr>
          <p:nvPr/>
        </p:nvCxnSpPr>
        <p:spPr>
          <a:xfrm>
            <a:off x="3808411" y="3781617"/>
            <a:ext cx="1219200" cy="222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8E01C442-6F11-44C3-BF1E-A2B71F571859}"/>
              </a:ext>
            </a:extLst>
          </p:cNvPr>
          <p:cNvCxnSpPr>
            <a:cxnSpLocks/>
            <a:stCxn id="26" idx="3"/>
          </p:cNvCxnSpPr>
          <p:nvPr/>
        </p:nvCxnSpPr>
        <p:spPr>
          <a:xfrm>
            <a:off x="3808411" y="3222763"/>
            <a:ext cx="1219200" cy="628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9203E0F3-9351-4689-9069-CE065F62DF37}"/>
              </a:ext>
            </a:extLst>
          </p:cNvPr>
          <p:cNvCxnSpPr>
            <a:cxnSpLocks/>
            <a:stCxn id="25" idx="3"/>
          </p:cNvCxnSpPr>
          <p:nvPr/>
        </p:nvCxnSpPr>
        <p:spPr>
          <a:xfrm>
            <a:off x="3808411" y="2744683"/>
            <a:ext cx="1219200" cy="90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36191D01-4470-47E5-94F6-A3863179C2E8}"/>
              </a:ext>
            </a:extLst>
          </p:cNvPr>
          <p:cNvCxnSpPr>
            <a:cxnSpLocks/>
            <a:stCxn id="9" idx="3"/>
          </p:cNvCxnSpPr>
          <p:nvPr/>
        </p:nvCxnSpPr>
        <p:spPr>
          <a:xfrm>
            <a:off x="3808410" y="2266600"/>
            <a:ext cx="1219201" cy="121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F017805F-20BB-474D-BAA0-A4250C9FADBD}"/>
              </a:ext>
            </a:extLst>
          </p:cNvPr>
          <p:cNvCxnSpPr>
            <a:cxnSpLocks/>
            <a:stCxn id="23" idx="3"/>
          </p:cNvCxnSpPr>
          <p:nvPr/>
        </p:nvCxnSpPr>
        <p:spPr>
          <a:xfrm>
            <a:off x="3808411" y="1788520"/>
            <a:ext cx="1219200" cy="1482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 xmlns:a16="http://schemas.microsoft.com/office/drawing/2014/main" id="{CEE44ECC-F00B-4506-AD3F-21B65449DD74}"/>
              </a:ext>
            </a:extLst>
          </p:cNvPr>
          <p:cNvSpPr/>
          <p:nvPr/>
        </p:nvSpPr>
        <p:spPr>
          <a:xfrm>
            <a:off x="297946" y="4132772"/>
            <a:ext cx="3510465" cy="415390"/>
          </a:xfrm>
          <a:prstGeom prst="rect">
            <a:avLst/>
          </a:prstGeom>
          <a:ln>
            <a:solidFill>
              <a:schemeClr val="tx1"/>
            </a:solidFill>
          </a:ln>
        </p:spPr>
        <p:txBody>
          <a:bodyPr wrap="square">
            <a:spAutoFit/>
          </a:bodyPr>
          <a:lstStyle/>
          <a:p>
            <a:r>
              <a:rPr lang="en-US" sz="1050" dirty="0">
                <a:solidFill>
                  <a:srgbClr val="000000"/>
                </a:solidFill>
                <a:latin typeface="Helvetica" panose="020B0604020202020204" pitchFamily="34" charset="0"/>
                <a:cs typeface="Helvetica" panose="020B0604020202020204" pitchFamily="34" charset="0"/>
              </a:rPr>
              <a:t># Green &amp; Secure pieces that received a change of address warning</a:t>
            </a:r>
          </a:p>
        </p:txBody>
      </p:sp>
      <p:cxnSp>
        <p:nvCxnSpPr>
          <p:cNvPr id="67" name="Straight Arrow Connector 66">
            <a:extLst>
              <a:ext uri="{FF2B5EF4-FFF2-40B4-BE49-F238E27FC236}">
                <a16:creationId xmlns="" xmlns:a16="http://schemas.microsoft.com/office/drawing/2014/main" id="{91FC8833-39C1-472E-9CA9-8A8A577DD01E}"/>
              </a:ext>
            </a:extLst>
          </p:cNvPr>
          <p:cNvCxnSpPr>
            <a:cxnSpLocks/>
            <a:stCxn id="65" idx="3"/>
          </p:cNvCxnSpPr>
          <p:nvPr/>
        </p:nvCxnSpPr>
        <p:spPr>
          <a:xfrm flipV="1">
            <a:off x="3808411" y="4168335"/>
            <a:ext cx="1219200" cy="17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AF2250EE-6405-491E-8DB3-5E4727F6CEBA}"/>
              </a:ext>
            </a:extLst>
          </p:cNvPr>
          <p:cNvCxnSpPr>
            <a:cxnSpLocks/>
            <a:stCxn id="28" idx="3"/>
          </p:cNvCxnSpPr>
          <p:nvPr/>
        </p:nvCxnSpPr>
        <p:spPr>
          <a:xfrm flipV="1">
            <a:off x="3808411" y="4376990"/>
            <a:ext cx="1219200" cy="522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B1EC66ED-666B-4D6C-8716-94D20CEDC197}"/>
              </a:ext>
            </a:extLst>
          </p:cNvPr>
          <p:cNvCxnSpPr>
            <a:cxnSpLocks/>
            <a:stCxn id="29" idx="3"/>
          </p:cNvCxnSpPr>
          <p:nvPr/>
        </p:nvCxnSpPr>
        <p:spPr>
          <a:xfrm flipV="1">
            <a:off x="3808411" y="4558793"/>
            <a:ext cx="1219200" cy="980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E0883556-A89A-454F-AC0F-597A6E36F7ED}"/>
              </a:ext>
            </a:extLst>
          </p:cNvPr>
          <p:cNvCxnSpPr>
            <a:cxnSpLocks/>
            <a:stCxn id="30" idx="3"/>
          </p:cNvCxnSpPr>
          <p:nvPr/>
        </p:nvCxnSpPr>
        <p:spPr>
          <a:xfrm flipV="1">
            <a:off x="3808411" y="4765340"/>
            <a:ext cx="1219200" cy="1493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 xmlns:a16="http://schemas.microsoft.com/office/drawing/2014/main" id="{6EC56AF2-FBD8-4CF2-A53A-6786A16A8892}"/>
              </a:ext>
            </a:extLst>
          </p:cNvPr>
          <p:cNvSpPr/>
          <p:nvPr/>
        </p:nvSpPr>
        <p:spPr>
          <a:xfrm>
            <a:off x="5561012" y="5172171"/>
            <a:ext cx="6406067" cy="1169246"/>
          </a:xfrm>
          <a:prstGeom prst="rect">
            <a:avLst/>
          </a:prstGeom>
          <a:ln>
            <a:solidFill>
              <a:schemeClr val="tx1"/>
            </a:solidFill>
          </a:ln>
        </p:spPr>
        <p:txBody>
          <a:bodyPr wrap="square">
            <a:spAutoFit/>
          </a:bodyPr>
          <a:lstStyle/>
          <a:p>
            <a:pPr marL="285664" indent="-285664">
              <a:buFont typeface="Arial" panose="020B0604020202020204" pitchFamily="34" charset="0"/>
              <a:buChar char="•"/>
            </a:pPr>
            <a:r>
              <a:rPr lang="en-US" sz="1400" dirty="0">
                <a:solidFill>
                  <a:srgbClr val="000000"/>
                </a:solidFill>
                <a:latin typeface="Helvetica" panose="020B0604020202020204" pitchFamily="34" charset="0"/>
                <a:cs typeface="Helvetica" panose="020B0604020202020204" pitchFamily="34" charset="0"/>
              </a:rPr>
              <a:t>Move Update Error % is calculated by dividing the # COA Errors – FCM &amp; MKT by the # Move/Update Eligible Pieces – FCM &amp; MKT</a:t>
            </a:r>
          </a:p>
          <a:p>
            <a:pPr marL="285664" indent="-285664">
              <a:buFont typeface="Arial" panose="020B0604020202020204" pitchFamily="34" charset="0"/>
              <a:buChar char="•"/>
            </a:pPr>
            <a:endParaRPr lang="en-US" sz="1400" dirty="0">
              <a:solidFill>
                <a:srgbClr val="000000"/>
              </a:solidFill>
              <a:latin typeface="Helvetica" panose="020B0604020202020204" pitchFamily="34" charset="0"/>
              <a:cs typeface="Helvetica" panose="020B0604020202020204" pitchFamily="34" charset="0"/>
            </a:endParaRPr>
          </a:p>
          <a:p>
            <a:pPr marL="285664" indent="-285664">
              <a:buFont typeface="Arial" panose="020B0604020202020204" pitchFamily="34" charset="0"/>
              <a:buChar char="•"/>
            </a:pPr>
            <a:r>
              <a:rPr lang="en-US" sz="1400" dirty="0">
                <a:solidFill>
                  <a:srgbClr val="000000"/>
                </a:solidFill>
                <a:latin typeface="Helvetica" panose="020B0604020202020204" pitchFamily="34" charset="0"/>
                <a:cs typeface="Helvetica" panose="020B0604020202020204" pitchFamily="34" charset="0"/>
              </a:rPr>
              <a:t>Additional Postage Due is the number of errors above the 0.5% threshold multiplied by $0.08</a:t>
            </a:r>
          </a:p>
        </p:txBody>
      </p:sp>
      <p:sp>
        <p:nvSpPr>
          <p:cNvPr id="3" name="Slide Number Placeholder 2"/>
          <p:cNvSpPr>
            <a:spLocks noGrp="1"/>
          </p:cNvSpPr>
          <p:nvPr>
            <p:ph type="sldNum" sz="quarter" idx="12"/>
          </p:nvPr>
        </p:nvSpPr>
        <p:spPr/>
        <p:txBody>
          <a:bodyPr/>
          <a:lstStyle/>
          <a:p>
            <a:fld id="{B5CF97BF-14E3-466D-B7C7-178802BA0935}" type="slidenum">
              <a:rPr lang="en-US" smtClean="0"/>
              <a:pPr/>
              <a:t>26</a:t>
            </a:fld>
            <a:endParaRPr lang="en-US" dirty="0"/>
          </a:p>
        </p:txBody>
      </p:sp>
    </p:spTree>
    <p:extLst>
      <p:ext uri="{BB962C8B-B14F-4D97-AF65-F5344CB8AC3E}">
        <p14:creationId xmlns:p14="http://schemas.microsoft.com/office/powerpoint/2010/main" val="937299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D6CE5BD-DE03-4C23-8750-2B4632F9A2A9}"/>
              </a:ext>
            </a:extLst>
          </p:cNvPr>
          <p:cNvSpPr txBox="1">
            <a:spLocks/>
          </p:cNvSpPr>
          <p:nvPr/>
        </p:nvSpPr>
        <p:spPr>
          <a:xfrm>
            <a:off x="1134114" y="76420"/>
            <a:ext cx="10512862" cy="553726"/>
          </a:xfrm>
          <a:prstGeom prst="rect">
            <a:avLst/>
          </a:prstGeom>
        </p:spPr>
        <p:txBody>
          <a:bodyPr wrap="square">
            <a:spAutoFit/>
          </a:bodyPr>
          <a:lstStyle>
            <a:defPPr>
              <a:defRPr lang="en-US"/>
            </a:defPPr>
            <a:lvl1pPr>
              <a:defRPr sz="2999" b="1">
                <a:solidFill>
                  <a:schemeClr val="bg1"/>
                </a:solidFill>
                <a:latin typeface="Helvetica" panose="020B0604020202020204" pitchFamily="34" charset="0"/>
                <a:cs typeface="Helvetica" panose="020B0604020202020204" pitchFamily="34" charset="0"/>
              </a:defRPr>
            </a:lvl1pPr>
          </a:lstStyle>
          <a:p>
            <a:r>
              <a:rPr lang="en-US" sz="2998" dirty="0"/>
              <a:t>Mailer Scorecard (Census Method Drill)</a:t>
            </a:r>
          </a:p>
        </p:txBody>
      </p:sp>
      <p:sp>
        <p:nvSpPr>
          <p:cNvPr id="4" name="TextBox 3">
            <a:extLst>
              <a:ext uri="{FF2B5EF4-FFF2-40B4-BE49-F238E27FC236}">
                <a16:creationId xmlns="" xmlns:a16="http://schemas.microsoft.com/office/drawing/2014/main" id="{AA59FC66-64F6-4DC9-9CAB-233E776992CF}"/>
              </a:ext>
            </a:extLst>
          </p:cNvPr>
          <p:cNvSpPr txBox="1"/>
          <p:nvPr/>
        </p:nvSpPr>
        <p:spPr>
          <a:xfrm>
            <a:off x="379412" y="961100"/>
            <a:ext cx="7315200" cy="369236"/>
          </a:xfrm>
          <a:prstGeom prst="rect">
            <a:avLst/>
          </a:prstGeom>
          <a:noFill/>
        </p:spPr>
        <p:txBody>
          <a:bodyPr wrap="square" rtlCol="0">
            <a:spAutoFit/>
          </a:bodyPr>
          <a:lstStyle/>
          <a:p>
            <a:r>
              <a:rPr lang="en-US" sz="1799" dirty="0">
                <a:latin typeface="Helvetica" panose="020B0604020202020204" pitchFamily="34" charset="0"/>
                <a:cs typeface="Helvetica" panose="020B0604020202020204" pitchFamily="34" charset="0"/>
              </a:rPr>
              <a:t>4. </a:t>
            </a:r>
            <a:r>
              <a:rPr lang="en-US" sz="1799" dirty="0">
                <a:latin typeface="Helvetica Light"/>
                <a:cs typeface="Helvetica" panose="020B0604020202020204" pitchFamily="34" charset="0"/>
              </a:rPr>
              <a:t>Click on Error Type or Error Code link for Job Level Details</a:t>
            </a:r>
          </a:p>
        </p:txBody>
      </p:sp>
      <p:pic>
        <p:nvPicPr>
          <p:cNvPr id="5" name="Picture 3">
            <a:extLst>
              <a:ext uri="{FF2B5EF4-FFF2-40B4-BE49-F238E27FC236}">
                <a16:creationId xmlns="" xmlns:a16="http://schemas.microsoft.com/office/drawing/2014/main" id="{1986B84C-2D31-4773-8908-793D5C6B3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3" y="1360233"/>
            <a:ext cx="12161838" cy="621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 xmlns:a16="http://schemas.microsoft.com/office/drawing/2014/main" id="{AC00C92A-F4BD-4ACF-B543-FC6928B7CD1E}"/>
              </a:ext>
            </a:extLst>
          </p:cNvPr>
          <p:cNvSpPr txBox="1"/>
          <p:nvPr/>
        </p:nvSpPr>
        <p:spPr>
          <a:xfrm>
            <a:off x="379412" y="2357030"/>
            <a:ext cx="9296400" cy="369236"/>
          </a:xfrm>
          <a:prstGeom prst="rect">
            <a:avLst/>
          </a:prstGeom>
          <a:noFill/>
        </p:spPr>
        <p:txBody>
          <a:bodyPr wrap="square" rtlCol="0">
            <a:spAutoFit/>
          </a:bodyPr>
          <a:lstStyle/>
          <a:p>
            <a:r>
              <a:rPr lang="en-US" sz="1799" dirty="0">
                <a:latin typeface="Helvetica Light"/>
                <a:cs typeface="Helvetica" panose="020B0604020202020204" pitchFamily="34" charset="0"/>
              </a:rPr>
              <a:t>5. Click on Error Type or Error Code link to get to Piece Level Detail</a:t>
            </a:r>
          </a:p>
        </p:txBody>
      </p:sp>
      <p:pic>
        <p:nvPicPr>
          <p:cNvPr id="7" name="Picture 4">
            <a:extLst>
              <a:ext uri="{FF2B5EF4-FFF2-40B4-BE49-F238E27FC236}">
                <a16:creationId xmlns="" xmlns:a16="http://schemas.microsoft.com/office/drawing/2014/main" id="{EC5C3601-75A9-41AF-9111-B7F0E9C10D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5704"/>
          <a:stretch/>
        </p:blipFill>
        <p:spPr bwMode="auto">
          <a:xfrm>
            <a:off x="280590" y="2786062"/>
            <a:ext cx="11657807" cy="490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 xmlns:a16="http://schemas.microsoft.com/office/drawing/2014/main" id="{9F28A816-B4FF-4FDC-B293-3FCEEA1DDC5A}"/>
              </a:ext>
            </a:extLst>
          </p:cNvPr>
          <p:cNvSpPr txBox="1"/>
          <p:nvPr/>
        </p:nvSpPr>
        <p:spPr>
          <a:xfrm>
            <a:off x="379412" y="3565791"/>
            <a:ext cx="11657806" cy="923090"/>
          </a:xfrm>
          <a:prstGeom prst="rect">
            <a:avLst/>
          </a:prstGeom>
          <a:noFill/>
        </p:spPr>
        <p:txBody>
          <a:bodyPr wrap="square" rtlCol="0">
            <a:spAutoFit/>
          </a:bodyPr>
          <a:lstStyle/>
          <a:p>
            <a:r>
              <a:rPr lang="en-US" sz="1799" dirty="0">
                <a:latin typeface="Helvetica Light"/>
                <a:cs typeface="Helvetica" panose="020B0604020202020204" pitchFamily="34" charset="0"/>
              </a:rPr>
              <a:t>6. Detailed Piece Level Error details populate and error Description/Error Data/ and Resolution Action appear to assist in diagnosing and correcting errors.</a:t>
            </a:r>
          </a:p>
          <a:p>
            <a:endParaRPr lang="en-US" sz="1799" dirty="0">
              <a:latin typeface="Helvetica Light"/>
              <a:cs typeface="Helvetica" panose="020B0604020202020204" pitchFamily="34" charset="0"/>
            </a:endParaRPr>
          </a:p>
        </p:txBody>
      </p:sp>
      <p:pic>
        <p:nvPicPr>
          <p:cNvPr id="10" name="Picture 2">
            <a:extLst>
              <a:ext uri="{FF2B5EF4-FFF2-40B4-BE49-F238E27FC236}">
                <a16:creationId xmlns="" xmlns:a16="http://schemas.microsoft.com/office/drawing/2014/main" id="{ED38DE7B-1993-42AE-9077-1DAB7B7678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1802"/>
          <a:stretch/>
        </p:blipFill>
        <p:spPr bwMode="auto">
          <a:xfrm>
            <a:off x="685007" y="4233496"/>
            <a:ext cx="10848975" cy="1039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a:extLst>
              <a:ext uri="{FF2B5EF4-FFF2-40B4-BE49-F238E27FC236}">
                <a16:creationId xmlns="" xmlns:a16="http://schemas.microsoft.com/office/drawing/2014/main" id="{EE92F9DE-3FE3-445E-B27B-C43000AF12D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0048"/>
          <a:stretch/>
        </p:blipFill>
        <p:spPr bwMode="auto">
          <a:xfrm>
            <a:off x="685007" y="5481920"/>
            <a:ext cx="10848975" cy="994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a:xfrm>
            <a:off x="8608357" y="6486180"/>
            <a:ext cx="2742486" cy="365030"/>
          </a:xfrm>
        </p:spPr>
        <p:txBody>
          <a:bodyPr/>
          <a:lstStyle/>
          <a:p>
            <a:fld id="{B5CF97BF-14E3-466D-B7C7-178802BA0935}" type="slidenum">
              <a:rPr lang="en-US" smtClean="0"/>
              <a:pPr/>
              <a:t>27</a:t>
            </a:fld>
            <a:endParaRPr lang="en-US" dirty="0"/>
          </a:p>
        </p:txBody>
      </p:sp>
    </p:spTree>
    <p:extLst>
      <p:ext uri="{BB962C8B-B14F-4D97-AF65-F5344CB8AC3E}">
        <p14:creationId xmlns:p14="http://schemas.microsoft.com/office/powerpoint/2010/main" val="361640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86" y="1063971"/>
            <a:ext cx="12188824" cy="435552"/>
          </a:xfrm>
        </p:spPr>
        <p:txBody>
          <a:bodyPr>
            <a:noAutofit/>
          </a:bodyPr>
          <a:lstStyle/>
          <a:p>
            <a:pPr marL="57133" indent="0" algn="ctr">
              <a:buNone/>
            </a:pPr>
            <a:r>
              <a:rPr lang="en-US" sz="3199" b="1" dirty="0">
                <a:latin typeface="Helvetica Light"/>
                <a:cs typeface="Helvetica" panose="020B0604020202020204" pitchFamily="34" charset="0"/>
              </a:rPr>
              <a:t>*Census Benefit</a:t>
            </a:r>
            <a:br>
              <a:rPr lang="en-US" sz="3199" b="1" dirty="0">
                <a:latin typeface="Helvetica Light"/>
                <a:cs typeface="Helvetica" panose="020B0604020202020204" pitchFamily="34" charset="0"/>
              </a:rPr>
            </a:br>
            <a:r>
              <a:rPr lang="en-US" sz="3199" b="1" dirty="0">
                <a:solidFill>
                  <a:srgbClr val="FF0000"/>
                </a:solidFill>
                <a:latin typeface="Helvetica Light"/>
                <a:cs typeface="Helvetica" panose="020B0604020202020204" pitchFamily="34" charset="0"/>
              </a:rPr>
              <a:t>Free</a:t>
            </a:r>
            <a:r>
              <a:rPr lang="en-US" sz="3199" b="1" dirty="0">
                <a:latin typeface="Helvetica Light"/>
                <a:cs typeface="Helvetica" panose="020B0604020202020204" pitchFamily="34" charset="0"/>
              </a:rPr>
              <a:t> Address Correction Service* </a:t>
            </a:r>
            <a:endParaRPr lang="en-US" sz="4399" dirty="0">
              <a:latin typeface="Helvetica Light"/>
              <a:cs typeface="Helvetica" panose="020B0604020202020204" pitchFamily="34" charset="0"/>
            </a:endParaRPr>
          </a:p>
        </p:txBody>
      </p:sp>
      <p:sp>
        <p:nvSpPr>
          <p:cNvPr id="5" name="Rectangle 4">
            <a:extLst>
              <a:ext uri="{FF2B5EF4-FFF2-40B4-BE49-F238E27FC236}">
                <a16:creationId xmlns="" xmlns:a16="http://schemas.microsoft.com/office/drawing/2014/main" id="{06D85164-2E7B-4E02-87C2-7A91AD43336E}"/>
              </a:ext>
            </a:extLst>
          </p:cNvPr>
          <p:cNvSpPr/>
          <p:nvPr/>
        </p:nvSpPr>
        <p:spPr>
          <a:xfrm>
            <a:off x="1243030" y="136232"/>
            <a:ext cx="9204534" cy="535392"/>
          </a:xfrm>
          <a:prstGeom prst="rect">
            <a:avLst/>
          </a:prstGeom>
        </p:spPr>
        <p:txBody>
          <a:bodyPr anchor="ctr">
            <a:normAutofit fontScale="92500"/>
          </a:bodyPr>
          <a:lstStyle/>
          <a:p>
            <a:pPr defTabSz="913852">
              <a:lnSpc>
                <a:spcPct val="90000"/>
              </a:lnSpc>
              <a:spcBef>
                <a:spcPct val="0"/>
              </a:spcBef>
            </a:pPr>
            <a:r>
              <a:rPr lang="en-US" sz="3199" b="1" dirty="0">
                <a:solidFill>
                  <a:schemeClr val="bg1"/>
                </a:solidFill>
                <a:latin typeface="Helvetica" panose="020B0604020202020204" pitchFamily="34" charset="0"/>
                <a:cs typeface="Helvetica" panose="020B0604020202020204" pitchFamily="34" charset="0"/>
              </a:rPr>
              <a:t>Move Update: Free Address Correction Service</a:t>
            </a:r>
          </a:p>
        </p:txBody>
      </p:sp>
      <p:grpSp>
        <p:nvGrpSpPr>
          <p:cNvPr id="17" name="Group 16"/>
          <p:cNvGrpSpPr/>
          <p:nvPr/>
        </p:nvGrpSpPr>
        <p:grpSpPr>
          <a:xfrm>
            <a:off x="86518" y="2761822"/>
            <a:ext cx="2929133" cy="3234045"/>
            <a:chOff x="584616" y="2266503"/>
            <a:chExt cx="3222886" cy="3234887"/>
          </a:xfrm>
        </p:grpSpPr>
        <p:sp>
          <p:nvSpPr>
            <p:cNvPr id="9" name="Rounded Rectangle 8"/>
            <p:cNvSpPr/>
            <p:nvPr/>
          </p:nvSpPr>
          <p:spPr>
            <a:xfrm>
              <a:off x="584616" y="2676213"/>
              <a:ext cx="3222886" cy="2825177"/>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b"/>
            <a:lstStyle/>
            <a:p>
              <a:pPr marL="285664" indent="-285664">
                <a:buFont typeface="Arial" panose="020B0604020202020204" pitchFamily="34" charset="0"/>
                <a:buChar char="•"/>
              </a:pPr>
              <a:r>
                <a:rPr lang="en-US" sz="1799" dirty="0">
                  <a:solidFill>
                    <a:prstClr val="black"/>
                  </a:solidFill>
                  <a:latin typeface="Helvetica Light"/>
                  <a:cs typeface="Helvetica" panose="020B0604020202020204" pitchFamily="34" charset="0"/>
                </a:rPr>
                <a:t>Residual ACS records provided for free to qualifying mailers that submit over 95% Full-Service volume</a:t>
              </a:r>
            </a:p>
            <a:p>
              <a:pPr algn="ctr"/>
              <a:r>
                <a:rPr lang="en-US" sz="1799" dirty="0"/>
                <a:t> </a:t>
              </a:r>
            </a:p>
          </p:txBody>
        </p:sp>
        <p:sp>
          <p:nvSpPr>
            <p:cNvPr id="13" name="Rounded Rectangle 12"/>
            <p:cNvSpPr/>
            <p:nvPr/>
          </p:nvSpPr>
          <p:spPr>
            <a:xfrm>
              <a:off x="584616" y="2266503"/>
              <a:ext cx="3222886" cy="873542"/>
            </a:xfrm>
            <a:prstGeom prst="roundRect">
              <a:avLst/>
            </a:prstGeom>
            <a:solidFill>
              <a:schemeClr val="bg1">
                <a:lumMod val="75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999" b="1" dirty="0">
                  <a:latin typeface="Helvetica Light"/>
                </a:rPr>
                <a:t>March 2018</a:t>
              </a:r>
            </a:p>
          </p:txBody>
        </p:sp>
      </p:grpSp>
      <p:grpSp>
        <p:nvGrpSpPr>
          <p:cNvPr id="21" name="Group 20"/>
          <p:cNvGrpSpPr/>
          <p:nvPr/>
        </p:nvGrpSpPr>
        <p:grpSpPr>
          <a:xfrm>
            <a:off x="6138815" y="2761822"/>
            <a:ext cx="2929133" cy="3234045"/>
            <a:chOff x="8130914" y="2266503"/>
            <a:chExt cx="3222886" cy="3234887"/>
          </a:xfrm>
        </p:grpSpPr>
        <p:sp>
          <p:nvSpPr>
            <p:cNvPr id="12" name="Rounded Rectangle 11"/>
            <p:cNvSpPr/>
            <p:nvPr/>
          </p:nvSpPr>
          <p:spPr>
            <a:xfrm>
              <a:off x="8130914" y="2676213"/>
              <a:ext cx="3222886" cy="2825177"/>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664" indent="-285664">
                <a:buFont typeface="Arial" panose="020B0604020202020204" pitchFamily="34" charset="0"/>
                <a:buChar char="•"/>
              </a:pPr>
              <a:r>
                <a:rPr lang="en-US" sz="1799" dirty="0">
                  <a:latin typeface="Helvetica Light"/>
                </a:rPr>
                <a:t>Unique IMb in eDoc</a:t>
              </a:r>
            </a:p>
            <a:p>
              <a:pPr marL="285664" indent="-285664">
                <a:buFont typeface="Arial" panose="020B0604020202020204" pitchFamily="34" charset="0"/>
                <a:buChar char="•"/>
              </a:pPr>
              <a:r>
                <a:rPr lang="en-US" sz="1799" dirty="0">
                  <a:latin typeface="Helvetica Light"/>
                </a:rPr>
                <a:t>Full-Service or OneCode ACS STID</a:t>
              </a:r>
            </a:p>
            <a:p>
              <a:pPr marL="285664" indent="-285664">
                <a:buFont typeface="Arial" panose="020B0604020202020204" pitchFamily="34" charset="0"/>
                <a:buChar char="•"/>
              </a:pPr>
              <a:r>
                <a:rPr lang="en-US" sz="1799" dirty="0">
                  <a:latin typeface="Helvetica Light"/>
                </a:rPr>
                <a:t>Valid by/for identification </a:t>
              </a:r>
            </a:p>
          </p:txBody>
        </p:sp>
        <p:sp>
          <p:nvSpPr>
            <p:cNvPr id="15" name="Rounded Rectangle 14"/>
            <p:cNvSpPr/>
            <p:nvPr/>
          </p:nvSpPr>
          <p:spPr>
            <a:xfrm>
              <a:off x="8130914" y="2266503"/>
              <a:ext cx="3222886" cy="873542"/>
            </a:xfrm>
            <a:prstGeom prst="roundRect">
              <a:avLst/>
            </a:prstGeom>
            <a:solidFill>
              <a:schemeClr val="bg1">
                <a:lumMod val="75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99" b="1" dirty="0">
                  <a:latin typeface="Helvetica Light"/>
                </a:rPr>
                <a:t>Basic automation</a:t>
              </a:r>
              <a:br>
                <a:rPr lang="en-US" sz="1799" b="1" dirty="0">
                  <a:latin typeface="Helvetica Light"/>
                </a:rPr>
              </a:br>
              <a:r>
                <a:rPr lang="en-US" sz="1799" b="1" dirty="0">
                  <a:latin typeface="Helvetica Light"/>
                </a:rPr>
                <a:t>/non-automation requirements</a:t>
              </a:r>
            </a:p>
          </p:txBody>
        </p:sp>
      </p:grpSp>
      <p:grpSp>
        <p:nvGrpSpPr>
          <p:cNvPr id="20" name="Group 19"/>
          <p:cNvGrpSpPr/>
          <p:nvPr/>
        </p:nvGrpSpPr>
        <p:grpSpPr>
          <a:xfrm>
            <a:off x="3112667" y="2761822"/>
            <a:ext cx="2929133" cy="3233408"/>
            <a:chOff x="4314043" y="2266503"/>
            <a:chExt cx="3222886" cy="3234250"/>
          </a:xfrm>
        </p:grpSpPr>
        <p:sp>
          <p:nvSpPr>
            <p:cNvPr id="11" name="Rounded Rectangle 10"/>
            <p:cNvSpPr/>
            <p:nvPr/>
          </p:nvSpPr>
          <p:spPr>
            <a:xfrm>
              <a:off x="4314043" y="2673769"/>
              <a:ext cx="3222886" cy="2826984"/>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664" indent="-285664">
                <a:buFont typeface="Arial" panose="020B0604020202020204" pitchFamily="34" charset="0"/>
                <a:buChar char="•"/>
              </a:pPr>
              <a:r>
                <a:rPr lang="en-US" sz="1799" dirty="0">
                  <a:solidFill>
                    <a:prstClr val="black"/>
                  </a:solidFill>
                  <a:latin typeface="Helvetica Light"/>
                  <a:cs typeface="Helvetica" panose="020B0604020202020204" pitchFamily="34" charset="0"/>
                </a:rPr>
                <a:t>If eDoc submitter falls below threshold a notification will be given prior to the next billing cycle</a:t>
              </a:r>
              <a:r>
                <a:rPr lang="en-US" sz="1799" dirty="0"/>
                <a:t> </a:t>
              </a:r>
            </a:p>
          </p:txBody>
        </p:sp>
        <p:sp>
          <p:nvSpPr>
            <p:cNvPr id="16" name="Rounded Rectangle 15"/>
            <p:cNvSpPr/>
            <p:nvPr/>
          </p:nvSpPr>
          <p:spPr>
            <a:xfrm>
              <a:off x="4314043" y="2266503"/>
              <a:ext cx="3222886" cy="873542"/>
            </a:xfrm>
            <a:prstGeom prst="roundRect">
              <a:avLst/>
            </a:prstGeom>
            <a:solidFill>
              <a:schemeClr val="bg1">
                <a:lumMod val="75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999" b="1" dirty="0">
                  <a:latin typeface="Helvetica Light"/>
                </a:rPr>
                <a:t>Quarterly Measuring</a:t>
              </a:r>
            </a:p>
          </p:txBody>
        </p:sp>
      </p:grpSp>
      <p:grpSp>
        <p:nvGrpSpPr>
          <p:cNvPr id="22" name="Group 21"/>
          <p:cNvGrpSpPr/>
          <p:nvPr/>
        </p:nvGrpSpPr>
        <p:grpSpPr>
          <a:xfrm>
            <a:off x="9164965" y="2636727"/>
            <a:ext cx="2929133" cy="3359140"/>
            <a:chOff x="9377213" y="2081890"/>
            <a:chExt cx="2929896" cy="3360015"/>
          </a:xfrm>
        </p:grpSpPr>
        <p:sp>
          <p:nvSpPr>
            <p:cNvPr id="18" name="Rounded Rectangle 17"/>
            <p:cNvSpPr/>
            <p:nvPr/>
          </p:nvSpPr>
          <p:spPr>
            <a:xfrm>
              <a:off x="9377213" y="3080560"/>
              <a:ext cx="2929896" cy="2361345"/>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pPr marL="285664" indent="-285664">
                <a:buFont typeface="Arial" panose="020B0604020202020204" pitchFamily="34" charset="0"/>
                <a:buChar char="•"/>
              </a:pPr>
              <a:r>
                <a:rPr lang="en-US" sz="1799" dirty="0">
                  <a:latin typeface="Helvetica Light"/>
                </a:rPr>
                <a:t>Notices will be provided through Full-Service, One Code and </a:t>
              </a:r>
              <a:r>
                <a:rPr lang="en-US" sz="1799" dirty="0" err="1">
                  <a:latin typeface="Helvetica Light"/>
                </a:rPr>
                <a:t>SingleSource</a:t>
              </a:r>
              <a:r>
                <a:rPr lang="en-US" sz="1799" dirty="0">
                  <a:latin typeface="Helvetica Light"/>
                </a:rPr>
                <a:t> feedback</a:t>
              </a:r>
              <a:endParaRPr lang="en-US" sz="1799" i="1" dirty="0">
                <a:latin typeface="Helvetica Light"/>
              </a:endParaRPr>
            </a:p>
          </p:txBody>
        </p:sp>
        <p:sp>
          <p:nvSpPr>
            <p:cNvPr id="19" name="Rounded Rectangle 18"/>
            <p:cNvSpPr/>
            <p:nvPr/>
          </p:nvSpPr>
          <p:spPr>
            <a:xfrm>
              <a:off x="9377213" y="2081890"/>
              <a:ext cx="2929896" cy="998670"/>
            </a:xfrm>
            <a:prstGeom prst="roundRect">
              <a:avLst/>
            </a:prstGeom>
            <a:solidFill>
              <a:schemeClr val="bg1">
                <a:lumMod val="75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99" b="1" dirty="0">
                  <a:latin typeface="Helvetica Light"/>
                </a:rPr>
                <a:t> Feedback</a:t>
              </a:r>
            </a:p>
          </p:txBody>
        </p:sp>
      </p:grpSp>
      <p:sp>
        <p:nvSpPr>
          <p:cNvPr id="2" name="Slide Number Placeholder 1"/>
          <p:cNvSpPr>
            <a:spLocks noGrp="1"/>
          </p:cNvSpPr>
          <p:nvPr>
            <p:ph type="sldNum" sz="quarter" idx="12"/>
          </p:nvPr>
        </p:nvSpPr>
        <p:spPr/>
        <p:txBody>
          <a:bodyPr/>
          <a:lstStyle/>
          <a:p>
            <a:fld id="{7598BF81-8B34-B643-B5B0-4C1DA59A715B}" type="slidenum">
              <a:rPr lang="en-US" smtClean="0"/>
              <a:t>28</a:t>
            </a:fld>
            <a:endParaRPr lang="en-US"/>
          </a:p>
        </p:txBody>
      </p:sp>
    </p:spTree>
    <p:extLst>
      <p:ext uri="{BB962C8B-B14F-4D97-AF65-F5344CB8AC3E}">
        <p14:creationId xmlns:p14="http://schemas.microsoft.com/office/powerpoint/2010/main" val="2889335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4B2F14C-DDED-4000-B20E-2A6BC7062F3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29</a:t>
            </a:fld>
            <a:endParaRPr lang="en-US">
              <a:solidFill>
                <a:prstClr val="black">
                  <a:tint val="75000"/>
                </a:prstClr>
              </a:solidFill>
            </a:endParaRPr>
          </a:p>
        </p:txBody>
      </p:sp>
      <p:sp>
        <p:nvSpPr>
          <p:cNvPr id="3" name="Rectangle 2">
            <a:extLst>
              <a:ext uri="{FF2B5EF4-FFF2-40B4-BE49-F238E27FC236}">
                <a16:creationId xmlns="" xmlns:a16="http://schemas.microsoft.com/office/drawing/2014/main" id="{D568A239-7004-4FE9-AD2C-120FE6254D2C}"/>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Automated Acceptance Programs</a:t>
            </a:r>
          </a:p>
        </p:txBody>
      </p:sp>
      <p:sp>
        <p:nvSpPr>
          <p:cNvPr id="4" name="Rectangle 3">
            <a:extLst>
              <a:ext uri="{FF2B5EF4-FFF2-40B4-BE49-F238E27FC236}">
                <a16:creationId xmlns="" xmlns:a16="http://schemas.microsoft.com/office/drawing/2014/main" id="{5A984E34-5333-4E67-A5CD-24C19B2A37CD}"/>
              </a:ext>
            </a:extLst>
          </p:cNvPr>
          <p:cNvSpPr/>
          <p:nvPr/>
        </p:nvSpPr>
        <p:spPr>
          <a:xfrm>
            <a:off x="303213" y="2003822"/>
            <a:ext cx="3657599"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r>
              <a:rPr lang="en-US" sz="2000" kern="0" dirty="0">
                <a:solidFill>
                  <a:prstClr val="black"/>
                </a:solidFill>
                <a:latin typeface="Helvetica" panose="020B0604020202020204" pitchFamily="34" charset="0"/>
                <a:cs typeface="Helvetica" panose="020B0604020202020204" pitchFamily="34" charset="0"/>
              </a:rPr>
              <a:t>Intelligent Mail barcodes on all mailpieces, handling units, and mail containers </a:t>
            </a: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r>
              <a:rPr lang="en-US" sz="2000" kern="0" dirty="0">
                <a:solidFill>
                  <a:prstClr val="black"/>
                </a:solidFill>
                <a:latin typeface="Helvetica" panose="020B0604020202020204" pitchFamily="34" charset="0"/>
                <a:cs typeface="Helvetica" panose="020B0604020202020204" pitchFamily="34" charset="0"/>
              </a:rPr>
              <a:t>End to end visibility into the mailstream</a:t>
            </a: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 xmlns:a16="http://schemas.microsoft.com/office/drawing/2014/main" id="{A33B6803-8D2C-4C00-B66B-4A203F543F75}"/>
              </a:ext>
            </a:extLst>
          </p:cNvPr>
          <p:cNvSpPr txBox="1"/>
          <p:nvPr/>
        </p:nvSpPr>
        <p:spPr>
          <a:xfrm>
            <a:off x="303213" y="1535668"/>
            <a:ext cx="36575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latin typeface="Helvetica" panose="020B0604020202020204" pitchFamily="34" charset="0"/>
                <a:cs typeface="Helvetica" panose="020B0604020202020204" pitchFamily="34" charset="0"/>
              </a:rPr>
              <a:t>Full Service</a:t>
            </a:r>
          </a:p>
        </p:txBody>
      </p:sp>
      <p:sp>
        <p:nvSpPr>
          <p:cNvPr id="6" name="Rectangle 5">
            <a:extLst>
              <a:ext uri="{FF2B5EF4-FFF2-40B4-BE49-F238E27FC236}">
                <a16:creationId xmlns="" xmlns:a16="http://schemas.microsoft.com/office/drawing/2014/main" id="{4DC2632D-4240-4CF2-946D-82434153A1C4}"/>
              </a:ext>
            </a:extLst>
          </p:cNvPr>
          <p:cNvSpPr/>
          <p:nvPr/>
        </p:nvSpPr>
        <p:spPr>
          <a:xfrm>
            <a:off x="4265612" y="2003822"/>
            <a:ext cx="3657599"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r>
              <a:rPr lang="en-US" sz="2000" kern="0" dirty="0">
                <a:solidFill>
                  <a:prstClr val="black"/>
                </a:solidFill>
                <a:latin typeface="Helvetica" panose="020B0604020202020204" pitchFamily="34" charset="0"/>
                <a:cs typeface="Helvetica" panose="020B0604020202020204" pitchFamily="34" charset="0"/>
              </a:rPr>
              <a:t>Simplifies the induction of drop shipments and expedited plant load mailings </a:t>
            </a: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r>
              <a:rPr lang="en-US" sz="2000" kern="0" dirty="0">
                <a:solidFill>
                  <a:prstClr val="black"/>
                </a:solidFill>
                <a:latin typeface="Helvetica" panose="020B0604020202020204" pitchFamily="34" charset="0"/>
                <a:cs typeface="Helvetica" panose="020B0604020202020204" pitchFamily="34" charset="0"/>
              </a:rPr>
              <a:t>Verify payment and preparation of commercial mail containers</a:t>
            </a: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 xmlns:a16="http://schemas.microsoft.com/office/drawing/2014/main" id="{F14B9706-A59A-4461-8A89-A98BABC709F1}"/>
              </a:ext>
            </a:extLst>
          </p:cNvPr>
          <p:cNvSpPr txBox="1"/>
          <p:nvPr/>
        </p:nvSpPr>
        <p:spPr>
          <a:xfrm>
            <a:off x="4265612" y="1524000"/>
            <a:ext cx="365759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a:latin typeface="Helvetica" panose="020B0604020202020204" pitchFamily="34" charset="0"/>
                <a:cs typeface="Helvetica" panose="020B0604020202020204" pitchFamily="34" charset="0"/>
              </a:rPr>
              <a:t>eInduction</a:t>
            </a:r>
          </a:p>
        </p:txBody>
      </p:sp>
      <p:sp>
        <p:nvSpPr>
          <p:cNvPr id="8" name="Rectangle 7">
            <a:extLst>
              <a:ext uri="{FF2B5EF4-FFF2-40B4-BE49-F238E27FC236}">
                <a16:creationId xmlns="" xmlns:a16="http://schemas.microsoft.com/office/drawing/2014/main" id="{9FBB972F-42C2-4862-8D6E-8B6C63654590}"/>
              </a:ext>
            </a:extLst>
          </p:cNvPr>
          <p:cNvSpPr/>
          <p:nvPr/>
        </p:nvSpPr>
        <p:spPr>
          <a:xfrm>
            <a:off x="8228013" y="2003822"/>
            <a:ext cx="3657599"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r>
              <a:rPr lang="en-US" sz="2000" kern="0" dirty="0">
                <a:solidFill>
                  <a:prstClr val="black"/>
                </a:solidFill>
                <a:latin typeface="Helvetica" panose="020B0604020202020204" pitchFamily="34" charset="0"/>
                <a:cs typeface="Helvetica" panose="020B0604020202020204" pitchFamily="34" charset="0"/>
              </a:rPr>
              <a:t>Automates the entry and verification of commercial mailings</a:t>
            </a: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a:p>
            <a:pPr lvl="0" eaLnBrk="0" fontAlgn="base" hangingPunct="0">
              <a:spcBef>
                <a:spcPct val="0"/>
              </a:spcBef>
              <a:spcAft>
                <a:spcPct val="0"/>
              </a:spcAft>
              <a:defRPr/>
            </a:pPr>
            <a:endParaRPr lang="en-US" sz="2000" kern="0" dirty="0">
              <a:solidFill>
                <a:prstClr val="black"/>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 xmlns:a16="http://schemas.microsoft.com/office/drawing/2014/main" id="{3D56D75D-A907-44A2-AC37-BB3624348CFF}"/>
              </a:ext>
            </a:extLst>
          </p:cNvPr>
          <p:cNvSpPr txBox="1"/>
          <p:nvPr/>
        </p:nvSpPr>
        <p:spPr>
          <a:xfrm>
            <a:off x="8228013" y="1513344"/>
            <a:ext cx="3657599"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a:latin typeface="Helvetica" panose="020B0604020202020204" pitchFamily="34" charset="0"/>
                <a:cs typeface="Helvetica" panose="020B0604020202020204" pitchFamily="34" charset="0"/>
              </a:rPr>
              <a:t>Seamless Acceptance</a:t>
            </a:r>
          </a:p>
        </p:txBody>
      </p:sp>
    </p:spTree>
    <p:extLst>
      <p:ext uri="{BB962C8B-B14F-4D97-AF65-F5344CB8AC3E}">
        <p14:creationId xmlns:p14="http://schemas.microsoft.com/office/powerpoint/2010/main" val="229697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17">
            <a:extLst>
              <a:ext uri="{FF2B5EF4-FFF2-40B4-BE49-F238E27FC236}">
                <a16:creationId xmlns="" xmlns:a16="http://schemas.microsoft.com/office/drawing/2014/main" id="{446B3D54-2C50-462C-8E92-2B48D9F8CF0B}"/>
              </a:ext>
            </a:extLst>
          </p:cNvPr>
          <p:cNvSpPr txBox="1">
            <a:spLocks noGrp="1"/>
          </p:cNvSpPr>
          <p:nvPr>
            <p:ph type="title"/>
          </p:nvPr>
        </p:nvSpPr>
        <p:spPr>
          <a:xfrm>
            <a:off x="1189072" y="89298"/>
            <a:ext cx="4832372" cy="535264"/>
          </a:xfrm>
          <a:prstGeom prst="rect">
            <a:avLst/>
          </a:prstGeom>
        </p:spPr>
        <p:txBody>
          <a:bodyPr vert="horz" lIns="91440" tIns="45720" rIns="91440" bIns="45720" rtlCol="0" anchor="ctr">
            <a:normAutofit fontScale="90000"/>
          </a:bodyPr>
          <a:lstStyle/>
          <a:p>
            <a:r>
              <a:rPr sz="3200" dirty="0">
                <a:solidFill>
                  <a:schemeClr val="bg1"/>
                </a:solidFill>
                <a:latin typeface="Helvetica" charset="0"/>
                <a:cs typeface="Helvetica" charset="0"/>
              </a:rPr>
              <a:t>What is Informed Delivery?</a:t>
            </a:r>
          </a:p>
        </p:txBody>
      </p:sp>
      <p:sp>
        <p:nvSpPr>
          <p:cNvPr id="52" name="object 3">
            <a:extLst>
              <a:ext uri="{FF2B5EF4-FFF2-40B4-BE49-F238E27FC236}">
                <a16:creationId xmlns="" xmlns:a16="http://schemas.microsoft.com/office/drawing/2014/main" id="{0AF80519-C351-461A-971D-56B290FD9F30}"/>
              </a:ext>
            </a:extLst>
          </p:cNvPr>
          <p:cNvSpPr/>
          <p:nvPr/>
        </p:nvSpPr>
        <p:spPr>
          <a:xfrm>
            <a:off x="1322576" y="1309092"/>
            <a:ext cx="9293482" cy="5028387"/>
          </a:xfrm>
          <a:prstGeom prst="rect">
            <a:avLst/>
          </a:prstGeom>
          <a:blipFill>
            <a:blip r:embed="rId3" cstate="print"/>
            <a:stretch>
              <a:fillRect/>
            </a:stretch>
          </a:blipFill>
        </p:spPr>
        <p:txBody>
          <a:bodyPr wrap="square" lIns="0" tIns="0" rIns="0" bIns="0" rtlCol="0"/>
          <a:lstStyle/>
          <a:p>
            <a:endParaRPr sz="1799"/>
          </a:p>
        </p:txBody>
      </p:sp>
      <p:sp>
        <p:nvSpPr>
          <p:cNvPr id="53" name="object 4">
            <a:extLst>
              <a:ext uri="{FF2B5EF4-FFF2-40B4-BE49-F238E27FC236}">
                <a16:creationId xmlns="" xmlns:a16="http://schemas.microsoft.com/office/drawing/2014/main" id="{40EFA28E-FE83-40C6-B602-789ACF6F0C28}"/>
              </a:ext>
            </a:extLst>
          </p:cNvPr>
          <p:cNvSpPr txBox="1"/>
          <p:nvPr/>
        </p:nvSpPr>
        <p:spPr>
          <a:xfrm>
            <a:off x="9516278" y="1658437"/>
            <a:ext cx="2550659" cy="3779537"/>
          </a:xfrm>
          <a:prstGeom prst="rect">
            <a:avLst/>
          </a:prstGeom>
        </p:spPr>
        <p:txBody>
          <a:bodyPr vert="horz" wrap="square" lIns="0" tIns="12697" rIns="0" bIns="0" rtlCol="0">
            <a:spAutoFit/>
          </a:bodyPr>
          <a:lstStyle/>
          <a:p>
            <a:pPr marL="12696" marR="292647">
              <a:spcBef>
                <a:spcPts val="100"/>
              </a:spcBef>
            </a:pPr>
            <a:r>
              <a:rPr sz="1799" dirty="0">
                <a:latin typeface="Helvetica Light"/>
                <a:cs typeface="Arial"/>
              </a:rPr>
              <a:t>If </a:t>
            </a:r>
            <a:r>
              <a:rPr sz="1799" spc="-5" dirty="0">
                <a:latin typeface="Helvetica Light"/>
                <a:cs typeface="Arial"/>
              </a:rPr>
              <a:t>a mailer participates in  Informed </a:t>
            </a:r>
            <a:r>
              <a:rPr sz="1799" spc="-25" dirty="0">
                <a:latin typeface="Helvetica Light"/>
                <a:cs typeface="Arial"/>
              </a:rPr>
              <a:t>Delivery,  </a:t>
            </a:r>
            <a:r>
              <a:rPr sz="1799" b="1" spc="-5" dirty="0">
                <a:solidFill>
                  <a:srgbClr val="18385F"/>
                </a:solidFill>
                <a:latin typeface="Helvetica Light"/>
                <a:cs typeface="Arial"/>
              </a:rPr>
              <a:t>supplemental content,  referred to as “interactive  campaigns,” </a:t>
            </a:r>
            <a:r>
              <a:rPr sz="1799" spc="-5" dirty="0">
                <a:latin typeface="Helvetica Light"/>
                <a:cs typeface="Arial"/>
              </a:rPr>
              <a:t>will be shown  </a:t>
            </a:r>
            <a:r>
              <a:rPr sz="1799" dirty="0">
                <a:latin typeface="Helvetica Light"/>
                <a:cs typeface="Arial"/>
              </a:rPr>
              <a:t>(for Letters </a:t>
            </a:r>
            <a:r>
              <a:rPr sz="1799" spc="-5" dirty="0">
                <a:latin typeface="Helvetica Light"/>
                <a:cs typeface="Arial"/>
              </a:rPr>
              <a:t>or</a:t>
            </a:r>
            <a:r>
              <a:rPr sz="1799" spc="-45" dirty="0">
                <a:latin typeface="Helvetica Light"/>
                <a:cs typeface="Arial"/>
              </a:rPr>
              <a:t> </a:t>
            </a:r>
            <a:r>
              <a:rPr sz="1799" spc="-5" dirty="0">
                <a:latin typeface="Helvetica Light"/>
                <a:cs typeface="Arial"/>
              </a:rPr>
              <a:t>Flats).</a:t>
            </a:r>
            <a:endParaRPr sz="1799" dirty="0">
              <a:latin typeface="Helvetica Light"/>
              <a:cs typeface="Arial"/>
            </a:endParaRPr>
          </a:p>
          <a:p>
            <a:pPr marL="12696" marR="5078">
              <a:spcBef>
                <a:spcPts val="1260"/>
              </a:spcBef>
            </a:pPr>
            <a:r>
              <a:rPr sz="1799" spc="-5" dirty="0">
                <a:latin typeface="Helvetica Light"/>
                <a:cs typeface="Arial"/>
              </a:rPr>
              <a:t>Interactive campaigns include  </a:t>
            </a:r>
            <a:r>
              <a:rPr sz="1799" b="1" spc="-5" dirty="0">
                <a:solidFill>
                  <a:srgbClr val="18385F"/>
                </a:solidFill>
                <a:latin typeface="Helvetica Light"/>
                <a:cs typeface="Arial"/>
              </a:rPr>
              <a:t>custom images and a URL  </a:t>
            </a:r>
            <a:r>
              <a:rPr sz="1799" dirty="0">
                <a:latin typeface="Helvetica Light"/>
                <a:cs typeface="Arial"/>
              </a:rPr>
              <a:t>that </a:t>
            </a:r>
            <a:r>
              <a:rPr sz="1799" spc="-5" dirty="0">
                <a:latin typeface="Helvetica Light"/>
                <a:cs typeface="Arial"/>
              </a:rPr>
              <a:t>directs </a:t>
            </a:r>
            <a:r>
              <a:rPr sz="1799" dirty="0">
                <a:latin typeface="Helvetica Light"/>
                <a:cs typeface="Arial"/>
              </a:rPr>
              <a:t>the </a:t>
            </a:r>
            <a:r>
              <a:rPr sz="1799" spc="-5" dirty="0">
                <a:latin typeface="Helvetica Light"/>
                <a:cs typeface="Arial"/>
              </a:rPr>
              <a:t>user </a:t>
            </a:r>
            <a:r>
              <a:rPr sz="1799" dirty="0">
                <a:latin typeface="Helvetica Light"/>
                <a:cs typeface="Arial"/>
              </a:rPr>
              <a:t>to </a:t>
            </a:r>
            <a:r>
              <a:rPr sz="1799" spc="-5" dirty="0">
                <a:latin typeface="Helvetica Light"/>
                <a:cs typeface="Arial"/>
              </a:rPr>
              <a:t>a  digital</a:t>
            </a:r>
            <a:r>
              <a:rPr sz="1799" spc="10" dirty="0">
                <a:latin typeface="Helvetica Light"/>
                <a:cs typeface="Arial"/>
              </a:rPr>
              <a:t> </a:t>
            </a:r>
            <a:r>
              <a:rPr sz="1799" spc="-5" dirty="0">
                <a:latin typeface="Helvetica Light"/>
                <a:cs typeface="Arial"/>
              </a:rPr>
              <a:t>experience.</a:t>
            </a:r>
            <a:endParaRPr sz="1799" dirty="0">
              <a:latin typeface="Helvetica Light"/>
              <a:cs typeface="Arial"/>
            </a:endParaRPr>
          </a:p>
        </p:txBody>
      </p:sp>
      <p:sp>
        <p:nvSpPr>
          <p:cNvPr id="54" name="object 5">
            <a:extLst>
              <a:ext uri="{FF2B5EF4-FFF2-40B4-BE49-F238E27FC236}">
                <a16:creationId xmlns="" xmlns:a16="http://schemas.microsoft.com/office/drawing/2014/main" id="{F85E4ED9-84AD-455A-977D-1E82E84F5BD9}"/>
              </a:ext>
            </a:extLst>
          </p:cNvPr>
          <p:cNvSpPr/>
          <p:nvPr/>
        </p:nvSpPr>
        <p:spPr>
          <a:xfrm>
            <a:off x="9435330" y="890579"/>
            <a:ext cx="393597" cy="224096"/>
          </a:xfrm>
          <a:custGeom>
            <a:avLst/>
            <a:gdLst/>
            <a:ahLst/>
            <a:cxnLst/>
            <a:rect l="l" t="t" r="r" b="b"/>
            <a:pathLst>
              <a:path w="393700" h="224155">
                <a:moveTo>
                  <a:pt x="339977" y="18795"/>
                </a:moveTo>
                <a:lnTo>
                  <a:pt x="282321" y="18795"/>
                </a:lnTo>
                <a:lnTo>
                  <a:pt x="317871" y="26130"/>
                </a:lnTo>
                <a:lnTo>
                  <a:pt x="347170" y="46037"/>
                </a:lnTo>
                <a:lnTo>
                  <a:pt x="367063" y="75374"/>
                </a:lnTo>
                <a:lnTo>
                  <a:pt x="374396" y="110998"/>
                </a:lnTo>
                <a:lnTo>
                  <a:pt x="367063" y="147796"/>
                </a:lnTo>
                <a:lnTo>
                  <a:pt x="347170" y="177736"/>
                </a:lnTo>
                <a:lnTo>
                  <a:pt x="317871" y="197865"/>
                </a:lnTo>
                <a:lnTo>
                  <a:pt x="282321" y="205231"/>
                </a:lnTo>
                <a:lnTo>
                  <a:pt x="146431" y="205231"/>
                </a:lnTo>
                <a:lnTo>
                  <a:pt x="142240" y="209423"/>
                </a:lnTo>
                <a:lnTo>
                  <a:pt x="142240" y="219836"/>
                </a:lnTo>
                <a:lnTo>
                  <a:pt x="146431" y="224027"/>
                </a:lnTo>
                <a:lnTo>
                  <a:pt x="282321" y="224027"/>
                </a:lnTo>
                <a:lnTo>
                  <a:pt x="325254" y="215189"/>
                </a:lnTo>
                <a:lnTo>
                  <a:pt x="360521" y="191039"/>
                </a:lnTo>
                <a:lnTo>
                  <a:pt x="384405" y="155126"/>
                </a:lnTo>
                <a:lnTo>
                  <a:pt x="393192" y="110998"/>
                </a:lnTo>
                <a:lnTo>
                  <a:pt x="384405" y="68044"/>
                </a:lnTo>
                <a:lnTo>
                  <a:pt x="360521" y="32734"/>
                </a:lnTo>
                <a:lnTo>
                  <a:pt x="339977" y="18795"/>
                </a:lnTo>
                <a:close/>
              </a:path>
              <a:path w="393700" h="224155">
                <a:moveTo>
                  <a:pt x="282321" y="0"/>
                </a:moveTo>
                <a:lnTo>
                  <a:pt x="112903" y="0"/>
                </a:lnTo>
                <a:lnTo>
                  <a:pt x="68794" y="8806"/>
                </a:lnTo>
                <a:lnTo>
                  <a:pt x="32924" y="32734"/>
                </a:lnTo>
                <a:lnTo>
                  <a:pt x="8818" y="68044"/>
                </a:lnTo>
                <a:lnTo>
                  <a:pt x="0" y="110998"/>
                </a:lnTo>
                <a:lnTo>
                  <a:pt x="4516" y="142908"/>
                </a:lnTo>
                <a:lnTo>
                  <a:pt x="17272" y="171688"/>
                </a:lnTo>
                <a:lnTo>
                  <a:pt x="37076" y="195776"/>
                </a:lnTo>
                <a:lnTo>
                  <a:pt x="62738" y="213613"/>
                </a:lnTo>
                <a:lnTo>
                  <a:pt x="68961" y="215645"/>
                </a:lnTo>
                <a:lnTo>
                  <a:pt x="73151" y="213613"/>
                </a:lnTo>
                <a:lnTo>
                  <a:pt x="77343" y="209423"/>
                </a:lnTo>
                <a:lnTo>
                  <a:pt x="79501" y="203073"/>
                </a:lnTo>
                <a:lnTo>
                  <a:pt x="77343" y="196850"/>
                </a:lnTo>
                <a:lnTo>
                  <a:pt x="71120" y="194690"/>
                </a:lnTo>
                <a:lnTo>
                  <a:pt x="49710" y="180453"/>
                </a:lnTo>
                <a:lnTo>
                  <a:pt x="33194" y="160702"/>
                </a:lnTo>
                <a:lnTo>
                  <a:pt x="22560" y="137023"/>
                </a:lnTo>
                <a:lnTo>
                  <a:pt x="18796" y="110998"/>
                </a:lnTo>
                <a:lnTo>
                  <a:pt x="26160" y="75374"/>
                </a:lnTo>
                <a:lnTo>
                  <a:pt x="46275" y="46037"/>
                </a:lnTo>
                <a:lnTo>
                  <a:pt x="76178" y="26130"/>
                </a:lnTo>
                <a:lnTo>
                  <a:pt x="112903" y="18795"/>
                </a:lnTo>
                <a:lnTo>
                  <a:pt x="339977" y="18795"/>
                </a:lnTo>
                <a:lnTo>
                  <a:pt x="325254" y="8806"/>
                </a:lnTo>
                <a:lnTo>
                  <a:pt x="282321" y="0"/>
                </a:lnTo>
                <a:close/>
              </a:path>
            </a:pathLst>
          </a:custGeom>
          <a:solidFill>
            <a:srgbClr val="1C77B8"/>
          </a:solidFill>
        </p:spPr>
        <p:txBody>
          <a:bodyPr wrap="square" lIns="0" tIns="0" rIns="0" bIns="0" rtlCol="0"/>
          <a:lstStyle/>
          <a:p>
            <a:endParaRPr sz="1799"/>
          </a:p>
        </p:txBody>
      </p:sp>
      <p:sp>
        <p:nvSpPr>
          <p:cNvPr id="55" name="object 6">
            <a:extLst>
              <a:ext uri="{FF2B5EF4-FFF2-40B4-BE49-F238E27FC236}">
                <a16:creationId xmlns="" xmlns:a16="http://schemas.microsoft.com/office/drawing/2014/main" id="{11F82F59-AFA8-4F29-9F20-B9161A17277B}"/>
              </a:ext>
            </a:extLst>
          </p:cNvPr>
          <p:cNvSpPr/>
          <p:nvPr/>
        </p:nvSpPr>
        <p:spPr>
          <a:xfrm>
            <a:off x="9340476" y="812869"/>
            <a:ext cx="393597" cy="226001"/>
          </a:xfrm>
          <a:custGeom>
            <a:avLst/>
            <a:gdLst/>
            <a:ahLst/>
            <a:cxnLst/>
            <a:rect l="l" t="t" r="r" b="b"/>
            <a:pathLst>
              <a:path w="393700" h="226059">
                <a:moveTo>
                  <a:pt x="246760" y="0"/>
                </a:moveTo>
                <a:lnTo>
                  <a:pt x="112902" y="0"/>
                </a:lnTo>
                <a:lnTo>
                  <a:pt x="68794" y="8854"/>
                </a:lnTo>
                <a:lnTo>
                  <a:pt x="32924" y="32924"/>
                </a:lnTo>
                <a:lnTo>
                  <a:pt x="8818" y="68472"/>
                </a:lnTo>
                <a:lnTo>
                  <a:pt x="0" y="111759"/>
                </a:lnTo>
                <a:lnTo>
                  <a:pt x="8818" y="156221"/>
                </a:lnTo>
                <a:lnTo>
                  <a:pt x="32924" y="192373"/>
                </a:lnTo>
                <a:lnTo>
                  <a:pt x="68794" y="216665"/>
                </a:lnTo>
                <a:lnTo>
                  <a:pt x="112902" y="225551"/>
                </a:lnTo>
                <a:lnTo>
                  <a:pt x="282321" y="225551"/>
                </a:lnTo>
                <a:lnTo>
                  <a:pt x="325254" y="216665"/>
                </a:lnTo>
                <a:lnTo>
                  <a:pt x="342960" y="204470"/>
                </a:lnTo>
                <a:lnTo>
                  <a:pt x="112902" y="204470"/>
                </a:lnTo>
                <a:lnTo>
                  <a:pt x="76178" y="197395"/>
                </a:lnTo>
                <a:lnTo>
                  <a:pt x="46275" y="177879"/>
                </a:lnTo>
                <a:lnTo>
                  <a:pt x="26160" y="148480"/>
                </a:lnTo>
                <a:lnTo>
                  <a:pt x="18796" y="111759"/>
                </a:lnTo>
                <a:lnTo>
                  <a:pt x="26160" y="75876"/>
                </a:lnTo>
                <a:lnTo>
                  <a:pt x="46275" y="46339"/>
                </a:lnTo>
                <a:lnTo>
                  <a:pt x="76178" y="26302"/>
                </a:lnTo>
                <a:lnTo>
                  <a:pt x="112902" y="18923"/>
                </a:lnTo>
                <a:lnTo>
                  <a:pt x="246760" y="18923"/>
                </a:lnTo>
                <a:lnTo>
                  <a:pt x="250951" y="14731"/>
                </a:lnTo>
                <a:lnTo>
                  <a:pt x="250951" y="4191"/>
                </a:lnTo>
                <a:lnTo>
                  <a:pt x="246760" y="0"/>
                </a:lnTo>
                <a:close/>
              </a:path>
              <a:path w="393700" h="226059">
                <a:moveTo>
                  <a:pt x="324230" y="6350"/>
                </a:moveTo>
                <a:lnTo>
                  <a:pt x="317880" y="8381"/>
                </a:lnTo>
                <a:lnTo>
                  <a:pt x="315849" y="14731"/>
                </a:lnTo>
                <a:lnTo>
                  <a:pt x="313689" y="18923"/>
                </a:lnTo>
                <a:lnTo>
                  <a:pt x="315849" y="25273"/>
                </a:lnTo>
                <a:lnTo>
                  <a:pt x="320039" y="27431"/>
                </a:lnTo>
                <a:lnTo>
                  <a:pt x="342624" y="41786"/>
                </a:lnTo>
                <a:lnTo>
                  <a:pt x="359743" y="61690"/>
                </a:lnTo>
                <a:lnTo>
                  <a:pt x="370599" y="85546"/>
                </a:lnTo>
                <a:lnTo>
                  <a:pt x="374396" y="111759"/>
                </a:lnTo>
                <a:lnTo>
                  <a:pt x="367063" y="148480"/>
                </a:lnTo>
                <a:lnTo>
                  <a:pt x="347170" y="177879"/>
                </a:lnTo>
                <a:lnTo>
                  <a:pt x="317871" y="197395"/>
                </a:lnTo>
                <a:lnTo>
                  <a:pt x="282321" y="204470"/>
                </a:lnTo>
                <a:lnTo>
                  <a:pt x="342960" y="204470"/>
                </a:lnTo>
                <a:lnTo>
                  <a:pt x="360521" y="192373"/>
                </a:lnTo>
                <a:lnTo>
                  <a:pt x="384405" y="156221"/>
                </a:lnTo>
                <a:lnTo>
                  <a:pt x="393191" y="111759"/>
                </a:lnTo>
                <a:lnTo>
                  <a:pt x="388641" y="79621"/>
                </a:lnTo>
                <a:lnTo>
                  <a:pt x="375650" y="50863"/>
                </a:lnTo>
                <a:lnTo>
                  <a:pt x="355205" y="27249"/>
                </a:lnTo>
                <a:lnTo>
                  <a:pt x="328295" y="10541"/>
                </a:lnTo>
                <a:lnTo>
                  <a:pt x="324230" y="6350"/>
                </a:lnTo>
                <a:close/>
              </a:path>
            </a:pathLst>
          </a:custGeom>
          <a:solidFill>
            <a:srgbClr val="1C77B8"/>
          </a:solidFill>
        </p:spPr>
        <p:txBody>
          <a:bodyPr wrap="square" lIns="0" tIns="0" rIns="0" bIns="0" rtlCol="0"/>
          <a:lstStyle/>
          <a:p>
            <a:endParaRPr sz="1799"/>
          </a:p>
        </p:txBody>
      </p:sp>
      <p:sp>
        <p:nvSpPr>
          <p:cNvPr id="56" name="object 7">
            <a:extLst>
              <a:ext uri="{FF2B5EF4-FFF2-40B4-BE49-F238E27FC236}">
                <a16:creationId xmlns="" xmlns:a16="http://schemas.microsoft.com/office/drawing/2014/main" id="{23B0C466-5BC6-40D8-A361-C334C9490951}"/>
              </a:ext>
            </a:extLst>
          </p:cNvPr>
          <p:cNvSpPr/>
          <p:nvPr/>
        </p:nvSpPr>
        <p:spPr>
          <a:xfrm>
            <a:off x="9619997" y="1004933"/>
            <a:ext cx="893211" cy="581672"/>
          </a:xfrm>
          <a:custGeom>
            <a:avLst/>
            <a:gdLst/>
            <a:ahLst/>
            <a:cxnLst/>
            <a:rect l="l" t="t" r="r" b="b"/>
            <a:pathLst>
              <a:path w="893445" h="664844">
                <a:moveTo>
                  <a:pt x="845312" y="0"/>
                </a:moveTo>
                <a:lnTo>
                  <a:pt x="47751" y="0"/>
                </a:lnTo>
                <a:lnTo>
                  <a:pt x="29467" y="3835"/>
                </a:lnTo>
                <a:lnTo>
                  <a:pt x="14255" y="14208"/>
                </a:lnTo>
                <a:lnTo>
                  <a:pt x="3853" y="29414"/>
                </a:lnTo>
                <a:lnTo>
                  <a:pt x="0" y="47751"/>
                </a:lnTo>
                <a:lnTo>
                  <a:pt x="0" y="616712"/>
                </a:lnTo>
                <a:lnTo>
                  <a:pt x="3853" y="636549"/>
                </a:lnTo>
                <a:lnTo>
                  <a:pt x="14255" y="651589"/>
                </a:lnTo>
                <a:lnTo>
                  <a:pt x="29467" y="661128"/>
                </a:lnTo>
                <a:lnTo>
                  <a:pt x="47751" y="664464"/>
                </a:lnTo>
                <a:lnTo>
                  <a:pt x="845312" y="664464"/>
                </a:lnTo>
                <a:lnTo>
                  <a:pt x="863596" y="661128"/>
                </a:lnTo>
                <a:lnTo>
                  <a:pt x="878808" y="651589"/>
                </a:lnTo>
                <a:lnTo>
                  <a:pt x="889210" y="636549"/>
                </a:lnTo>
                <a:lnTo>
                  <a:pt x="890202" y="631444"/>
                </a:lnTo>
                <a:lnTo>
                  <a:pt x="40386" y="631444"/>
                </a:lnTo>
                <a:lnTo>
                  <a:pt x="36702" y="624077"/>
                </a:lnTo>
                <a:lnTo>
                  <a:pt x="36702" y="44069"/>
                </a:lnTo>
                <a:lnTo>
                  <a:pt x="40386" y="36702"/>
                </a:lnTo>
                <a:lnTo>
                  <a:pt x="890742" y="36702"/>
                </a:lnTo>
                <a:lnTo>
                  <a:pt x="889210" y="29414"/>
                </a:lnTo>
                <a:lnTo>
                  <a:pt x="878808" y="14208"/>
                </a:lnTo>
                <a:lnTo>
                  <a:pt x="863596" y="3835"/>
                </a:lnTo>
                <a:lnTo>
                  <a:pt x="845312" y="0"/>
                </a:lnTo>
                <a:close/>
              </a:path>
              <a:path w="893445" h="664844">
                <a:moveTo>
                  <a:pt x="466725" y="267970"/>
                </a:moveTo>
                <a:lnTo>
                  <a:pt x="455675" y="267970"/>
                </a:lnTo>
                <a:lnTo>
                  <a:pt x="448310" y="271652"/>
                </a:lnTo>
                <a:lnTo>
                  <a:pt x="448310" y="275335"/>
                </a:lnTo>
                <a:lnTo>
                  <a:pt x="187451" y="631444"/>
                </a:lnTo>
                <a:lnTo>
                  <a:pt x="231521" y="631444"/>
                </a:lnTo>
                <a:lnTo>
                  <a:pt x="459359" y="315722"/>
                </a:lnTo>
                <a:lnTo>
                  <a:pt x="503795" y="315722"/>
                </a:lnTo>
                <a:lnTo>
                  <a:pt x="474091" y="275335"/>
                </a:lnTo>
                <a:lnTo>
                  <a:pt x="466725" y="267970"/>
                </a:lnTo>
                <a:close/>
              </a:path>
              <a:path w="893445" h="664844">
                <a:moveTo>
                  <a:pt x="748577" y="245999"/>
                </a:moveTo>
                <a:lnTo>
                  <a:pt x="705612" y="245999"/>
                </a:lnTo>
                <a:lnTo>
                  <a:pt x="856361" y="462533"/>
                </a:lnTo>
                <a:lnTo>
                  <a:pt x="856361" y="624077"/>
                </a:lnTo>
                <a:lnTo>
                  <a:pt x="852677" y="631444"/>
                </a:lnTo>
                <a:lnTo>
                  <a:pt x="890202" y="631444"/>
                </a:lnTo>
                <a:lnTo>
                  <a:pt x="893064" y="616712"/>
                </a:lnTo>
                <a:lnTo>
                  <a:pt x="893064" y="400176"/>
                </a:lnTo>
                <a:lnTo>
                  <a:pt x="856361" y="400176"/>
                </a:lnTo>
                <a:lnTo>
                  <a:pt x="748577" y="245999"/>
                </a:lnTo>
                <a:close/>
              </a:path>
              <a:path w="893445" h="664844">
                <a:moveTo>
                  <a:pt x="503795" y="315722"/>
                </a:moveTo>
                <a:lnTo>
                  <a:pt x="459359" y="315722"/>
                </a:lnTo>
                <a:lnTo>
                  <a:pt x="554990" y="440563"/>
                </a:lnTo>
                <a:lnTo>
                  <a:pt x="558673" y="447928"/>
                </a:lnTo>
                <a:lnTo>
                  <a:pt x="562356" y="451484"/>
                </a:lnTo>
                <a:lnTo>
                  <a:pt x="569595" y="447928"/>
                </a:lnTo>
                <a:lnTo>
                  <a:pt x="580644" y="447928"/>
                </a:lnTo>
                <a:lnTo>
                  <a:pt x="584326" y="440563"/>
                </a:lnTo>
                <a:lnTo>
                  <a:pt x="609502" y="400176"/>
                </a:lnTo>
                <a:lnTo>
                  <a:pt x="565912" y="400176"/>
                </a:lnTo>
                <a:lnTo>
                  <a:pt x="503795" y="315722"/>
                </a:lnTo>
                <a:close/>
              </a:path>
              <a:path w="893445" h="664844">
                <a:moveTo>
                  <a:pt x="716661" y="198247"/>
                </a:moveTo>
                <a:lnTo>
                  <a:pt x="698246" y="198247"/>
                </a:lnTo>
                <a:lnTo>
                  <a:pt x="690880" y="205613"/>
                </a:lnTo>
                <a:lnTo>
                  <a:pt x="565912" y="400176"/>
                </a:lnTo>
                <a:lnTo>
                  <a:pt x="609502" y="400176"/>
                </a:lnTo>
                <a:lnTo>
                  <a:pt x="705612" y="245999"/>
                </a:lnTo>
                <a:lnTo>
                  <a:pt x="748577" y="245999"/>
                </a:lnTo>
                <a:lnTo>
                  <a:pt x="720344" y="205613"/>
                </a:lnTo>
                <a:lnTo>
                  <a:pt x="716661" y="198247"/>
                </a:lnTo>
                <a:close/>
              </a:path>
              <a:path w="893445" h="664844">
                <a:moveTo>
                  <a:pt x="890742" y="36702"/>
                </a:moveTo>
                <a:lnTo>
                  <a:pt x="852677" y="36702"/>
                </a:lnTo>
                <a:lnTo>
                  <a:pt x="856361" y="44069"/>
                </a:lnTo>
                <a:lnTo>
                  <a:pt x="856361" y="400176"/>
                </a:lnTo>
                <a:lnTo>
                  <a:pt x="893064" y="400176"/>
                </a:lnTo>
                <a:lnTo>
                  <a:pt x="893064" y="47751"/>
                </a:lnTo>
                <a:lnTo>
                  <a:pt x="890742" y="36702"/>
                </a:lnTo>
                <a:close/>
              </a:path>
            </a:pathLst>
          </a:custGeom>
          <a:solidFill>
            <a:srgbClr val="1C77B8"/>
          </a:solidFill>
        </p:spPr>
        <p:txBody>
          <a:bodyPr wrap="square" lIns="0" tIns="0" rIns="0" bIns="0" rtlCol="0"/>
          <a:lstStyle/>
          <a:p>
            <a:endParaRPr sz="1799"/>
          </a:p>
        </p:txBody>
      </p:sp>
      <p:sp>
        <p:nvSpPr>
          <p:cNvPr id="66" name="object 18">
            <a:extLst>
              <a:ext uri="{FF2B5EF4-FFF2-40B4-BE49-F238E27FC236}">
                <a16:creationId xmlns="" xmlns:a16="http://schemas.microsoft.com/office/drawing/2014/main" id="{CE4EC3D6-5FEB-470E-9AD2-D794644184EB}"/>
              </a:ext>
            </a:extLst>
          </p:cNvPr>
          <p:cNvSpPr/>
          <p:nvPr/>
        </p:nvSpPr>
        <p:spPr>
          <a:xfrm>
            <a:off x="8136627" y="1750838"/>
            <a:ext cx="1246336" cy="2670876"/>
          </a:xfrm>
          <a:prstGeom prst="rect">
            <a:avLst/>
          </a:prstGeom>
          <a:blipFill>
            <a:blip r:embed="rId4" cstate="print"/>
            <a:stretch>
              <a:fillRect/>
            </a:stretch>
          </a:blipFill>
        </p:spPr>
        <p:txBody>
          <a:bodyPr wrap="square" lIns="0" tIns="0" rIns="0" bIns="0" rtlCol="0"/>
          <a:lstStyle/>
          <a:p>
            <a:endParaRPr sz="1799"/>
          </a:p>
        </p:txBody>
      </p:sp>
      <p:sp>
        <p:nvSpPr>
          <p:cNvPr id="67" name="object 19">
            <a:extLst>
              <a:ext uri="{FF2B5EF4-FFF2-40B4-BE49-F238E27FC236}">
                <a16:creationId xmlns="" xmlns:a16="http://schemas.microsoft.com/office/drawing/2014/main" id="{73ACB9F7-9999-44DF-A834-63AEBE406786}"/>
              </a:ext>
            </a:extLst>
          </p:cNvPr>
          <p:cNvSpPr/>
          <p:nvPr/>
        </p:nvSpPr>
        <p:spPr>
          <a:xfrm>
            <a:off x="3544487" y="1776739"/>
            <a:ext cx="2161993" cy="3842527"/>
          </a:xfrm>
          <a:prstGeom prst="rect">
            <a:avLst/>
          </a:prstGeom>
          <a:blipFill>
            <a:blip r:embed="rId5" cstate="print"/>
            <a:stretch>
              <a:fillRect/>
            </a:stretch>
          </a:blipFill>
        </p:spPr>
        <p:txBody>
          <a:bodyPr wrap="square" lIns="0" tIns="0" rIns="0" bIns="0" rtlCol="0"/>
          <a:lstStyle/>
          <a:p>
            <a:endParaRPr sz="1799"/>
          </a:p>
        </p:txBody>
      </p:sp>
      <p:sp>
        <p:nvSpPr>
          <p:cNvPr id="68" name="object 20">
            <a:extLst>
              <a:ext uri="{FF2B5EF4-FFF2-40B4-BE49-F238E27FC236}">
                <a16:creationId xmlns="" xmlns:a16="http://schemas.microsoft.com/office/drawing/2014/main" id="{5467B1E1-03C3-4A3A-9E90-95E46714AF92}"/>
              </a:ext>
            </a:extLst>
          </p:cNvPr>
          <p:cNvSpPr/>
          <p:nvPr/>
        </p:nvSpPr>
        <p:spPr>
          <a:xfrm>
            <a:off x="2555669" y="1321874"/>
            <a:ext cx="883689" cy="858295"/>
          </a:xfrm>
          <a:custGeom>
            <a:avLst/>
            <a:gdLst/>
            <a:ahLst/>
            <a:cxnLst/>
            <a:rect l="l" t="t" r="r" b="b"/>
            <a:pathLst>
              <a:path w="883920" h="858519">
                <a:moveTo>
                  <a:pt x="441960" y="0"/>
                </a:moveTo>
                <a:lnTo>
                  <a:pt x="427910" y="2143"/>
                </a:lnTo>
                <a:lnTo>
                  <a:pt x="415289" y="8572"/>
                </a:lnTo>
                <a:lnTo>
                  <a:pt x="22859" y="294322"/>
                </a:lnTo>
                <a:lnTo>
                  <a:pt x="15239" y="298132"/>
                </a:lnTo>
                <a:lnTo>
                  <a:pt x="11429" y="305752"/>
                </a:lnTo>
                <a:lnTo>
                  <a:pt x="3809" y="313372"/>
                </a:lnTo>
                <a:lnTo>
                  <a:pt x="3809" y="317182"/>
                </a:lnTo>
                <a:lnTo>
                  <a:pt x="0" y="324802"/>
                </a:lnTo>
                <a:lnTo>
                  <a:pt x="3809" y="328612"/>
                </a:lnTo>
                <a:lnTo>
                  <a:pt x="3809" y="808672"/>
                </a:lnTo>
                <a:lnTo>
                  <a:pt x="7203" y="827662"/>
                </a:lnTo>
                <a:lnTo>
                  <a:pt x="16668" y="843438"/>
                </a:lnTo>
                <a:lnTo>
                  <a:pt x="31134" y="854213"/>
                </a:lnTo>
                <a:lnTo>
                  <a:pt x="49529" y="858202"/>
                </a:lnTo>
                <a:lnTo>
                  <a:pt x="834389" y="858202"/>
                </a:lnTo>
                <a:lnTo>
                  <a:pt x="874275" y="836533"/>
                </a:lnTo>
                <a:lnTo>
                  <a:pt x="880928" y="823912"/>
                </a:lnTo>
                <a:lnTo>
                  <a:pt x="41909" y="823912"/>
                </a:lnTo>
                <a:lnTo>
                  <a:pt x="38100" y="816292"/>
                </a:lnTo>
                <a:lnTo>
                  <a:pt x="38100" y="355282"/>
                </a:lnTo>
                <a:lnTo>
                  <a:pt x="116043" y="355282"/>
                </a:lnTo>
                <a:lnTo>
                  <a:pt x="49529" y="317182"/>
                </a:lnTo>
                <a:lnTo>
                  <a:pt x="434339" y="35242"/>
                </a:lnTo>
                <a:lnTo>
                  <a:pt x="505612" y="35242"/>
                </a:lnTo>
                <a:lnTo>
                  <a:pt x="468629" y="8572"/>
                </a:lnTo>
                <a:lnTo>
                  <a:pt x="456009" y="2143"/>
                </a:lnTo>
                <a:lnTo>
                  <a:pt x="441960" y="0"/>
                </a:lnTo>
                <a:close/>
              </a:path>
              <a:path w="883920" h="858519">
                <a:moveTo>
                  <a:pt x="883919" y="351472"/>
                </a:moveTo>
                <a:lnTo>
                  <a:pt x="845819" y="351472"/>
                </a:lnTo>
                <a:lnTo>
                  <a:pt x="845819" y="816292"/>
                </a:lnTo>
                <a:lnTo>
                  <a:pt x="838200" y="823912"/>
                </a:lnTo>
                <a:lnTo>
                  <a:pt x="880928" y="823912"/>
                </a:lnTo>
                <a:lnTo>
                  <a:pt x="882610" y="819388"/>
                </a:lnTo>
                <a:lnTo>
                  <a:pt x="883919" y="808672"/>
                </a:lnTo>
                <a:lnTo>
                  <a:pt x="883919" y="351472"/>
                </a:lnTo>
                <a:close/>
              </a:path>
              <a:path w="883920" h="858519">
                <a:moveTo>
                  <a:pt x="116043" y="355282"/>
                </a:moveTo>
                <a:lnTo>
                  <a:pt x="38100" y="355282"/>
                </a:lnTo>
                <a:lnTo>
                  <a:pt x="434339" y="580072"/>
                </a:lnTo>
                <a:lnTo>
                  <a:pt x="449579" y="580072"/>
                </a:lnTo>
                <a:lnTo>
                  <a:pt x="515619" y="541972"/>
                </a:lnTo>
                <a:lnTo>
                  <a:pt x="441959" y="541972"/>
                </a:lnTo>
                <a:lnTo>
                  <a:pt x="116043" y="355282"/>
                </a:lnTo>
                <a:close/>
              </a:path>
              <a:path w="883920" h="858519">
                <a:moveTo>
                  <a:pt x="505612" y="35242"/>
                </a:moveTo>
                <a:lnTo>
                  <a:pt x="449579" y="35242"/>
                </a:lnTo>
                <a:lnTo>
                  <a:pt x="834389" y="317182"/>
                </a:lnTo>
                <a:lnTo>
                  <a:pt x="441959" y="541972"/>
                </a:lnTo>
                <a:lnTo>
                  <a:pt x="515619" y="541972"/>
                </a:lnTo>
                <a:lnTo>
                  <a:pt x="845819" y="351472"/>
                </a:lnTo>
                <a:lnTo>
                  <a:pt x="883919" y="351472"/>
                </a:lnTo>
                <a:lnTo>
                  <a:pt x="883919" y="332422"/>
                </a:lnTo>
                <a:lnTo>
                  <a:pt x="882550" y="321111"/>
                </a:lnTo>
                <a:lnTo>
                  <a:pt x="878681" y="310515"/>
                </a:lnTo>
                <a:lnTo>
                  <a:pt x="872668" y="301347"/>
                </a:lnTo>
                <a:lnTo>
                  <a:pt x="864869" y="294322"/>
                </a:lnTo>
                <a:lnTo>
                  <a:pt x="505612" y="35242"/>
                </a:lnTo>
                <a:close/>
              </a:path>
            </a:pathLst>
          </a:custGeom>
          <a:solidFill>
            <a:srgbClr val="1C77B8"/>
          </a:solidFill>
        </p:spPr>
        <p:txBody>
          <a:bodyPr wrap="square" lIns="0" tIns="0" rIns="0" bIns="0" rtlCol="0"/>
          <a:lstStyle/>
          <a:p>
            <a:endParaRPr sz="1799"/>
          </a:p>
        </p:txBody>
      </p:sp>
      <p:sp>
        <p:nvSpPr>
          <p:cNvPr id="69" name="object 21">
            <a:extLst>
              <a:ext uri="{FF2B5EF4-FFF2-40B4-BE49-F238E27FC236}">
                <a16:creationId xmlns="" xmlns:a16="http://schemas.microsoft.com/office/drawing/2014/main" id="{6D7C2FB9-657E-4FD4-B68C-997082254CB2}"/>
              </a:ext>
            </a:extLst>
          </p:cNvPr>
          <p:cNvSpPr/>
          <p:nvPr/>
        </p:nvSpPr>
        <p:spPr>
          <a:xfrm>
            <a:off x="5554882" y="2638337"/>
            <a:ext cx="341541" cy="341541"/>
          </a:xfrm>
          <a:custGeom>
            <a:avLst/>
            <a:gdLst/>
            <a:ahLst/>
            <a:cxnLst/>
            <a:rect l="l" t="t" r="r" b="b"/>
            <a:pathLst>
              <a:path w="341629" h="341629">
                <a:moveTo>
                  <a:pt x="170687" y="0"/>
                </a:moveTo>
                <a:lnTo>
                  <a:pt x="125324" y="6099"/>
                </a:lnTo>
                <a:lnTo>
                  <a:pt x="84553" y="23311"/>
                </a:lnTo>
                <a:lnTo>
                  <a:pt x="50006" y="50006"/>
                </a:lnTo>
                <a:lnTo>
                  <a:pt x="23311" y="84553"/>
                </a:lnTo>
                <a:lnTo>
                  <a:pt x="6099" y="125324"/>
                </a:lnTo>
                <a:lnTo>
                  <a:pt x="0" y="170687"/>
                </a:lnTo>
                <a:lnTo>
                  <a:pt x="6099" y="216051"/>
                </a:lnTo>
                <a:lnTo>
                  <a:pt x="23311" y="256822"/>
                </a:lnTo>
                <a:lnTo>
                  <a:pt x="50006" y="291369"/>
                </a:lnTo>
                <a:lnTo>
                  <a:pt x="84553" y="318064"/>
                </a:lnTo>
                <a:lnTo>
                  <a:pt x="125324" y="335276"/>
                </a:lnTo>
                <a:lnTo>
                  <a:pt x="170687" y="341375"/>
                </a:lnTo>
                <a:lnTo>
                  <a:pt x="216051" y="335276"/>
                </a:lnTo>
                <a:lnTo>
                  <a:pt x="256822" y="318064"/>
                </a:lnTo>
                <a:lnTo>
                  <a:pt x="291369" y="291369"/>
                </a:lnTo>
                <a:lnTo>
                  <a:pt x="318064" y="256822"/>
                </a:lnTo>
                <a:lnTo>
                  <a:pt x="335276" y="216051"/>
                </a:lnTo>
                <a:lnTo>
                  <a:pt x="341375" y="170687"/>
                </a:lnTo>
                <a:lnTo>
                  <a:pt x="335276" y="125324"/>
                </a:lnTo>
                <a:lnTo>
                  <a:pt x="318064" y="84553"/>
                </a:lnTo>
                <a:lnTo>
                  <a:pt x="291369" y="50006"/>
                </a:lnTo>
                <a:lnTo>
                  <a:pt x="256822" y="23311"/>
                </a:lnTo>
                <a:lnTo>
                  <a:pt x="216051" y="6099"/>
                </a:lnTo>
                <a:lnTo>
                  <a:pt x="170687" y="0"/>
                </a:lnTo>
                <a:close/>
              </a:path>
            </a:pathLst>
          </a:custGeom>
          <a:solidFill>
            <a:srgbClr val="18385F"/>
          </a:solidFill>
        </p:spPr>
        <p:txBody>
          <a:bodyPr wrap="square" lIns="0" tIns="0" rIns="0" bIns="0" rtlCol="0"/>
          <a:lstStyle/>
          <a:p>
            <a:endParaRPr sz="1799"/>
          </a:p>
        </p:txBody>
      </p:sp>
      <p:sp>
        <p:nvSpPr>
          <p:cNvPr id="70" name="object 22">
            <a:extLst>
              <a:ext uri="{FF2B5EF4-FFF2-40B4-BE49-F238E27FC236}">
                <a16:creationId xmlns="" xmlns:a16="http://schemas.microsoft.com/office/drawing/2014/main" id="{A6EBA88B-6217-4C2F-A8C6-7D8B6AB8E256}"/>
              </a:ext>
            </a:extLst>
          </p:cNvPr>
          <p:cNvSpPr/>
          <p:nvPr/>
        </p:nvSpPr>
        <p:spPr>
          <a:xfrm>
            <a:off x="5554882" y="2638337"/>
            <a:ext cx="341541" cy="341541"/>
          </a:xfrm>
          <a:custGeom>
            <a:avLst/>
            <a:gdLst/>
            <a:ahLst/>
            <a:cxnLst/>
            <a:rect l="l" t="t" r="r" b="b"/>
            <a:pathLst>
              <a:path w="341629" h="341629">
                <a:moveTo>
                  <a:pt x="0" y="170687"/>
                </a:moveTo>
                <a:lnTo>
                  <a:pt x="6099" y="125324"/>
                </a:lnTo>
                <a:lnTo>
                  <a:pt x="23311" y="84553"/>
                </a:lnTo>
                <a:lnTo>
                  <a:pt x="50006" y="50006"/>
                </a:lnTo>
                <a:lnTo>
                  <a:pt x="84553" y="23311"/>
                </a:lnTo>
                <a:lnTo>
                  <a:pt x="125324" y="6099"/>
                </a:lnTo>
                <a:lnTo>
                  <a:pt x="170687" y="0"/>
                </a:lnTo>
                <a:lnTo>
                  <a:pt x="216051" y="6099"/>
                </a:lnTo>
                <a:lnTo>
                  <a:pt x="256822" y="23311"/>
                </a:lnTo>
                <a:lnTo>
                  <a:pt x="291369" y="50006"/>
                </a:lnTo>
                <a:lnTo>
                  <a:pt x="318064" y="84553"/>
                </a:lnTo>
                <a:lnTo>
                  <a:pt x="335276" y="125324"/>
                </a:lnTo>
                <a:lnTo>
                  <a:pt x="341375" y="170687"/>
                </a:lnTo>
                <a:lnTo>
                  <a:pt x="335276" y="216051"/>
                </a:lnTo>
                <a:lnTo>
                  <a:pt x="318064" y="256822"/>
                </a:lnTo>
                <a:lnTo>
                  <a:pt x="291369" y="291369"/>
                </a:lnTo>
                <a:lnTo>
                  <a:pt x="256822" y="318064"/>
                </a:lnTo>
                <a:lnTo>
                  <a:pt x="216051" y="335276"/>
                </a:lnTo>
                <a:lnTo>
                  <a:pt x="170687" y="341375"/>
                </a:lnTo>
                <a:lnTo>
                  <a:pt x="125324" y="335276"/>
                </a:lnTo>
                <a:lnTo>
                  <a:pt x="84553" y="318064"/>
                </a:lnTo>
                <a:lnTo>
                  <a:pt x="50006" y="291369"/>
                </a:lnTo>
                <a:lnTo>
                  <a:pt x="23311" y="256822"/>
                </a:lnTo>
                <a:lnTo>
                  <a:pt x="6099" y="216051"/>
                </a:lnTo>
                <a:lnTo>
                  <a:pt x="0" y="170687"/>
                </a:lnTo>
                <a:close/>
              </a:path>
            </a:pathLst>
          </a:custGeom>
          <a:ln w="25908">
            <a:solidFill>
              <a:srgbClr val="FFFFFF"/>
            </a:solidFill>
          </a:ln>
        </p:spPr>
        <p:txBody>
          <a:bodyPr wrap="square" lIns="0" tIns="0" rIns="0" bIns="0" rtlCol="0"/>
          <a:lstStyle/>
          <a:p>
            <a:endParaRPr sz="1799"/>
          </a:p>
        </p:txBody>
      </p:sp>
      <p:sp>
        <p:nvSpPr>
          <p:cNvPr id="71" name="object 23">
            <a:extLst>
              <a:ext uri="{FF2B5EF4-FFF2-40B4-BE49-F238E27FC236}">
                <a16:creationId xmlns="" xmlns:a16="http://schemas.microsoft.com/office/drawing/2014/main" id="{5F0A851D-73A4-4612-8BC6-D4C389978EEE}"/>
              </a:ext>
            </a:extLst>
          </p:cNvPr>
          <p:cNvSpPr/>
          <p:nvPr/>
        </p:nvSpPr>
        <p:spPr>
          <a:xfrm>
            <a:off x="5554882" y="5411295"/>
            <a:ext cx="341541" cy="341541"/>
          </a:xfrm>
          <a:custGeom>
            <a:avLst/>
            <a:gdLst/>
            <a:ahLst/>
            <a:cxnLst/>
            <a:rect l="l" t="t" r="r" b="b"/>
            <a:pathLst>
              <a:path w="341629" h="341629">
                <a:moveTo>
                  <a:pt x="170687" y="0"/>
                </a:moveTo>
                <a:lnTo>
                  <a:pt x="125324" y="6099"/>
                </a:lnTo>
                <a:lnTo>
                  <a:pt x="84553" y="23311"/>
                </a:lnTo>
                <a:lnTo>
                  <a:pt x="50006" y="50006"/>
                </a:lnTo>
                <a:lnTo>
                  <a:pt x="23311" y="84553"/>
                </a:lnTo>
                <a:lnTo>
                  <a:pt x="6099" y="125324"/>
                </a:lnTo>
                <a:lnTo>
                  <a:pt x="0" y="170688"/>
                </a:lnTo>
                <a:lnTo>
                  <a:pt x="6099" y="216051"/>
                </a:lnTo>
                <a:lnTo>
                  <a:pt x="23311" y="256822"/>
                </a:lnTo>
                <a:lnTo>
                  <a:pt x="50006" y="291369"/>
                </a:lnTo>
                <a:lnTo>
                  <a:pt x="84553" y="318064"/>
                </a:lnTo>
                <a:lnTo>
                  <a:pt x="125324" y="335276"/>
                </a:lnTo>
                <a:lnTo>
                  <a:pt x="170687" y="341376"/>
                </a:lnTo>
                <a:lnTo>
                  <a:pt x="216051" y="335276"/>
                </a:lnTo>
                <a:lnTo>
                  <a:pt x="256822" y="318064"/>
                </a:lnTo>
                <a:lnTo>
                  <a:pt x="291369" y="291369"/>
                </a:lnTo>
                <a:lnTo>
                  <a:pt x="318064" y="256822"/>
                </a:lnTo>
                <a:lnTo>
                  <a:pt x="335276" y="216051"/>
                </a:lnTo>
                <a:lnTo>
                  <a:pt x="341375" y="170688"/>
                </a:lnTo>
                <a:lnTo>
                  <a:pt x="335276" y="125324"/>
                </a:lnTo>
                <a:lnTo>
                  <a:pt x="318064" y="84553"/>
                </a:lnTo>
                <a:lnTo>
                  <a:pt x="291369" y="50006"/>
                </a:lnTo>
                <a:lnTo>
                  <a:pt x="256822" y="23311"/>
                </a:lnTo>
                <a:lnTo>
                  <a:pt x="216051" y="6099"/>
                </a:lnTo>
                <a:lnTo>
                  <a:pt x="170687" y="0"/>
                </a:lnTo>
                <a:close/>
              </a:path>
            </a:pathLst>
          </a:custGeom>
          <a:solidFill>
            <a:srgbClr val="18385F"/>
          </a:solidFill>
        </p:spPr>
        <p:txBody>
          <a:bodyPr wrap="square" lIns="0" tIns="0" rIns="0" bIns="0" rtlCol="0"/>
          <a:lstStyle/>
          <a:p>
            <a:endParaRPr sz="1799"/>
          </a:p>
        </p:txBody>
      </p:sp>
      <p:sp>
        <p:nvSpPr>
          <p:cNvPr id="72" name="object 24">
            <a:extLst>
              <a:ext uri="{FF2B5EF4-FFF2-40B4-BE49-F238E27FC236}">
                <a16:creationId xmlns="" xmlns:a16="http://schemas.microsoft.com/office/drawing/2014/main" id="{AF02A339-0BE2-4E8A-A9B6-1BF0A858E78D}"/>
              </a:ext>
            </a:extLst>
          </p:cNvPr>
          <p:cNvSpPr/>
          <p:nvPr/>
        </p:nvSpPr>
        <p:spPr>
          <a:xfrm>
            <a:off x="5554882" y="5411295"/>
            <a:ext cx="341541" cy="341541"/>
          </a:xfrm>
          <a:custGeom>
            <a:avLst/>
            <a:gdLst/>
            <a:ahLst/>
            <a:cxnLst/>
            <a:rect l="l" t="t" r="r" b="b"/>
            <a:pathLst>
              <a:path w="341629" h="341629">
                <a:moveTo>
                  <a:pt x="0" y="170688"/>
                </a:moveTo>
                <a:lnTo>
                  <a:pt x="6099" y="125324"/>
                </a:lnTo>
                <a:lnTo>
                  <a:pt x="23311" y="84553"/>
                </a:lnTo>
                <a:lnTo>
                  <a:pt x="50006" y="50006"/>
                </a:lnTo>
                <a:lnTo>
                  <a:pt x="84553" y="23311"/>
                </a:lnTo>
                <a:lnTo>
                  <a:pt x="125324" y="6099"/>
                </a:lnTo>
                <a:lnTo>
                  <a:pt x="170687" y="0"/>
                </a:lnTo>
                <a:lnTo>
                  <a:pt x="216051" y="6099"/>
                </a:lnTo>
                <a:lnTo>
                  <a:pt x="256822" y="23311"/>
                </a:lnTo>
                <a:lnTo>
                  <a:pt x="291369" y="50006"/>
                </a:lnTo>
                <a:lnTo>
                  <a:pt x="318064" y="84553"/>
                </a:lnTo>
                <a:lnTo>
                  <a:pt x="335276" y="125324"/>
                </a:lnTo>
                <a:lnTo>
                  <a:pt x="341375" y="170688"/>
                </a:lnTo>
                <a:lnTo>
                  <a:pt x="335276" y="216051"/>
                </a:lnTo>
                <a:lnTo>
                  <a:pt x="318064" y="256822"/>
                </a:lnTo>
                <a:lnTo>
                  <a:pt x="291369" y="291369"/>
                </a:lnTo>
                <a:lnTo>
                  <a:pt x="256822" y="318064"/>
                </a:lnTo>
                <a:lnTo>
                  <a:pt x="216051" y="335276"/>
                </a:lnTo>
                <a:lnTo>
                  <a:pt x="170687" y="341376"/>
                </a:lnTo>
                <a:lnTo>
                  <a:pt x="125324" y="335276"/>
                </a:lnTo>
                <a:lnTo>
                  <a:pt x="84553" y="318064"/>
                </a:lnTo>
                <a:lnTo>
                  <a:pt x="50006" y="291369"/>
                </a:lnTo>
                <a:lnTo>
                  <a:pt x="23311" y="256822"/>
                </a:lnTo>
                <a:lnTo>
                  <a:pt x="6099" y="216051"/>
                </a:lnTo>
                <a:lnTo>
                  <a:pt x="0" y="170688"/>
                </a:lnTo>
                <a:close/>
              </a:path>
            </a:pathLst>
          </a:custGeom>
          <a:ln w="25908">
            <a:solidFill>
              <a:srgbClr val="FFFFFF"/>
            </a:solidFill>
          </a:ln>
        </p:spPr>
        <p:txBody>
          <a:bodyPr wrap="square" lIns="0" tIns="0" rIns="0" bIns="0" rtlCol="0"/>
          <a:lstStyle/>
          <a:p>
            <a:endParaRPr sz="1799"/>
          </a:p>
        </p:txBody>
      </p:sp>
      <p:sp>
        <p:nvSpPr>
          <p:cNvPr id="73" name="object 25">
            <a:extLst>
              <a:ext uri="{FF2B5EF4-FFF2-40B4-BE49-F238E27FC236}">
                <a16:creationId xmlns="" xmlns:a16="http://schemas.microsoft.com/office/drawing/2014/main" id="{6CD16D0D-AFC3-44A7-8E82-8AFE309AE64B}"/>
              </a:ext>
            </a:extLst>
          </p:cNvPr>
          <p:cNvSpPr/>
          <p:nvPr/>
        </p:nvSpPr>
        <p:spPr>
          <a:xfrm>
            <a:off x="8003311" y="4203077"/>
            <a:ext cx="341541" cy="341541"/>
          </a:xfrm>
          <a:custGeom>
            <a:avLst/>
            <a:gdLst/>
            <a:ahLst/>
            <a:cxnLst/>
            <a:rect l="l" t="t" r="r" b="b"/>
            <a:pathLst>
              <a:path w="341629" h="341629">
                <a:moveTo>
                  <a:pt x="170687" y="0"/>
                </a:moveTo>
                <a:lnTo>
                  <a:pt x="125324" y="6099"/>
                </a:lnTo>
                <a:lnTo>
                  <a:pt x="84553" y="23311"/>
                </a:lnTo>
                <a:lnTo>
                  <a:pt x="50006" y="50006"/>
                </a:lnTo>
                <a:lnTo>
                  <a:pt x="23311" y="84553"/>
                </a:lnTo>
                <a:lnTo>
                  <a:pt x="6099" y="125324"/>
                </a:lnTo>
                <a:lnTo>
                  <a:pt x="0" y="170687"/>
                </a:lnTo>
                <a:lnTo>
                  <a:pt x="6099" y="216051"/>
                </a:lnTo>
                <a:lnTo>
                  <a:pt x="23311" y="256822"/>
                </a:lnTo>
                <a:lnTo>
                  <a:pt x="50006" y="291369"/>
                </a:lnTo>
                <a:lnTo>
                  <a:pt x="84553" y="318064"/>
                </a:lnTo>
                <a:lnTo>
                  <a:pt x="125324" y="335276"/>
                </a:lnTo>
                <a:lnTo>
                  <a:pt x="170687" y="341375"/>
                </a:lnTo>
                <a:lnTo>
                  <a:pt x="216051" y="335276"/>
                </a:lnTo>
                <a:lnTo>
                  <a:pt x="256822" y="318064"/>
                </a:lnTo>
                <a:lnTo>
                  <a:pt x="291369" y="291369"/>
                </a:lnTo>
                <a:lnTo>
                  <a:pt x="318064" y="256822"/>
                </a:lnTo>
                <a:lnTo>
                  <a:pt x="335276" y="216051"/>
                </a:lnTo>
                <a:lnTo>
                  <a:pt x="341375" y="170687"/>
                </a:lnTo>
                <a:lnTo>
                  <a:pt x="335276" y="125324"/>
                </a:lnTo>
                <a:lnTo>
                  <a:pt x="318064" y="84553"/>
                </a:lnTo>
                <a:lnTo>
                  <a:pt x="291369" y="50006"/>
                </a:lnTo>
                <a:lnTo>
                  <a:pt x="256822" y="23311"/>
                </a:lnTo>
                <a:lnTo>
                  <a:pt x="216051" y="6099"/>
                </a:lnTo>
                <a:lnTo>
                  <a:pt x="170687" y="0"/>
                </a:lnTo>
                <a:close/>
              </a:path>
            </a:pathLst>
          </a:custGeom>
          <a:solidFill>
            <a:srgbClr val="18385F"/>
          </a:solidFill>
        </p:spPr>
        <p:txBody>
          <a:bodyPr wrap="square" lIns="0" tIns="0" rIns="0" bIns="0" rtlCol="0"/>
          <a:lstStyle/>
          <a:p>
            <a:endParaRPr sz="1799"/>
          </a:p>
        </p:txBody>
      </p:sp>
      <p:sp>
        <p:nvSpPr>
          <p:cNvPr id="74" name="object 26">
            <a:extLst>
              <a:ext uri="{FF2B5EF4-FFF2-40B4-BE49-F238E27FC236}">
                <a16:creationId xmlns="" xmlns:a16="http://schemas.microsoft.com/office/drawing/2014/main" id="{3E47F41B-281F-4FE0-93EA-A7D8EA5DD73E}"/>
              </a:ext>
            </a:extLst>
          </p:cNvPr>
          <p:cNvSpPr/>
          <p:nvPr/>
        </p:nvSpPr>
        <p:spPr>
          <a:xfrm>
            <a:off x="8003311" y="4203077"/>
            <a:ext cx="341541" cy="341541"/>
          </a:xfrm>
          <a:custGeom>
            <a:avLst/>
            <a:gdLst/>
            <a:ahLst/>
            <a:cxnLst/>
            <a:rect l="l" t="t" r="r" b="b"/>
            <a:pathLst>
              <a:path w="341629" h="341629">
                <a:moveTo>
                  <a:pt x="0" y="170687"/>
                </a:moveTo>
                <a:lnTo>
                  <a:pt x="6099" y="125324"/>
                </a:lnTo>
                <a:lnTo>
                  <a:pt x="23311" y="84553"/>
                </a:lnTo>
                <a:lnTo>
                  <a:pt x="50006" y="50006"/>
                </a:lnTo>
                <a:lnTo>
                  <a:pt x="84553" y="23311"/>
                </a:lnTo>
                <a:lnTo>
                  <a:pt x="125324" y="6099"/>
                </a:lnTo>
                <a:lnTo>
                  <a:pt x="170687" y="0"/>
                </a:lnTo>
                <a:lnTo>
                  <a:pt x="216051" y="6099"/>
                </a:lnTo>
                <a:lnTo>
                  <a:pt x="256822" y="23311"/>
                </a:lnTo>
                <a:lnTo>
                  <a:pt x="291369" y="50006"/>
                </a:lnTo>
                <a:lnTo>
                  <a:pt x="318064" y="84553"/>
                </a:lnTo>
                <a:lnTo>
                  <a:pt x="335276" y="125324"/>
                </a:lnTo>
                <a:lnTo>
                  <a:pt x="341375" y="170687"/>
                </a:lnTo>
                <a:lnTo>
                  <a:pt x="335276" y="216051"/>
                </a:lnTo>
                <a:lnTo>
                  <a:pt x="318064" y="256822"/>
                </a:lnTo>
                <a:lnTo>
                  <a:pt x="291369" y="291369"/>
                </a:lnTo>
                <a:lnTo>
                  <a:pt x="256822" y="318064"/>
                </a:lnTo>
                <a:lnTo>
                  <a:pt x="216051" y="335276"/>
                </a:lnTo>
                <a:lnTo>
                  <a:pt x="170687" y="341375"/>
                </a:lnTo>
                <a:lnTo>
                  <a:pt x="125324" y="335276"/>
                </a:lnTo>
                <a:lnTo>
                  <a:pt x="84553" y="318064"/>
                </a:lnTo>
                <a:lnTo>
                  <a:pt x="50006" y="291369"/>
                </a:lnTo>
                <a:lnTo>
                  <a:pt x="23311" y="256822"/>
                </a:lnTo>
                <a:lnTo>
                  <a:pt x="6099" y="216051"/>
                </a:lnTo>
                <a:lnTo>
                  <a:pt x="0" y="170687"/>
                </a:lnTo>
                <a:close/>
              </a:path>
            </a:pathLst>
          </a:custGeom>
          <a:ln w="25908">
            <a:solidFill>
              <a:srgbClr val="FFFFFF"/>
            </a:solidFill>
          </a:ln>
        </p:spPr>
        <p:txBody>
          <a:bodyPr wrap="square" lIns="0" tIns="0" rIns="0" bIns="0" rtlCol="0"/>
          <a:lstStyle/>
          <a:p>
            <a:endParaRPr sz="1799"/>
          </a:p>
        </p:txBody>
      </p:sp>
      <p:sp>
        <p:nvSpPr>
          <p:cNvPr id="75" name="object 28">
            <a:extLst>
              <a:ext uri="{FF2B5EF4-FFF2-40B4-BE49-F238E27FC236}">
                <a16:creationId xmlns="" xmlns:a16="http://schemas.microsoft.com/office/drawing/2014/main" id="{2559CD97-826B-459D-9878-C50598868D3C}"/>
              </a:ext>
            </a:extLst>
          </p:cNvPr>
          <p:cNvSpPr txBox="1"/>
          <p:nvPr/>
        </p:nvSpPr>
        <p:spPr>
          <a:xfrm>
            <a:off x="-490201" y="1500003"/>
            <a:ext cx="4248313" cy="4610318"/>
          </a:xfrm>
          <a:prstGeom prst="rect">
            <a:avLst/>
          </a:prstGeom>
        </p:spPr>
        <p:txBody>
          <a:bodyPr vert="horz" wrap="square" lIns="0" tIns="12697" rIns="0" bIns="0" rtlCol="0">
            <a:spAutoFit/>
          </a:bodyPr>
          <a:lstStyle/>
          <a:p>
            <a:pPr marL="3420353">
              <a:spcBef>
                <a:spcPts val="100"/>
              </a:spcBef>
            </a:pPr>
            <a:r>
              <a:rPr sz="1799" dirty="0">
                <a:solidFill>
                  <a:srgbClr val="1C77B8"/>
                </a:solidFill>
                <a:latin typeface="Helvetica Light"/>
                <a:cs typeface="Helvetica" panose="020B0604020202020204" pitchFamily="34" charset="0"/>
              </a:rPr>
              <a:t>e</a:t>
            </a:r>
            <a:endParaRPr sz="1799" dirty="0">
              <a:latin typeface="Helvetica Light"/>
              <a:cs typeface="Helvetica" panose="020B0604020202020204" pitchFamily="34" charset="0"/>
            </a:endParaRPr>
          </a:p>
          <a:p>
            <a:pPr>
              <a:spcBef>
                <a:spcPts val="35"/>
              </a:spcBef>
            </a:pPr>
            <a:endParaRPr sz="1799" dirty="0">
              <a:latin typeface="Helvetica Light"/>
              <a:cs typeface="Helvetica" panose="020B0604020202020204" pitchFamily="34" charset="0"/>
            </a:endParaRPr>
          </a:p>
          <a:p>
            <a:pPr marL="764945" marR="307248" indent="-53324" algn="r"/>
            <a:endParaRPr lang="en-US" sz="1799" spc="-5" dirty="0">
              <a:latin typeface="Helvetica Light"/>
              <a:cs typeface="Helvetica" panose="020B0604020202020204" pitchFamily="34" charset="0"/>
            </a:endParaRPr>
          </a:p>
          <a:p>
            <a:pPr marL="764945" marR="307248" indent="-53324" algn="r"/>
            <a:r>
              <a:rPr sz="1799" spc="-5" dirty="0">
                <a:latin typeface="Helvetica Light"/>
                <a:cs typeface="Helvetica" panose="020B0604020202020204" pitchFamily="34" charset="0"/>
              </a:rPr>
              <a:t>Informed</a:t>
            </a:r>
            <a:r>
              <a:rPr sz="1799" spc="-25" dirty="0">
                <a:latin typeface="Helvetica Light"/>
                <a:cs typeface="Helvetica" panose="020B0604020202020204" pitchFamily="34" charset="0"/>
              </a:rPr>
              <a:t> </a:t>
            </a:r>
            <a:r>
              <a:rPr sz="1799" spc="-5" dirty="0">
                <a:latin typeface="Helvetica Light"/>
                <a:cs typeface="Helvetica" panose="020B0604020202020204" pitchFamily="34" charset="0"/>
              </a:rPr>
              <a:t>Delivery</a:t>
            </a:r>
            <a:r>
              <a:rPr sz="1799" spc="10" dirty="0">
                <a:latin typeface="Helvetica Light"/>
                <a:cs typeface="Helvetica" panose="020B0604020202020204" pitchFamily="34" charset="0"/>
              </a:rPr>
              <a:t> </a:t>
            </a:r>
            <a:r>
              <a:rPr sz="1799" spc="-5" dirty="0">
                <a:latin typeface="Helvetica Light"/>
                <a:cs typeface="Helvetica" panose="020B0604020202020204" pitchFamily="34" charset="0"/>
              </a:rPr>
              <a:t>users  receive</a:t>
            </a:r>
            <a:r>
              <a:rPr sz="1799" spc="-25" dirty="0">
                <a:latin typeface="Helvetica Light"/>
                <a:cs typeface="Helvetica" panose="020B0604020202020204" pitchFamily="34" charset="0"/>
              </a:rPr>
              <a:t> </a:t>
            </a:r>
            <a:r>
              <a:rPr sz="1799" b="1" spc="-10" dirty="0">
                <a:solidFill>
                  <a:srgbClr val="18385F"/>
                </a:solidFill>
                <a:latin typeface="Helvetica Light"/>
                <a:cs typeface="Helvetica" panose="020B0604020202020204" pitchFamily="34" charset="0"/>
              </a:rPr>
              <a:t>scanned  </a:t>
            </a:r>
            <a:r>
              <a:rPr sz="1799" b="1" spc="-5" dirty="0">
                <a:solidFill>
                  <a:srgbClr val="18385F"/>
                </a:solidFill>
                <a:latin typeface="Helvetica Light"/>
                <a:cs typeface="Helvetica" panose="020B0604020202020204" pitchFamily="34" charset="0"/>
              </a:rPr>
              <a:t>images </a:t>
            </a:r>
            <a:r>
              <a:rPr sz="1799" b="1" dirty="0">
                <a:solidFill>
                  <a:srgbClr val="18385F"/>
                </a:solidFill>
                <a:latin typeface="Helvetica Light"/>
                <a:cs typeface="Helvetica" panose="020B0604020202020204" pitchFamily="34" charset="0"/>
              </a:rPr>
              <a:t>of</a:t>
            </a:r>
            <a:r>
              <a:rPr sz="1799" b="1" spc="-10" dirty="0">
                <a:solidFill>
                  <a:srgbClr val="18385F"/>
                </a:solidFill>
                <a:latin typeface="Helvetica Light"/>
                <a:cs typeface="Helvetica" panose="020B0604020202020204" pitchFamily="34" charset="0"/>
              </a:rPr>
              <a:t> </a:t>
            </a:r>
            <a:r>
              <a:rPr sz="1799" b="1" spc="-5" dirty="0">
                <a:solidFill>
                  <a:srgbClr val="18385F"/>
                </a:solidFill>
                <a:latin typeface="Helvetica Light"/>
                <a:cs typeface="Helvetica" panose="020B0604020202020204" pitchFamily="34" charset="0"/>
              </a:rPr>
              <a:t>the</a:t>
            </a:r>
            <a:r>
              <a:rPr sz="1799" b="1" spc="-20" dirty="0">
                <a:solidFill>
                  <a:srgbClr val="18385F"/>
                </a:solidFill>
                <a:latin typeface="Helvetica Light"/>
                <a:cs typeface="Helvetica" panose="020B0604020202020204" pitchFamily="34" charset="0"/>
              </a:rPr>
              <a:t> </a:t>
            </a:r>
            <a:r>
              <a:rPr sz="1799" b="1" spc="-5" dirty="0">
                <a:solidFill>
                  <a:srgbClr val="18385F"/>
                </a:solidFill>
                <a:latin typeface="Helvetica Light"/>
                <a:cs typeface="Helvetica" panose="020B0604020202020204" pitchFamily="34" charset="0"/>
              </a:rPr>
              <a:t>exterior  </a:t>
            </a:r>
            <a:r>
              <a:rPr sz="1799" spc="-5" dirty="0">
                <a:latin typeface="Helvetica Light"/>
                <a:cs typeface="Helvetica" panose="020B0604020202020204" pitchFamily="34" charset="0"/>
              </a:rPr>
              <a:t>of</a:t>
            </a:r>
            <a:r>
              <a:rPr sz="1799" spc="-10" dirty="0">
                <a:latin typeface="Helvetica Light"/>
                <a:cs typeface="Helvetica" panose="020B0604020202020204" pitchFamily="34" charset="0"/>
              </a:rPr>
              <a:t> </a:t>
            </a:r>
            <a:r>
              <a:rPr sz="1799" spc="-5" dirty="0">
                <a:latin typeface="Helvetica Light"/>
                <a:cs typeface="Helvetica" panose="020B0604020202020204" pitchFamily="34" charset="0"/>
              </a:rPr>
              <a:t>incoming</a:t>
            </a:r>
            <a:r>
              <a:rPr sz="1799" spc="5" dirty="0">
                <a:latin typeface="Helvetica Light"/>
                <a:cs typeface="Helvetica" panose="020B0604020202020204" pitchFamily="34" charset="0"/>
              </a:rPr>
              <a:t> </a:t>
            </a:r>
            <a:r>
              <a:rPr sz="1799" spc="-5" dirty="0">
                <a:latin typeface="Helvetica Light"/>
                <a:cs typeface="Helvetica" panose="020B0604020202020204" pitchFamily="34" charset="0"/>
              </a:rPr>
              <a:t>letter-sized  mailpieces</a:t>
            </a:r>
            <a:r>
              <a:rPr sz="1799" spc="5" dirty="0">
                <a:latin typeface="Helvetica Light"/>
                <a:cs typeface="Helvetica" panose="020B0604020202020204" pitchFamily="34" charset="0"/>
              </a:rPr>
              <a:t> </a:t>
            </a:r>
            <a:r>
              <a:rPr sz="1799" spc="-5" dirty="0">
                <a:latin typeface="Helvetica Light"/>
                <a:cs typeface="Helvetica" panose="020B0604020202020204" pitchFamily="34" charset="0"/>
              </a:rPr>
              <a:t>(processed  through</a:t>
            </a:r>
            <a:r>
              <a:rPr sz="1799" spc="-35" dirty="0">
                <a:latin typeface="Helvetica Light"/>
                <a:cs typeface="Helvetica" panose="020B0604020202020204" pitchFamily="34" charset="0"/>
              </a:rPr>
              <a:t> </a:t>
            </a:r>
            <a:r>
              <a:rPr sz="1799" spc="-5" dirty="0">
                <a:latin typeface="Helvetica Light"/>
                <a:cs typeface="Helvetica" panose="020B0604020202020204" pitchFamily="34" charset="0"/>
              </a:rPr>
              <a:t>automated</a:t>
            </a:r>
            <a:endParaRPr sz="1799" dirty="0">
              <a:latin typeface="Helvetica Light"/>
              <a:cs typeface="Helvetica" panose="020B0604020202020204" pitchFamily="34" charset="0"/>
            </a:endParaRPr>
          </a:p>
          <a:p>
            <a:pPr marL="2322133"/>
            <a:r>
              <a:rPr sz="1799" spc="-5" dirty="0">
                <a:latin typeface="Helvetica Light"/>
                <a:cs typeface="Helvetica" panose="020B0604020202020204" pitchFamily="34" charset="0"/>
              </a:rPr>
              <a:t>equipment).</a:t>
            </a:r>
            <a:endParaRPr sz="1799" dirty="0">
              <a:latin typeface="Helvetica Light"/>
              <a:cs typeface="Helvetica" panose="020B0604020202020204" pitchFamily="34" charset="0"/>
            </a:endParaRPr>
          </a:p>
          <a:p>
            <a:pPr marL="921742" marR="308517" indent="-279316" algn="r">
              <a:spcBef>
                <a:spcPts val="1265"/>
              </a:spcBef>
            </a:pPr>
            <a:r>
              <a:rPr sz="1799" spc="-5" dirty="0">
                <a:latin typeface="Helvetica Light"/>
                <a:cs typeface="Helvetica" panose="020B0604020202020204" pitchFamily="34" charset="0"/>
              </a:rPr>
              <a:t>Images are</a:t>
            </a:r>
            <a:r>
              <a:rPr sz="1799" spc="-25" dirty="0">
                <a:latin typeface="Helvetica Light"/>
                <a:cs typeface="Helvetica" panose="020B0604020202020204" pitchFamily="34" charset="0"/>
              </a:rPr>
              <a:t> </a:t>
            </a:r>
            <a:r>
              <a:rPr sz="1799" spc="-5" dirty="0">
                <a:latin typeface="Helvetica Light"/>
                <a:cs typeface="Helvetica" panose="020B0604020202020204" pitchFamily="34" charset="0"/>
              </a:rPr>
              <a:t>available</a:t>
            </a:r>
            <a:r>
              <a:rPr sz="1799" spc="30" dirty="0">
                <a:latin typeface="Helvetica Light"/>
                <a:cs typeface="Helvetica" panose="020B0604020202020204" pitchFamily="34" charset="0"/>
              </a:rPr>
              <a:t> </a:t>
            </a:r>
            <a:r>
              <a:rPr sz="1799" spc="-5" dirty="0">
                <a:latin typeface="Helvetica Light"/>
                <a:cs typeface="Helvetica" panose="020B0604020202020204" pitchFamily="34" charset="0"/>
              </a:rPr>
              <a:t>via  </a:t>
            </a:r>
            <a:r>
              <a:rPr sz="1799" b="1" spc="-5" dirty="0">
                <a:solidFill>
                  <a:srgbClr val="18385F"/>
                </a:solidFill>
                <a:latin typeface="Helvetica Light"/>
                <a:cs typeface="Helvetica" panose="020B0604020202020204" pitchFamily="34" charset="0"/>
              </a:rPr>
              <a:t>email</a:t>
            </a:r>
            <a:r>
              <a:rPr sz="1799" b="1" spc="-10" dirty="0">
                <a:solidFill>
                  <a:srgbClr val="18385F"/>
                </a:solidFill>
                <a:latin typeface="Helvetica Light"/>
                <a:cs typeface="Helvetica" panose="020B0604020202020204" pitchFamily="34" charset="0"/>
              </a:rPr>
              <a:t> </a:t>
            </a:r>
            <a:r>
              <a:rPr sz="1799" b="1" spc="-5" dirty="0">
                <a:solidFill>
                  <a:srgbClr val="18385F"/>
                </a:solidFill>
                <a:latin typeface="Helvetica Light"/>
                <a:cs typeface="Helvetica" panose="020B0604020202020204" pitchFamily="34" charset="0"/>
              </a:rPr>
              <a:t>notification, </a:t>
            </a:r>
            <a:r>
              <a:rPr sz="1799" b="1" dirty="0">
                <a:solidFill>
                  <a:srgbClr val="18385F"/>
                </a:solidFill>
                <a:latin typeface="Helvetica Light"/>
                <a:cs typeface="Helvetica" panose="020B0604020202020204" pitchFamily="34" charset="0"/>
              </a:rPr>
              <a:t> online </a:t>
            </a:r>
            <a:r>
              <a:rPr sz="1799" b="1" spc="-5" dirty="0">
                <a:solidFill>
                  <a:srgbClr val="18385F"/>
                </a:solidFill>
                <a:latin typeface="Helvetica Light"/>
                <a:cs typeface="Helvetica" panose="020B0604020202020204" pitchFamily="34" charset="0"/>
              </a:rPr>
              <a:t>dashboard,</a:t>
            </a:r>
            <a:r>
              <a:rPr sz="1799" b="1" spc="-85" dirty="0">
                <a:solidFill>
                  <a:srgbClr val="18385F"/>
                </a:solidFill>
                <a:latin typeface="Helvetica Light"/>
                <a:cs typeface="Helvetica" panose="020B0604020202020204" pitchFamily="34" charset="0"/>
              </a:rPr>
              <a:t> </a:t>
            </a:r>
            <a:r>
              <a:rPr sz="1799" b="1" spc="-5" dirty="0">
                <a:solidFill>
                  <a:srgbClr val="18385F"/>
                </a:solidFill>
                <a:latin typeface="Helvetica Light"/>
                <a:cs typeface="Helvetica" panose="020B0604020202020204" pitchFamily="34" charset="0"/>
              </a:rPr>
              <a:t>or</a:t>
            </a:r>
            <a:endParaRPr sz="1799" dirty="0">
              <a:latin typeface="Helvetica Light"/>
              <a:cs typeface="Helvetica" panose="020B0604020202020204" pitchFamily="34" charset="0"/>
            </a:endParaRPr>
          </a:p>
          <a:p>
            <a:pPr marR="309152" algn="r"/>
            <a:r>
              <a:rPr sz="1799" b="1" spc="-5" dirty="0">
                <a:solidFill>
                  <a:srgbClr val="18385F"/>
                </a:solidFill>
                <a:latin typeface="Helvetica Light"/>
                <a:cs typeface="Helvetica" panose="020B0604020202020204" pitchFamily="34" charset="0"/>
              </a:rPr>
              <a:t>mobile</a:t>
            </a:r>
            <a:r>
              <a:rPr sz="1799" b="1" spc="-85" dirty="0">
                <a:solidFill>
                  <a:srgbClr val="18385F"/>
                </a:solidFill>
                <a:latin typeface="Helvetica Light"/>
                <a:cs typeface="Helvetica" panose="020B0604020202020204" pitchFamily="34" charset="0"/>
              </a:rPr>
              <a:t> </a:t>
            </a:r>
            <a:r>
              <a:rPr sz="1799" b="1" spc="-5" dirty="0">
                <a:solidFill>
                  <a:srgbClr val="18385F"/>
                </a:solidFill>
                <a:latin typeface="Helvetica Light"/>
                <a:cs typeface="Helvetica" panose="020B0604020202020204" pitchFamily="34" charset="0"/>
              </a:rPr>
              <a:t>app</a:t>
            </a:r>
            <a:r>
              <a:rPr sz="1799" spc="-5" dirty="0">
                <a:solidFill>
                  <a:srgbClr val="18385F"/>
                </a:solidFill>
                <a:latin typeface="Helvetica Light"/>
                <a:cs typeface="Helvetica" panose="020B0604020202020204" pitchFamily="34" charset="0"/>
              </a:rPr>
              <a:t>.</a:t>
            </a:r>
            <a:endParaRPr sz="1799" dirty="0">
              <a:latin typeface="Helvetica Light"/>
              <a:cs typeface="Helvetica" panose="020B0604020202020204" pitchFamily="34" charset="0"/>
            </a:endParaRPr>
          </a:p>
          <a:p>
            <a:pPr>
              <a:spcBef>
                <a:spcPts val="25"/>
              </a:spcBef>
            </a:pPr>
            <a:endParaRPr sz="1799" dirty="0">
              <a:latin typeface="Helvetica Light"/>
              <a:cs typeface="Helvetica" panose="020B0604020202020204" pitchFamily="34" charset="0"/>
            </a:endParaRPr>
          </a:p>
          <a:p>
            <a:pPr algn="ctr">
              <a:lnSpc>
                <a:spcPct val="100000"/>
              </a:lnSpc>
            </a:pPr>
            <a:r>
              <a:rPr sz="1799" spc="-50" dirty="0">
                <a:latin typeface="Helvetica Light"/>
                <a:cs typeface="Helvetica" panose="020B0604020202020204" pitchFamily="34" charset="0"/>
              </a:rPr>
              <a:t>You </a:t>
            </a:r>
            <a:r>
              <a:rPr sz="1799" spc="-5" dirty="0">
                <a:latin typeface="Helvetica Light"/>
                <a:cs typeface="Helvetica" panose="020B0604020202020204" pitchFamily="34" charset="0"/>
              </a:rPr>
              <a:t>signed </a:t>
            </a:r>
            <a:r>
              <a:rPr sz="1799" dirty="0">
                <a:latin typeface="Helvetica Light"/>
                <a:cs typeface="Helvetica" panose="020B0604020202020204" pitchFamily="34" charset="0"/>
              </a:rPr>
              <a:t>up</a:t>
            </a:r>
            <a:r>
              <a:rPr sz="1799" spc="10" dirty="0">
                <a:latin typeface="Helvetica Light"/>
                <a:cs typeface="Helvetica" panose="020B0604020202020204" pitchFamily="34" charset="0"/>
              </a:rPr>
              <a:t> </a:t>
            </a:r>
            <a:r>
              <a:rPr sz="1799" spc="-10" dirty="0">
                <a:latin typeface="Helvetica Light"/>
                <a:cs typeface="Helvetica" panose="020B0604020202020204" pitchFamily="34" charset="0"/>
              </a:rPr>
              <a:t>yet?</a:t>
            </a:r>
            <a:endParaRPr sz="1799" dirty="0">
              <a:latin typeface="Helvetica Light"/>
              <a:cs typeface="Helvetica" panose="020B0604020202020204" pitchFamily="34" charset="0"/>
            </a:endParaRPr>
          </a:p>
          <a:p>
            <a:pPr algn="ctr">
              <a:lnSpc>
                <a:spcPct val="100000"/>
              </a:lnSpc>
            </a:pPr>
            <a:r>
              <a:rPr sz="1799" dirty="0">
                <a:latin typeface="Helvetica Light"/>
                <a:cs typeface="Helvetica" panose="020B0604020202020204" pitchFamily="34" charset="0"/>
              </a:rPr>
              <a:t>Visit </a:t>
            </a:r>
            <a:r>
              <a:rPr sz="1799" u="heavy" spc="-15" dirty="0">
                <a:solidFill>
                  <a:srgbClr val="4A9FCE"/>
                </a:solidFill>
                <a:uFill>
                  <a:solidFill>
                    <a:srgbClr val="4A9FCE"/>
                  </a:solidFill>
                </a:uFill>
                <a:latin typeface="Helvetica Light"/>
                <a:cs typeface="Helvetica" panose="020B0604020202020204" pitchFamily="34" charset="0"/>
                <a:hlinkClick r:id="rId6"/>
              </a:rPr>
              <a:t>informeddelivery.usps.com</a:t>
            </a:r>
            <a:endParaRPr sz="1799" dirty="0">
              <a:latin typeface="Helvetica Light"/>
              <a:cs typeface="Helvetica" panose="020B0604020202020204" pitchFamily="34" charset="0"/>
            </a:endParaRPr>
          </a:p>
        </p:txBody>
      </p:sp>
    </p:spTree>
    <p:extLst>
      <p:ext uri="{BB962C8B-B14F-4D97-AF65-F5344CB8AC3E}">
        <p14:creationId xmlns:p14="http://schemas.microsoft.com/office/powerpoint/2010/main" val="3349979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AAC8F3C-B5AE-4695-9854-E829E6A64E4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30</a:t>
            </a:fld>
            <a:endParaRPr lang="en-US">
              <a:solidFill>
                <a:prstClr val="black">
                  <a:tint val="75000"/>
                </a:prstClr>
              </a:solidFill>
            </a:endParaRPr>
          </a:p>
        </p:txBody>
      </p:sp>
      <p:sp>
        <p:nvSpPr>
          <p:cNvPr id="3" name="Rectangle 2">
            <a:extLst>
              <a:ext uri="{FF2B5EF4-FFF2-40B4-BE49-F238E27FC236}">
                <a16:creationId xmlns="" xmlns:a16="http://schemas.microsoft.com/office/drawing/2014/main" id="{A5058DF5-002B-4605-9825-8CAE4F97C94F}"/>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Full Service</a:t>
            </a:r>
          </a:p>
        </p:txBody>
      </p:sp>
      <p:sp>
        <p:nvSpPr>
          <p:cNvPr id="8" name="Content Placeholder 2">
            <a:extLst>
              <a:ext uri="{FF2B5EF4-FFF2-40B4-BE49-F238E27FC236}">
                <a16:creationId xmlns="" xmlns:a16="http://schemas.microsoft.com/office/drawing/2014/main" id="{554738E3-4414-4D73-9E30-06DD20131411}"/>
              </a:ext>
            </a:extLst>
          </p:cNvPr>
          <p:cNvSpPr txBox="1">
            <a:spLocks/>
          </p:cNvSpPr>
          <p:nvPr/>
        </p:nvSpPr>
        <p:spPr>
          <a:xfrm>
            <a:off x="303212" y="876501"/>
            <a:ext cx="11506200" cy="5219499"/>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0" indent="0">
              <a:buNone/>
            </a:pPr>
            <a:endParaRPr lang="en-US" sz="800" b="1" kern="0" dirty="0">
              <a:latin typeface="Helvetica" panose="020B0604020202020204" pitchFamily="34" charset="0"/>
              <a:cs typeface="Helvetica" panose="020B0604020202020204" pitchFamily="34" charset="0"/>
            </a:endParaRPr>
          </a:p>
          <a:p>
            <a:pPr marL="857250" lvl="1" indent="-342900" defTabSz="1115842" eaLnBrk="1" hangingPunct="1">
              <a:lnSpc>
                <a:spcPct val="90000"/>
              </a:lnSpc>
              <a:spcBef>
                <a:spcPts val="0"/>
              </a:spcBef>
              <a:buFont typeface="Arial"/>
              <a:buChar char="•"/>
            </a:pPr>
            <a:endParaRPr lang="en-US" sz="2800" dirty="0">
              <a:solidFill>
                <a:prstClr val="black"/>
              </a:solidFill>
              <a:latin typeface="Helvetica" panose="020B0604020202020204" pitchFamily="34" charset="0"/>
              <a:cs typeface="Helvetica" panose="020B0604020202020204" pitchFamily="34" charset="0"/>
            </a:endParaRPr>
          </a:p>
          <a:p>
            <a:pPr marL="509588" lvl="1" indent="-339725" defTabSz="1115842" eaLnBrk="1" hangingPunct="1">
              <a:lnSpc>
                <a:spcPct val="90000"/>
              </a:lnSpc>
              <a:spcBef>
                <a:spcPts val="0"/>
              </a:spcBef>
              <a:buFont typeface="Arial"/>
              <a:buChar char="•"/>
            </a:pPr>
            <a:r>
              <a:rPr lang="en-US" sz="2000" dirty="0">
                <a:solidFill>
                  <a:prstClr val="black"/>
                </a:solidFill>
                <a:latin typeface="Helvetica" panose="020B0604020202020204" pitchFamily="34" charset="0"/>
                <a:cs typeface="Helvetica" panose="020B0604020202020204" pitchFamily="34" charset="0"/>
              </a:rPr>
              <a:t>Benefits</a:t>
            </a:r>
          </a:p>
          <a:p>
            <a:pPr marL="509588" lvl="1" indent="-339725" defTabSz="1115842" eaLnBrk="1" hangingPunct="1">
              <a:lnSpc>
                <a:spcPct val="90000"/>
              </a:lnSpc>
              <a:spcBef>
                <a:spcPts val="0"/>
              </a:spcBef>
              <a:buFont typeface="Arial"/>
              <a:buChar char="•"/>
            </a:pPr>
            <a:endParaRPr lang="en-US" sz="2000" dirty="0">
              <a:solidFill>
                <a:prstClr val="black"/>
              </a:solidFill>
              <a:latin typeface="Helvetica" panose="020B0604020202020204" pitchFamily="34" charset="0"/>
              <a:cs typeface="Helvetica" panose="020B0604020202020204" pitchFamily="34" charset="0"/>
            </a:endParaRP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Reduce Costs</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Receive additional per piece discount on automation mailings</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Eliminate permit fees</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Use the same permit at any location</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Accurate Delivery</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Address Correction on Full-Service pieces</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Monitor Service</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Start-the-Clock on Mail Entry Visibility and tracking</a:t>
            </a:r>
          </a:p>
          <a:p>
            <a:pPr marL="509588" lvl="1" indent="-339725" defTabSz="1115842" eaLnBrk="1" hangingPunct="1">
              <a:lnSpc>
                <a:spcPct val="90000"/>
              </a:lnSpc>
              <a:spcBef>
                <a:spcPts val="0"/>
              </a:spcBef>
              <a:buFont typeface="Arial"/>
              <a:buChar char="•"/>
            </a:pPr>
            <a:endParaRPr lang="en-US" sz="2000" dirty="0">
              <a:solidFill>
                <a:prstClr val="black"/>
              </a:solidFill>
              <a:latin typeface="Helvetica" panose="020B0604020202020204" pitchFamily="34" charset="0"/>
              <a:cs typeface="Helvetica" panose="020B0604020202020204" pitchFamily="34" charset="0"/>
            </a:endParaRPr>
          </a:p>
          <a:p>
            <a:pPr marL="509588" lvl="1" indent="-339725" defTabSz="1115842" eaLnBrk="1" hangingPunct="1">
              <a:lnSpc>
                <a:spcPct val="90000"/>
              </a:lnSpc>
              <a:spcBef>
                <a:spcPts val="0"/>
              </a:spcBef>
              <a:buFont typeface="Arial"/>
              <a:buChar char="•"/>
            </a:pPr>
            <a:r>
              <a:rPr lang="en-US" sz="2000" dirty="0">
                <a:solidFill>
                  <a:prstClr val="black"/>
                </a:solidFill>
                <a:latin typeface="Helvetica" panose="020B0604020202020204" pitchFamily="34" charset="0"/>
                <a:cs typeface="Helvetica" panose="020B0604020202020204" pitchFamily="34" charset="0"/>
              </a:rPr>
              <a:t>Requirements</a:t>
            </a:r>
          </a:p>
          <a:p>
            <a:pPr marL="509588" lvl="1" indent="-339725" defTabSz="1115842" eaLnBrk="1" hangingPunct="1">
              <a:lnSpc>
                <a:spcPct val="90000"/>
              </a:lnSpc>
              <a:spcBef>
                <a:spcPts val="0"/>
              </a:spcBef>
              <a:buFont typeface="Arial"/>
              <a:buChar char="•"/>
            </a:pPr>
            <a:endParaRPr lang="en-US" sz="2000" dirty="0">
              <a:solidFill>
                <a:prstClr val="black"/>
              </a:solidFill>
              <a:latin typeface="Helvetica" panose="020B0604020202020204" pitchFamily="34" charset="0"/>
              <a:cs typeface="Helvetica" panose="020B0604020202020204" pitchFamily="34" charset="0"/>
            </a:endParaRP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Apply  unique IMb to each postcard, letter, and flat</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Apply unique </a:t>
            </a:r>
            <a:r>
              <a:rPr lang="en-US" sz="1600" dirty="0" err="1">
                <a:solidFill>
                  <a:prstClr val="black"/>
                </a:solidFill>
                <a:latin typeface="Helvetica" panose="020B0604020202020204" pitchFamily="34" charset="0"/>
                <a:cs typeface="Helvetica" panose="020B0604020202020204" pitchFamily="34" charset="0"/>
              </a:rPr>
              <a:t>IMtb</a:t>
            </a:r>
            <a:r>
              <a:rPr lang="en-US" sz="1600" dirty="0">
                <a:solidFill>
                  <a:prstClr val="black"/>
                </a:solidFill>
                <a:latin typeface="Helvetica" panose="020B0604020202020204" pitchFamily="34" charset="0"/>
                <a:cs typeface="Helvetica" panose="020B0604020202020204" pitchFamily="34" charset="0"/>
              </a:rPr>
              <a:t> to trays and sacks</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Apply unique </a:t>
            </a:r>
            <a:r>
              <a:rPr lang="en-US" sz="1600" dirty="0" err="1">
                <a:solidFill>
                  <a:prstClr val="black"/>
                </a:solidFill>
                <a:latin typeface="Helvetica" panose="020B0604020202020204" pitchFamily="34" charset="0"/>
                <a:cs typeface="Helvetica" panose="020B0604020202020204" pitchFamily="34" charset="0"/>
              </a:rPr>
              <a:t>IMcb</a:t>
            </a:r>
            <a:r>
              <a:rPr lang="en-US" sz="1600" dirty="0">
                <a:solidFill>
                  <a:prstClr val="black"/>
                </a:solidFill>
                <a:latin typeface="Helvetica" panose="020B0604020202020204" pitchFamily="34" charset="0"/>
                <a:cs typeface="Helvetica" panose="020B0604020202020204" pitchFamily="34" charset="0"/>
              </a:rPr>
              <a:t> to placards for containers </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Submit postage statements and mailing documentation electronically</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Mail.dat</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Mail.XML</a:t>
            </a:r>
          </a:p>
          <a:p>
            <a:pPr marL="1366838" lvl="3" indent="-339725" defTabSz="1115842" eaLnBrk="1" hangingPunct="1">
              <a:lnSpc>
                <a:spcPct val="90000"/>
              </a:lnSpc>
              <a:spcBef>
                <a:spcPts val="0"/>
              </a:spcBef>
              <a:buFont typeface="Arial"/>
              <a:buChar char="•"/>
            </a:pPr>
            <a:r>
              <a:rPr lang="en-US" sz="1400" dirty="0">
                <a:solidFill>
                  <a:prstClr val="black"/>
                </a:solidFill>
                <a:latin typeface="Helvetica" panose="020B0604020202020204" pitchFamily="34" charset="0"/>
                <a:cs typeface="Helvetica" panose="020B0604020202020204" pitchFamily="34" charset="0"/>
              </a:rPr>
              <a:t>Postal Wizard</a:t>
            </a:r>
          </a:p>
          <a:p>
            <a:pPr marL="509588" lvl="1" indent="-339725" defTabSz="1115842" eaLnBrk="1" hangingPunct="1">
              <a:lnSpc>
                <a:spcPct val="90000"/>
              </a:lnSpc>
              <a:spcBef>
                <a:spcPts val="0"/>
              </a:spcBef>
              <a:buFont typeface="Arial"/>
              <a:buChar char="•"/>
            </a:pPr>
            <a:endParaRPr lang="en-US" sz="2000" dirty="0">
              <a:solidFill>
                <a:prstClr val="black"/>
              </a:solidFill>
              <a:latin typeface="Helvetica" panose="020B0604020202020204" pitchFamily="34" charset="0"/>
              <a:cs typeface="Helvetica" panose="020B0604020202020204" pitchFamily="34" charset="0"/>
            </a:endParaRPr>
          </a:p>
          <a:p>
            <a:pPr marL="0" indent="0">
              <a:buNone/>
            </a:pPr>
            <a:endParaRPr lang="en-US" sz="800" kern="0" dirty="0">
              <a:latin typeface="Helvetica" panose="020B0604020202020204" pitchFamily="34" charset="0"/>
              <a:cs typeface="Helvetica" panose="020B0604020202020204" pitchFamily="34" charset="0"/>
            </a:endParaRPr>
          </a:p>
          <a:p>
            <a:endParaRPr lang="en-US" sz="800" kern="0" dirty="0">
              <a:latin typeface="Helvetica" panose="020B0604020202020204" pitchFamily="34" charset="0"/>
              <a:cs typeface="Helvetica" panose="020B0604020202020204" pitchFamily="34" charset="0"/>
            </a:endParaRPr>
          </a:p>
          <a:p>
            <a:pPr marL="0" indent="0">
              <a:buNone/>
            </a:pPr>
            <a:endParaRPr lang="en-US" sz="3600" kern="0"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 xmlns:a16="http://schemas.microsoft.com/office/drawing/2014/main" id="{ABE15DF3-1239-4144-B780-553A35D2BB7C}"/>
              </a:ext>
            </a:extLst>
          </p:cNvPr>
          <p:cNvPicPr>
            <a:picLocks noChangeAspect="1"/>
          </p:cNvPicPr>
          <p:nvPr/>
        </p:nvPicPr>
        <p:blipFill>
          <a:blip r:embed="rId2"/>
          <a:stretch>
            <a:fillRect/>
          </a:stretch>
        </p:blipFill>
        <p:spPr>
          <a:xfrm>
            <a:off x="5693493" y="1219200"/>
            <a:ext cx="5991225" cy="495300"/>
          </a:xfrm>
          <a:prstGeom prst="rect">
            <a:avLst/>
          </a:prstGeom>
        </p:spPr>
      </p:pic>
    </p:spTree>
    <p:extLst>
      <p:ext uri="{BB962C8B-B14F-4D97-AF65-F5344CB8AC3E}">
        <p14:creationId xmlns:p14="http://schemas.microsoft.com/office/powerpoint/2010/main" val="2288985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AAC8F3C-B5AE-4695-9854-E829E6A64E4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31</a:t>
            </a:fld>
            <a:endParaRPr lang="en-US">
              <a:solidFill>
                <a:prstClr val="black">
                  <a:tint val="75000"/>
                </a:prstClr>
              </a:solidFill>
            </a:endParaRPr>
          </a:p>
        </p:txBody>
      </p:sp>
      <p:sp>
        <p:nvSpPr>
          <p:cNvPr id="3" name="Rectangle 2">
            <a:extLst>
              <a:ext uri="{FF2B5EF4-FFF2-40B4-BE49-F238E27FC236}">
                <a16:creationId xmlns="" xmlns:a16="http://schemas.microsoft.com/office/drawing/2014/main" id="{A5058DF5-002B-4605-9825-8CAE4F97C94F}"/>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Full Service</a:t>
            </a:r>
          </a:p>
        </p:txBody>
      </p:sp>
      <p:graphicFrame>
        <p:nvGraphicFramePr>
          <p:cNvPr id="5" name="Table 4">
            <a:extLst>
              <a:ext uri="{FF2B5EF4-FFF2-40B4-BE49-F238E27FC236}">
                <a16:creationId xmlns="" xmlns:a16="http://schemas.microsoft.com/office/drawing/2014/main" id="{41959264-0893-44CD-9F25-0E2432CDD1B4}"/>
              </a:ext>
            </a:extLst>
          </p:cNvPr>
          <p:cNvGraphicFramePr>
            <a:graphicFrameLocks noGrp="1"/>
          </p:cNvGraphicFramePr>
          <p:nvPr>
            <p:extLst>
              <p:ext uri="{D42A27DB-BD31-4B8C-83A1-F6EECF244321}">
                <p14:modId xmlns:p14="http://schemas.microsoft.com/office/powerpoint/2010/main" val="1455500303"/>
              </p:ext>
            </p:extLst>
          </p:nvPr>
        </p:nvGraphicFramePr>
        <p:xfrm>
          <a:off x="1214551" y="2854498"/>
          <a:ext cx="4002033" cy="3501853"/>
        </p:xfrm>
        <a:graphic>
          <a:graphicData uri="http://schemas.openxmlformats.org/drawingml/2006/table">
            <a:tbl>
              <a:tblPr/>
              <a:tblGrid>
                <a:gridCol w="2782833">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tblGrid>
              <a:tr h="168664">
                <a:tc>
                  <a:txBody>
                    <a:bodyPr/>
                    <a:lstStyle/>
                    <a:p>
                      <a:pPr algn="ctr" fontAlgn="b"/>
                      <a:r>
                        <a:rPr lang="en-US" sz="1800" b="1" i="0" u="none" strike="noStrike" dirty="0">
                          <a:solidFill>
                            <a:srgbClr val="FFFFFF"/>
                          </a:solidFill>
                          <a:effectLst/>
                          <a:latin typeface="Calibri"/>
                        </a:rPr>
                        <a:t>Error Type</a:t>
                      </a:r>
                    </a:p>
                  </a:txBody>
                  <a:tcPr marL="9476" marR="9476" marT="9476"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b"/>
                      <a:r>
                        <a:rPr lang="en-US" sz="1800" b="1" i="0" u="none" strike="noStrike" dirty="0">
                          <a:solidFill>
                            <a:srgbClr val="FFFFFF"/>
                          </a:solidFill>
                          <a:effectLst/>
                          <a:latin typeface="Calibri"/>
                        </a:rPr>
                        <a:t>Threshold</a:t>
                      </a:r>
                    </a:p>
                  </a:txBody>
                  <a:tcPr marL="9476" marR="9476" marT="947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 xmlns:a16="http://schemas.microsoft.com/office/drawing/2014/main" val="10000"/>
                  </a:ext>
                </a:extLst>
              </a:tr>
              <a:tr h="20387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Container – Mailer ID</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20387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HU – Mailer ID</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0387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Piece – Mailer ID</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20387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HU – Unlinked Copal</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20387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Piece – STID </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20387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Piece – By For</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331726">
                <a:tc>
                  <a:txBody>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n-lt"/>
                        </a:rPr>
                        <a:t>Container</a:t>
                      </a:r>
                      <a:r>
                        <a:rPr lang="en-US" sz="1800" b="0" i="0" u="none" strike="noStrike" dirty="0">
                          <a:effectLst/>
                          <a:latin typeface="+mn-lt"/>
                        </a:rPr>
                        <a:t> – </a:t>
                      </a:r>
                      <a:r>
                        <a:rPr lang="en-US" sz="1800" b="0" i="0" u="none" strike="noStrike" kern="1200" dirty="0">
                          <a:solidFill>
                            <a:srgbClr val="000000"/>
                          </a:solidFill>
                          <a:effectLst/>
                          <a:latin typeface="+mn-lt"/>
                        </a:rPr>
                        <a:t>Uniqueness </a:t>
                      </a:r>
                      <a:endParaRPr lang="en-US" sz="1800" b="0" i="0" u="none" strike="noStrike" dirty="0">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203876">
                <a:tc>
                  <a:txBody>
                    <a:bodyPr/>
                    <a:lstStyle/>
                    <a:p>
                      <a:pPr marL="0" algn="l" defTabSz="914126"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HU – Uniqueness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defTabSz="914126"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006022530"/>
                  </a:ext>
                </a:extLst>
              </a:tr>
              <a:tr h="203876">
                <a:tc>
                  <a:txBody>
                    <a:bodyPr/>
                    <a:lstStyle/>
                    <a:p>
                      <a:pPr marL="0" algn="l" rtl="0" eaLnBrk="1" fontAlgn="b" latinLnBrk="0" hangingPunct="1">
                        <a:spcBef>
                          <a:spcPts val="0"/>
                        </a:spcBef>
                        <a:spcAft>
                          <a:spcPts val="0"/>
                        </a:spcAft>
                      </a:pPr>
                      <a:r>
                        <a:rPr lang="en-US" sz="1800" b="0" i="0" u="none" strike="noStrike" dirty="0">
                          <a:effectLst/>
                          <a:latin typeface="+mn-lt"/>
                        </a:rPr>
                        <a:t>Piece – Uniqueness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694708103"/>
                  </a:ext>
                </a:extLst>
              </a:tr>
              <a:tr h="331726">
                <a:tc>
                  <a:txBody>
                    <a:bodyPr/>
                    <a:lstStyle/>
                    <a:p>
                      <a:pPr marL="0" algn="l" rtl="0" eaLnBrk="1" fontAlgn="b" latinLnBrk="0" hangingPunct="1">
                        <a:spcBef>
                          <a:spcPts val="0"/>
                        </a:spcBef>
                        <a:spcAft>
                          <a:spcPts val="0"/>
                        </a:spcAft>
                      </a:pPr>
                      <a:r>
                        <a:rPr lang="en-US" sz="1800" b="0" i="0" u="none" strike="noStrike" dirty="0">
                          <a:effectLst/>
                          <a:latin typeface="+mn-lt"/>
                        </a:rPr>
                        <a:t>Container – Entry Facility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657234440"/>
                  </a:ext>
                </a:extLst>
              </a:tr>
              <a:tr h="203876">
                <a:tc>
                  <a:txBody>
                    <a:bodyPr/>
                    <a:lstStyle/>
                    <a:p>
                      <a:pPr marL="0" algn="l" rtl="0" eaLnBrk="1" fontAlgn="b" latinLnBrk="0" hangingPunct="1">
                        <a:spcBef>
                          <a:spcPts val="0"/>
                        </a:spcBef>
                        <a:spcAft>
                          <a:spcPts val="0"/>
                        </a:spcAft>
                      </a:pPr>
                      <a:r>
                        <a:rPr lang="en-US" sz="1800" b="0" i="0" u="none" strike="noStrike" dirty="0">
                          <a:effectLst/>
                          <a:latin typeface="+mn-lt"/>
                        </a:rPr>
                        <a:t>HU – Entry Facility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b" latinLnBrk="0" hangingPunct="1">
                        <a:spcBef>
                          <a:spcPts val="0"/>
                        </a:spcBef>
                        <a:spcAft>
                          <a:spcPts val="0"/>
                        </a:spcAft>
                      </a:pPr>
                      <a:r>
                        <a:rPr lang="en-US" sz="1800" b="0" i="0" u="none" strike="noStrike" dirty="0">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070511868"/>
                  </a:ext>
                </a:extLst>
              </a:tr>
            </a:tbl>
          </a:graphicData>
        </a:graphic>
      </p:graphicFrame>
      <p:pic>
        <p:nvPicPr>
          <p:cNvPr id="6" name="Picture 5">
            <a:extLst>
              <a:ext uri="{FF2B5EF4-FFF2-40B4-BE49-F238E27FC236}">
                <a16:creationId xmlns="" xmlns:a16="http://schemas.microsoft.com/office/drawing/2014/main" id="{575E94EE-E5C2-4C92-849A-D31FA048CD8A}"/>
              </a:ext>
            </a:extLst>
          </p:cNvPr>
          <p:cNvPicPr>
            <a:picLocks noChangeAspect="1"/>
          </p:cNvPicPr>
          <p:nvPr/>
        </p:nvPicPr>
        <p:blipFill>
          <a:blip r:embed="rId2"/>
          <a:stretch>
            <a:fillRect/>
          </a:stretch>
        </p:blipFill>
        <p:spPr>
          <a:xfrm>
            <a:off x="6551612" y="876501"/>
            <a:ext cx="5486400" cy="5693278"/>
          </a:xfrm>
          <a:prstGeom prst="rect">
            <a:avLst/>
          </a:prstGeom>
          <a:ln>
            <a:solidFill>
              <a:schemeClr val="tx1"/>
            </a:solidFill>
          </a:ln>
        </p:spPr>
      </p:pic>
      <p:sp>
        <p:nvSpPr>
          <p:cNvPr id="7" name="Content Placeholder 2">
            <a:extLst>
              <a:ext uri="{FF2B5EF4-FFF2-40B4-BE49-F238E27FC236}">
                <a16:creationId xmlns="" xmlns:a16="http://schemas.microsoft.com/office/drawing/2014/main" id="{9CE83112-5B2E-4B53-8DA8-F40CF838BE7F}"/>
              </a:ext>
            </a:extLst>
          </p:cNvPr>
          <p:cNvSpPr txBox="1">
            <a:spLocks/>
          </p:cNvSpPr>
          <p:nvPr/>
        </p:nvSpPr>
        <p:spPr>
          <a:xfrm>
            <a:off x="303212" y="876501"/>
            <a:ext cx="4724880" cy="4149725"/>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0" indent="0">
              <a:buNone/>
            </a:pPr>
            <a:endParaRPr lang="en-US" sz="600" b="1" kern="0" dirty="0">
              <a:latin typeface="Helvetica" panose="020B0604020202020204" pitchFamily="34" charset="0"/>
              <a:cs typeface="Helvetica" panose="020B0604020202020204" pitchFamily="34" charset="0"/>
            </a:endParaRPr>
          </a:p>
          <a:p>
            <a:pPr marL="0" indent="0">
              <a:buNone/>
            </a:pPr>
            <a:r>
              <a:rPr lang="en-US" sz="1800" b="1" kern="0" dirty="0">
                <a:latin typeface="Helvetica" panose="020B0604020202020204" pitchFamily="34" charset="0"/>
                <a:cs typeface="Helvetica" panose="020B0604020202020204" pitchFamily="34" charset="0"/>
              </a:rPr>
              <a:t>Mailer Scorecard &amp; Assessable Metrics</a:t>
            </a:r>
          </a:p>
          <a:p>
            <a:pPr marL="857250" lvl="1" indent="-342900" defTabSz="1115842" eaLnBrk="1" hangingPunct="1">
              <a:lnSpc>
                <a:spcPct val="90000"/>
              </a:lnSpc>
              <a:spcBef>
                <a:spcPts val="0"/>
              </a:spcBef>
              <a:buFont typeface="Arial"/>
              <a:buChar char="•"/>
            </a:pPr>
            <a:endParaRPr lang="en-US" sz="2000" dirty="0">
              <a:solidFill>
                <a:prstClr val="black"/>
              </a:solidFill>
              <a:latin typeface="Helvetica" panose="020B0604020202020204" pitchFamily="34" charset="0"/>
              <a:cs typeface="Helvetica" panose="020B0604020202020204" pitchFamily="34" charset="0"/>
            </a:endParaRPr>
          </a:p>
          <a:p>
            <a:pPr marL="509588" lvl="1" indent="-339725" defTabSz="1115842" eaLnBrk="1" hangingPunct="1">
              <a:lnSpc>
                <a:spcPct val="90000"/>
              </a:lnSpc>
              <a:spcBef>
                <a:spcPts val="0"/>
              </a:spcBef>
              <a:buFont typeface="Arial"/>
              <a:buChar char="•"/>
            </a:pPr>
            <a:r>
              <a:rPr lang="en-US" sz="1600" dirty="0">
                <a:solidFill>
                  <a:prstClr val="black"/>
                </a:solidFill>
                <a:latin typeface="Helvetica" panose="020B0604020202020204" pitchFamily="34" charset="0"/>
                <a:cs typeface="Helvetica" panose="020B0604020202020204" pitchFamily="34" charset="0"/>
              </a:rPr>
              <a:t>Provides an overview of the number of Full Service containers, handling units, and pieces</a:t>
            </a:r>
          </a:p>
          <a:p>
            <a:pPr marL="0" indent="0">
              <a:buNone/>
            </a:pPr>
            <a:endParaRPr lang="en-US" sz="600" kern="0" dirty="0">
              <a:latin typeface="Helvetica" panose="020B0604020202020204" pitchFamily="34" charset="0"/>
              <a:cs typeface="Helvetica" panose="020B0604020202020204" pitchFamily="34" charset="0"/>
            </a:endParaRPr>
          </a:p>
          <a:p>
            <a:endParaRPr lang="en-US" sz="600" kern="0" dirty="0">
              <a:latin typeface="Helvetica" panose="020B0604020202020204" pitchFamily="34" charset="0"/>
              <a:cs typeface="Helvetica" panose="020B0604020202020204" pitchFamily="34" charset="0"/>
            </a:endParaRPr>
          </a:p>
          <a:p>
            <a:pPr marL="0" indent="0">
              <a:buNone/>
            </a:pPr>
            <a:endParaRPr lang="en-US" kern="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0900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A6AA936-5B39-4646-B9CC-34FD3C7C78CF}"/>
              </a:ext>
            </a:extLst>
          </p:cNvPr>
          <p:cNvSpPr>
            <a:spLocks noGrp="1"/>
          </p:cNvSpPr>
          <p:nvPr>
            <p:ph type="sldNum" sz="quarter" idx="12"/>
          </p:nvPr>
        </p:nvSpPr>
        <p:spPr>
          <a:xfrm>
            <a:off x="9401266" y="6355442"/>
            <a:ext cx="2742486" cy="365030"/>
          </a:xfrm>
        </p:spPr>
        <p:txBody>
          <a:bodyPr/>
          <a:lstStyle/>
          <a:p>
            <a:fld id="{7598BF81-8B34-B643-B5B0-4C1DA59A715B}" type="slidenum">
              <a:rPr lang="en-US" sz="1100">
                <a:latin typeface="Helvetica Light"/>
              </a:rPr>
              <a:t>32</a:t>
            </a:fld>
            <a:endParaRPr lang="en-US" sz="1100">
              <a:latin typeface="Helvetica Light"/>
            </a:endParaRPr>
          </a:p>
        </p:txBody>
      </p:sp>
      <p:sp>
        <p:nvSpPr>
          <p:cNvPr id="4" name="Content Placeholder 3">
            <a:extLst>
              <a:ext uri="{FF2B5EF4-FFF2-40B4-BE49-F238E27FC236}">
                <a16:creationId xmlns="" xmlns:a16="http://schemas.microsoft.com/office/drawing/2014/main" id="{7764021E-D0CE-4FE8-B01C-AE3D87E321A5}"/>
              </a:ext>
            </a:extLst>
          </p:cNvPr>
          <p:cNvSpPr>
            <a:spLocks noGrp="1"/>
          </p:cNvSpPr>
          <p:nvPr>
            <p:ph sz="half" idx="1"/>
          </p:nvPr>
        </p:nvSpPr>
        <p:spPr>
          <a:xfrm>
            <a:off x="95649" y="893458"/>
            <a:ext cx="11809605" cy="1242339"/>
          </a:xfrm>
        </p:spPr>
        <p:txBody>
          <a:bodyPr>
            <a:noAutofit/>
          </a:bodyPr>
          <a:lstStyle/>
          <a:p>
            <a:pPr marL="0" indent="0">
              <a:buNone/>
            </a:pPr>
            <a:r>
              <a:rPr lang="en-US" b="1" dirty="0">
                <a:latin typeface="Helvetica Light"/>
              </a:rPr>
              <a:t>eInduction streamlines the preparation and induction of drop shipments and expedited plant load mailings</a:t>
            </a:r>
          </a:p>
          <a:p>
            <a:r>
              <a:rPr lang="en-US" b="1" dirty="0">
                <a:latin typeface="Helvetica Light"/>
              </a:rPr>
              <a:t>70% of total plant-verified drop shipment (PVDS) containers are participating in the eInduction program</a:t>
            </a:r>
          </a:p>
        </p:txBody>
      </p:sp>
      <p:sp>
        <p:nvSpPr>
          <p:cNvPr id="5" name="Rectangle 4">
            <a:extLst>
              <a:ext uri="{FF2B5EF4-FFF2-40B4-BE49-F238E27FC236}">
                <a16:creationId xmlns="" xmlns:a16="http://schemas.microsoft.com/office/drawing/2014/main" id="{D99A66C6-F729-4EB1-8D15-E339762DCD1F}"/>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eInduction</a:t>
            </a:r>
          </a:p>
        </p:txBody>
      </p:sp>
      <p:sp>
        <p:nvSpPr>
          <p:cNvPr id="6" name="Freeform 58">
            <a:extLst>
              <a:ext uri="{FF2B5EF4-FFF2-40B4-BE49-F238E27FC236}">
                <a16:creationId xmlns="" xmlns:a16="http://schemas.microsoft.com/office/drawing/2014/main" id="{3709464A-2B9A-45C7-AE3F-74FF70B8A2E4}"/>
              </a:ext>
            </a:extLst>
          </p:cNvPr>
          <p:cNvSpPr/>
          <p:nvPr/>
        </p:nvSpPr>
        <p:spPr>
          <a:xfrm>
            <a:off x="-300216" y="3025618"/>
            <a:ext cx="13077931" cy="2545237"/>
          </a:xfrm>
          <a:custGeom>
            <a:avLst/>
            <a:gdLst>
              <a:gd name="connsiteX0" fmla="*/ 0 w 15811500"/>
              <a:gd name="connsiteY0" fmla="*/ 1694418 h 2647630"/>
              <a:gd name="connsiteX1" fmla="*/ 1752600 w 15811500"/>
              <a:gd name="connsiteY1" fmla="*/ 18018 h 2647630"/>
              <a:gd name="connsiteX2" fmla="*/ 5086350 w 15811500"/>
              <a:gd name="connsiteY2" fmla="*/ 2646918 h 2647630"/>
              <a:gd name="connsiteX3" fmla="*/ 7372350 w 15811500"/>
              <a:gd name="connsiteY3" fmla="*/ 303768 h 2647630"/>
              <a:gd name="connsiteX4" fmla="*/ 10553700 w 15811500"/>
              <a:gd name="connsiteY4" fmla="*/ 2437368 h 2647630"/>
              <a:gd name="connsiteX5" fmla="*/ 13258800 w 15811500"/>
              <a:gd name="connsiteY5" fmla="*/ 399018 h 2647630"/>
              <a:gd name="connsiteX6" fmla="*/ 15811500 w 15811500"/>
              <a:gd name="connsiteY6" fmla="*/ 1637268 h 2647630"/>
              <a:gd name="connsiteX7" fmla="*/ 15811500 w 15811500"/>
              <a:gd name="connsiteY7" fmla="*/ 1637268 h 26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0" h="2647630">
                <a:moveTo>
                  <a:pt x="0" y="1694418"/>
                </a:moveTo>
                <a:cubicBezTo>
                  <a:pt x="452437" y="776843"/>
                  <a:pt x="904875" y="-140732"/>
                  <a:pt x="1752600" y="18018"/>
                </a:cubicBezTo>
                <a:cubicBezTo>
                  <a:pt x="2600325" y="176768"/>
                  <a:pt x="4149725" y="2599293"/>
                  <a:pt x="5086350" y="2646918"/>
                </a:cubicBezTo>
                <a:cubicBezTo>
                  <a:pt x="6022975" y="2694543"/>
                  <a:pt x="6461125" y="338693"/>
                  <a:pt x="7372350" y="303768"/>
                </a:cubicBezTo>
                <a:cubicBezTo>
                  <a:pt x="8283575" y="268843"/>
                  <a:pt x="9572625" y="2421493"/>
                  <a:pt x="10553700" y="2437368"/>
                </a:cubicBezTo>
                <a:cubicBezTo>
                  <a:pt x="11534775" y="2453243"/>
                  <a:pt x="12382500" y="532368"/>
                  <a:pt x="13258800" y="399018"/>
                </a:cubicBezTo>
                <a:cubicBezTo>
                  <a:pt x="14135100" y="265668"/>
                  <a:pt x="15811500" y="1637268"/>
                  <a:pt x="15811500" y="1637268"/>
                </a:cubicBezTo>
                <a:lnTo>
                  <a:pt x="15811500" y="1637268"/>
                </a:lnTo>
              </a:path>
            </a:pathLst>
          </a:custGeom>
          <a:noFill/>
          <a:ln>
            <a:solidFill>
              <a:schemeClr val="bg1">
                <a:lumMod val="6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Helvetica Light"/>
            </a:endParaRPr>
          </a:p>
        </p:txBody>
      </p:sp>
      <p:cxnSp>
        <p:nvCxnSpPr>
          <p:cNvPr id="7" name="Straight Connector 6">
            <a:extLst>
              <a:ext uri="{FF2B5EF4-FFF2-40B4-BE49-F238E27FC236}">
                <a16:creationId xmlns="" xmlns:a16="http://schemas.microsoft.com/office/drawing/2014/main" id="{8A25F7D2-BF8D-400F-A90C-F4C81180CACE}"/>
              </a:ext>
            </a:extLst>
          </p:cNvPr>
          <p:cNvCxnSpPr>
            <a:cxnSpLocks/>
          </p:cNvCxnSpPr>
          <p:nvPr/>
        </p:nvCxnSpPr>
        <p:spPr>
          <a:xfrm>
            <a:off x="2436812" y="2105411"/>
            <a:ext cx="0" cy="609254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EEAE3B0C-69E8-4DD0-A2B9-19E71A8FD508}"/>
              </a:ext>
            </a:extLst>
          </p:cNvPr>
          <p:cNvCxnSpPr>
            <a:cxnSpLocks/>
          </p:cNvCxnSpPr>
          <p:nvPr/>
        </p:nvCxnSpPr>
        <p:spPr>
          <a:xfrm>
            <a:off x="7237412" y="2135797"/>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BDBF775D-338F-40E6-BE4C-426DF6F0A177}"/>
              </a:ext>
            </a:extLst>
          </p:cNvPr>
          <p:cNvCxnSpPr>
            <a:cxnSpLocks/>
          </p:cNvCxnSpPr>
          <p:nvPr/>
        </p:nvCxnSpPr>
        <p:spPr>
          <a:xfrm>
            <a:off x="4951412" y="2135797"/>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F09955B9-5BE2-4DA8-BAAD-99AA9A321354}"/>
              </a:ext>
            </a:extLst>
          </p:cNvPr>
          <p:cNvCxnSpPr/>
          <p:nvPr/>
        </p:nvCxnSpPr>
        <p:spPr>
          <a:xfrm flipV="1">
            <a:off x="-3973" y="4120719"/>
            <a:ext cx="12185663" cy="27031"/>
          </a:xfrm>
          <a:prstGeom prst="line">
            <a:avLst/>
          </a:prstGeom>
          <a:ln w="5080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8">
            <a:extLst>
              <a:ext uri="{FF2B5EF4-FFF2-40B4-BE49-F238E27FC236}">
                <a16:creationId xmlns="" xmlns:a16="http://schemas.microsoft.com/office/drawing/2014/main" id="{DEBF2657-73BF-4E3B-BAB7-CE81195E1FEB}"/>
              </a:ext>
            </a:extLst>
          </p:cNvPr>
          <p:cNvSpPr txBox="1"/>
          <p:nvPr/>
        </p:nvSpPr>
        <p:spPr>
          <a:xfrm>
            <a:off x="251327" y="3214153"/>
            <a:ext cx="1770801" cy="490225"/>
          </a:xfrm>
          <a:prstGeom prst="rect">
            <a:avLst/>
          </a:prstGeom>
          <a:noFill/>
          <a:ln>
            <a:solidFill>
              <a:schemeClr val="bg1"/>
            </a:solidFill>
          </a:ln>
        </p:spPr>
        <p:txBody>
          <a:bodyPr wrap="square" lIns="58764" tIns="29382" rIns="58764" bIns="293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Prepare &amp; Submit eDoc</a:t>
            </a:r>
          </a:p>
        </p:txBody>
      </p:sp>
      <p:sp>
        <p:nvSpPr>
          <p:cNvPr id="13" name="TextBox 13">
            <a:extLst>
              <a:ext uri="{FF2B5EF4-FFF2-40B4-BE49-F238E27FC236}">
                <a16:creationId xmlns="" xmlns:a16="http://schemas.microsoft.com/office/drawing/2014/main" id="{A886057B-5843-487B-B241-BD61EF42B9CF}"/>
              </a:ext>
            </a:extLst>
          </p:cNvPr>
          <p:cNvSpPr txBox="1"/>
          <p:nvPr/>
        </p:nvSpPr>
        <p:spPr>
          <a:xfrm>
            <a:off x="5079268" y="3225513"/>
            <a:ext cx="2038377" cy="274781"/>
          </a:xfrm>
          <a:prstGeom prst="rect">
            <a:avLst/>
          </a:prstGeom>
          <a:noFill/>
          <a:ln>
            <a:solidFill>
              <a:schemeClr val="bg1"/>
            </a:solidFill>
          </a:ln>
        </p:spPr>
        <p:txBody>
          <a:bodyPr wrap="square" lIns="58764" tIns="29382" rIns="58764" bIns="293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Scan Container Placard</a:t>
            </a:r>
          </a:p>
        </p:txBody>
      </p:sp>
      <p:sp>
        <p:nvSpPr>
          <p:cNvPr id="14" name="TextBox 14">
            <a:extLst>
              <a:ext uri="{FF2B5EF4-FFF2-40B4-BE49-F238E27FC236}">
                <a16:creationId xmlns="" xmlns:a16="http://schemas.microsoft.com/office/drawing/2014/main" id="{827A66A4-FE02-4008-AFD9-ED99678CE6DD}"/>
              </a:ext>
            </a:extLst>
          </p:cNvPr>
          <p:cNvSpPr txBox="1"/>
          <p:nvPr/>
        </p:nvSpPr>
        <p:spPr>
          <a:xfrm>
            <a:off x="2665413" y="3249165"/>
            <a:ext cx="1990910" cy="490225"/>
          </a:xfrm>
          <a:prstGeom prst="rect">
            <a:avLst/>
          </a:prstGeom>
          <a:noFill/>
          <a:ln>
            <a:solidFill>
              <a:schemeClr val="bg1"/>
            </a:solidFill>
          </a:ln>
        </p:spPr>
        <p:txBody>
          <a:bodyPr wrap="square" lIns="58764" tIns="29382" rIns="58764" bIns="293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eDoc Upload &amp; Verification</a:t>
            </a:r>
          </a:p>
        </p:txBody>
      </p:sp>
      <p:sp>
        <p:nvSpPr>
          <p:cNvPr id="15" name="TextBox 9">
            <a:extLst>
              <a:ext uri="{FF2B5EF4-FFF2-40B4-BE49-F238E27FC236}">
                <a16:creationId xmlns="" xmlns:a16="http://schemas.microsoft.com/office/drawing/2014/main" id="{396540B9-5A8E-4B11-978E-138DBF874C57}"/>
              </a:ext>
            </a:extLst>
          </p:cNvPr>
          <p:cNvSpPr txBox="1"/>
          <p:nvPr/>
        </p:nvSpPr>
        <p:spPr>
          <a:xfrm>
            <a:off x="489611" y="3974219"/>
            <a:ext cx="11198483" cy="369181"/>
          </a:xfrm>
          <a:prstGeom prst="rect">
            <a:avLst/>
          </a:prstGeom>
          <a:noFill/>
        </p:spPr>
        <p:txBody>
          <a:bodyPr wrap="square" lIns="91368" tIns="45681" rIns="91368" bIns="4568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99" b="1" cap="small" spc="385" dirty="0">
                <a:solidFill>
                  <a:schemeClr val="bg1"/>
                </a:solidFill>
                <a:latin typeface="Helvetica Light"/>
              </a:rPr>
              <a:t>Feedback Provided Throughout the Process</a:t>
            </a:r>
          </a:p>
        </p:txBody>
      </p:sp>
      <p:sp>
        <p:nvSpPr>
          <p:cNvPr id="16" name="Rectangle 15">
            <a:extLst>
              <a:ext uri="{FF2B5EF4-FFF2-40B4-BE49-F238E27FC236}">
                <a16:creationId xmlns="" xmlns:a16="http://schemas.microsoft.com/office/drawing/2014/main" id="{EC754ECA-A0AE-4E97-A4DC-644798178379}"/>
              </a:ext>
            </a:extLst>
          </p:cNvPr>
          <p:cNvSpPr/>
          <p:nvPr/>
        </p:nvSpPr>
        <p:spPr>
          <a:xfrm>
            <a:off x="9818035" y="3265412"/>
            <a:ext cx="2107295" cy="490225"/>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Review Mail Quality Reports</a:t>
            </a:r>
            <a:endParaRPr lang="en-US" sz="1400" dirty="0">
              <a:latin typeface="Helvetica Light"/>
            </a:endParaRPr>
          </a:p>
        </p:txBody>
      </p:sp>
      <p:sp>
        <p:nvSpPr>
          <p:cNvPr id="17" name="Rectangle 16">
            <a:extLst>
              <a:ext uri="{FF2B5EF4-FFF2-40B4-BE49-F238E27FC236}">
                <a16:creationId xmlns="" xmlns:a16="http://schemas.microsoft.com/office/drawing/2014/main" id="{83B0204A-8B1E-4041-B58C-8723FFDF0216}"/>
              </a:ext>
            </a:extLst>
          </p:cNvPr>
          <p:cNvSpPr/>
          <p:nvPr/>
        </p:nvSpPr>
        <p:spPr>
          <a:xfrm>
            <a:off x="7462789" y="3243078"/>
            <a:ext cx="1959246" cy="274781"/>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Induct Mail</a:t>
            </a:r>
            <a:endParaRPr lang="en-US" sz="1600" dirty="0">
              <a:latin typeface="Helvetica Light"/>
            </a:endParaRPr>
          </a:p>
        </p:txBody>
      </p:sp>
      <p:cxnSp>
        <p:nvCxnSpPr>
          <p:cNvPr id="18" name="Straight Connector 17">
            <a:extLst>
              <a:ext uri="{FF2B5EF4-FFF2-40B4-BE49-F238E27FC236}">
                <a16:creationId xmlns="" xmlns:a16="http://schemas.microsoft.com/office/drawing/2014/main" id="{9F877886-A830-47FC-8DF0-455899C356F1}"/>
              </a:ext>
            </a:extLst>
          </p:cNvPr>
          <p:cNvCxnSpPr>
            <a:cxnSpLocks/>
          </p:cNvCxnSpPr>
          <p:nvPr/>
        </p:nvCxnSpPr>
        <p:spPr>
          <a:xfrm>
            <a:off x="9599612" y="2105411"/>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307F66CA-DF30-4A53-B226-BB90AFF3FCBE}"/>
              </a:ext>
            </a:extLst>
          </p:cNvPr>
          <p:cNvCxnSpPr/>
          <p:nvPr/>
        </p:nvCxnSpPr>
        <p:spPr>
          <a:xfrm flipH="1">
            <a:off x="527701" y="4190785"/>
            <a:ext cx="2010785"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 xmlns:a16="http://schemas.microsoft.com/office/drawing/2014/main" id="{BE3C3A0D-FF03-43ED-B171-8E23191B9BD9}"/>
              </a:ext>
            </a:extLst>
          </p:cNvPr>
          <p:cNvCxnSpPr/>
          <p:nvPr/>
        </p:nvCxnSpPr>
        <p:spPr>
          <a:xfrm>
            <a:off x="9710012" y="4155638"/>
            <a:ext cx="2016171"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 xmlns:a16="http://schemas.microsoft.com/office/drawing/2014/main" id="{A7D6FF12-7648-40F6-A8BE-D46F23C3A82F}"/>
              </a:ext>
            </a:extLst>
          </p:cNvPr>
          <p:cNvSpPr/>
          <p:nvPr/>
        </p:nvSpPr>
        <p:spPr>
          <a:xfrm>
            <a:off x="16818" y="4543218"/>
            <a:ext cx="2429235" cy="118494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400" dirty="0">
                <a:latin typeface="Helvetica Light"/>
              </a:rPr>
              <a:t>Use eDoc</a:t>
            </a:r>
          </a:p>
          <a:p>
            <a:pPr marL="285750" indent="-285750">
              <a:spcAft>
                <a:spcPts val="600"/>
              </a:spcAft>
              <a:buFont typeface="Arial" panose="020B0604020202020204" pitchFamily="34" charset="0"/>
              <a:buChar char="•"/>
            </a:pPr>
            <a:r>
              <a:rPr lang="en-US" sz="1400" dirty="0">
                <a:latin typeface="Helvetica Light"/>
              </a:rPr>
              <a:t>Unique </a:t>
            </a:r>
            <a:r>
              <a:rPr lang="en-US" sz="1400" dirty="0" err="1">
                <a:latin typeface="Helvetica Light"/>
              </a:rPr>
              <a:t>IMcB</a:t>
            </a:r>
            <a:endParaRPr lang="en-US" sz="1400" dirty="0">
              <a:latin typeface="Helvetica Light"/>
            </a:endParaRPr>
          </a:p>
          <a:p>
            <a:pPr marL="285750" indent="-285750">
              <a:spcAft>
                <a:spcPts val="600"/>
              </a:spcAft>
              <a:buFont typeface="Arial" panose="020B0604020202020204" pitchFamily="34" charset="0"/>
              <a:buChar char="•"/>
            </a:pPr>
            <a:r>
              <a:rPr lang="en-US" sz="1400" dirty="0">
                <a:latin typeface="Helvetica Light"/>
              </a:rPr>
              <a:t>Placard containers</a:t>
            </a:r>
          </a:p>
          <a:p>
            <a:pPr marL="285750" indent="-285750">
              <a:spcAft>
                <a:spcPts val="600"/>
              </a:spcAft>
              <a:buFont typeface="Arial" panose="020B0604020202020204" pitchFamily="34" charset="0"/>
              <a:buChar char="•"/>
            </a:pPr>
            <a:r>
              <a:rPr lang="en-US" sz="1400" dirty="0">
                <a:latin typeface="Helvetica Light"/>
              </a:rPr>
              <a:t>Make appointment</a:t>
            </a:r>
          </a:p>
        </p:txBody>
      </p:sp>
      <p:sp>
        <p:nvSpPr>
          <p:cNvPr id="23" name="Rectangle 22">
            <a:extLst>
              <a:ext uri="{FF2B5EF4-FFF2-40B4-BE49-F238E27FC236}">
                <a16:creationId xmlns="" xmlns:a16="http://schemas.microsoft.com/office/drawing/2014/main" id="{6679CFEC-350F-4565-85D4-94FDF4ACDADB}"/>
              </a:ext>
            </a:extLst>
          </p:cNvPr>
          <p:cNvSpPr/>
          <p:nvPr/>
        </p:nvSpPr>
        <p:spPr>
          <a:xfrm>
            <a:off x="2474793" y="4543217"/>
            <a:ext cx="2476602" cy="943735"/>
          </a:xfrm>
          <a:prstGeom prst="rect">
            <a:avLst/>
          </a:prstGeom>
        </p:spPr>
        <p:txBody>
          <a:bodyPr wrap="square" lIns="142137" tIns="71064" rIns="142137" bIns="7106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400" dirty="0">
                <a:latin typeface="Helvetica Light"/>
              </a:rPr>
              <a:t>Validate eDoc Records</a:t>
            </a:r>
          </a:p>
          <a:p>
            <a:pPr marL="285750" indent="-285750">
              <a:spcAft>
                <a:spcPts val="600"/>
              </a:spcAft>
              <a:buFont typeface="Arial" panose="020B0604020202020204" pitchFamily="34" charset="0"/>
              <a:buChar char="•"/>
            </a:pPr>
            <a:r>
              <a:rPr lang="en-US" sz="1400" dirty="0">
                <a:latin typeface="Helvetica Light"/>
              </a:rPr>
              <a:t>Release paid containers</a:t>
            </a:r>
          </a:p>
          <a:p>
            <a:pPr marL="285750" indent="-285750">
              <a:spcAft>
                <a:spcPts val="600"/>
              </a:spcAft>
              <a:buFont typeface="Arial" panose="020B0604020202020204" pitchFamily="34" charset="0"/>
              <a:buChar char="•"/>
            </a:pPr>
            <a:endParaRPr lang="en-US" sz="1400" dirty="0">
              <a:latin typeface="Helvetica Light"/>
            </a:endParaRPr>
          </a:p>
        </p:txBody>
      </p:sp>
      <p:sp>
        <p:nvSpPr>
          <p:cNvPr id="24" name="Rectangle 23">
            <a:extLst>
              <a:ext uri="{FF2B5EF4-FFF2-40B4-BE49-F238E27FC236}">
                <a16:creationId xmlns="" xmlns:a16="http://schemas.microsoft.com/office/drawing/2014/main" id="{649EF74C-4572-42B4-AD4F-628323454B7E}"/>
              </a:ext>
            </a:extLst>
          </p:cNvPr>
          <p:cNvSpPr/>
          <p:nvPr/>
        </p:nvSpPr>
        <p:spPr>
          <a:xfrm>
            <a:off x="9608854" y="4548299"/>
            <a:ext cx="2563149" cy="998056"/>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400" dirty="0">
                <a:latin typeface="Helvetica Light"/>
              </a:rPr>
              <a:t>Verification data shown on trend reports</a:t>
            </a:r>
          </a:p>
          <a:p>
            <a:pPr marL="285750" indent="-285750">
              <a:spcAft>
                <a:spcPts val="600"/>
              </a:spcAft>
              <a:buFont typeface="Arial" panose="020B0604020202020204" pitchFamily="34" charset="0"/>
              <a:buChar char="•"/>
            </a:pPr>
            <a:r>
              <a:rPr lang="en-US" sz="1400" dirty="0">
                <a:latin typeface="Helvetica Light"/>
              </a:rPr>
              <a:t>Quality monitored across a month’s mailings</a:t>
            </a:r>
          </a:p>
        </p:txBody>
      </p:sp>
      <p:sp>
        <p:nvSpPr>
          <p:cNvPr id="26" name="Rectangle 25">
            <a:extLst>
              <a:ext uri="{FF2B5EF4-FFF2-40B4-BE49-F238E27FC236}">
                <a16:creationId xmlns="" xmlns:a16="http://schemas.microsoft.com/office/drawing/2014/main" id="{9DDA3EE5-98C9-4EEE-AF83-9168E6489629}"/>
              </a:ext>
            </a:extLst>
          </p:cNvPr>
          <p:cNvSpPr/>
          <p:nvPr/>
        </p:nvSpPr>
        <p:spPr>
          <a:xfrm>
            <a:off x="7246671" y="4543218"/>
            <a:ext cx="2352925" cy="10310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400" dirty="0">
                <a:latin typeface="Helvetica Light"/>
              </a:rPr>
              <a:t>Send scan data to </a:t>
            </a:r>
            <a:r>
              <a:rPr lang="en-US" sz="1400" i="1" dirty="0">
                <a:latin typeface="Helvetica Light"/>
              </a:rPr>
              <a:t>PostalOne!</a:t>
            </a:r>
          </a:p>
          <a:p>
            <a:pPr marL="285750" indent="-285750">
              <a:spcAft>
                <a:spcPts val="600"/>
              </a:spcAft>
              <a:buFont typeface="Arial" panose="020B0604020202020204" pitchFamily="34" charset="0"/>
              <a:buChar char="•"/>
            </a:pPr>
            <a:r>
              <a:rPr lang="en-US" sz="1400" dirty="0">
                <a:latin typeface="Helvetica Light"/>
              </a:rPr>
              <a:t>Additional post-induction verifications</a:t>
            </a:r>
          </a:p>
        </p:txBody>
      </p:sp>
      <p:sp>
        <p:nvSpPr>
          <p:cNvPr id="27" name="Rectangle 26">
            <a:extLst>
              <a:ext uri="{FF2B5EF4-FFF2-40B4-BE49-F238E27FC236}">
                <a16:creationId xmlns="" xmlns:a16="http://schemas.microsoft.com/office/drawing/2014/main" id="{493A8FCE-EC77-4855-B194-6456DC6788BE}"/>
              </a:ext>
            </a:extLst>
          </p:cNvPr>
          <p:cNvSpPr/>
          <p:nvPr/>
        </p:nvSpPr>
        <p:spPr>
          <a:xfrm>
            <a:off x="4951416" y="4543217"/>
            <a:ext cx="2285994" cy="14003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400" dirty="0">
                <a:latin typeface="Helvetica Light"/>
              </a:rPr>
              <a:t>Verify payment</a:t>
            </a:r>
          </a:p>
          <a:p>
            <a:pPr marL="285750" indent="-285750">
              <a:spcAft>
                <a:spcPts val="600"/>
              </a:spcAft>
              <a:buFont typeface="Arial" panose="020B0604020202020204" pitchFamily="34" charset="0"/>
              <a:buChar char="•"/>
            </a:pPr>
            <a:r>
              <a:rPr lang="en-US" sz="1400" dirty="0">
                <a:latin typeface="Helvetica Light"/>
              </a:rPr>
              <a:t>Verify entry location</a:t>
            </a:r>
          </a:p>
          <a:p>
            <a:pPr marL="285750" indent="-285750">
              <a:spcAft>
                <a:spcPts val="600"/>
              </a:spcAft>
              <a:buFont typeface="Arial" panose="020B0604020202020204" pitchFamily="34" charset="0"/>
              <a:buChar char="•"/>
            </a:pPr>
            <a:r>
              <a:rPr lang="en-US" sz="1400" dirty="0">
                <a:latin typeface="Helvetica Light"/>
              </a:rPr>
              <a:t>Detect duplicate containers</a:t>
            </a:r>
          </a:p>
          <a:p>
            <a:pPr marL="285750" indent="-285750">
              <a:spcAft>
                <a:spcPts val="600"/>
              </a:spcAft>
              <a:buFont typeface="Arial" panose="020B0604020202020204" pitchFamily="34" charset="0"/>
              <a:buChar char="•"/>
            </a:pPr>
            <a:endParaRPr lang="en-US" sz="1400" dirty="0">
              <a:latin typeface="Helvetica Light"/>
            </a:endParaRPr>
          </a:p>
        </p:txBody>
      </p:sp>
      <p:sp>
        <p:nvSpPr>
          <p:cNvPr id="45" name="Rectangle 44">
            <a:extLst>
              <a:ext uri="{FF2B5EF4-FFF2-40B4-BE49-F238E27FC236}">
                <a16:creationId xmlns="" xmlns:a16="http://schemas.microsoft.com/office/drawing/2014/main" id="{BCB02660-4D81-4DEA-B3B0-28BFAC02A690}"/>
              </a:ext>
            </a:extLst>
          </p:cNvPr>
          <p:cNvSpPr/>
          <p:nvPr/>
        </p:nvSpPr>
        <p:spPr>
          <a:xfrm>
            <a:off x="5563605" y="2106451"/>
            <a:ext cx="1070928" cy="1099725"/>
          </a:xfrm>
          <a:prstGeom prst="rect">
            <a:avLst/>
          </a:prstGeom>
          <a:blipFill rotWithShape="1">
            <a:blip r:embed="rId2" cstate="email">
              <a:extLst>
                <a:ext uri="{28A0092B-C50C-407E-A947-70E740481C1C}">
                  <a14:useLocalDpi xmlns:a14="http://schemas.microsoft.com/office/drawing/2010/main" val="0"/>
                </a:ext>
              </a:extLst>
            </a:blip>
            <a:stretch>
              <a:fillRect/>
            </a:stretch>
          </a:blipFill>
          <a:ln w="38100">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6" name="Rectangle 45">
            <a:extLst>
              <a:ext uri="{FF2B5EF4-FFF2-40B4-BE49-F238E27FC236}">
                <a16:creationId xmlns="" xmlns:a16="http://schemas.microsoft.com/office/drawing/2014/main" id="{EB0934E4-FDBC-409A-BFB8-D1E116E481FF}"/>
              </a:ext>
            </a:extLst>
          </p:cNvPr>
          <p:cNvSpPr/>
          <p:nvPr/>
        </p:nvSpPr>
        <p:spPr bwMode="auto">
          <a:xfrm>
            <a:off x="3278907" y="2172828"/>
            <a:ext cx="865174" cy="972710"/>
          </a:xfrm>
          <a:prstGeom prst="rect">
            <a:avLst/>
          </a:prstGeom>
          <a:blipFill rotWithShape="1">
            <a:blip r:embed="rId3" cstate="email">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47" name="Rectangle 46">
            <a:extLst>
              <a:ext uri="{FF2B5EF4-FFF2-40B4-BE49-F238E27FC236}">
                <a16:creationId xmlns="" xmlns:a16="http://schemas.microsoft.com/office/drawing/2014/main" id="{2C1E1A09-C241-4011-8917-0E96B3B3EB62}"/>
              </a:ext>
            </a:extLst>
          </p:cNvPr>
          <p:cNvSpPr/>
          <p:nvPr/>
        </p:nvSpPr>
        <p:spPr bwMode="auto">
          <a:xfrm>
            <a:off x="689340" y="1980803"/>
            <a:ext cx="1122363" cy="1263650"/>
          </a:xfrm>
          <a:prstGeom prst="rect">
            <a:avLst/>
          </a:prstGeom>
          <a:blipFill rotWithShape="1">
            <a:blip r:embed="rId4" cstate="email">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pic>
        <p:nvPicPr>
          <p:cNvPr id="48" name="Picture 13">
            <a:extLst>
              <a:ext uri="{FF2B5EF4-FFF2-40B4-BE49-F238E27FC236}">
                <a16:creationId xmlns="" xmlns:a16="http://schemas.microsoft.com/office/drawing/2014/main" id="{E09CC7B6-CC25-411C-8AC8-8FCA11C412E5}"/>
              </a:ext>
            </a:extLst>
          </p:cNvPr>
          <p:cNvPicPr>
            <a:picLocks noChangeAspect="1"/>
          </p:cNvPicPr>
          <p:nvPr/>
        </p:nvPicPr>
        <p:blipFill>
          <a:blip r:embed="rId5">
            <a:extLst>
              <a:ext uri="{28A0092B-C50C-407E-A947-70E740481C1C}">
                <a14:useLocalDpi xmlns:a14="http://schemas.microsoft.com/office/drawing/2010/main" val="0"/>
              </a:ext>
            </a:extLst>
          </a:blip>
          <a:srcRect l="82295" b="68355"/>
          <a:stretch>
            <a:fillRect/>
          </a:stretch>
        </p:blipFill>
        <p:spPr bwMode="auto">
          <a:xfrm>
            <a:off x="7699968" y="1996131"/>
            <a:ext cx="14922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a:extLst>
              <a:ext uri="{FF2B5EF4-FFF2-40B4-BE49-F238E27FC236}">
                <a16:creationId xmlns="" xmlns:a16="http://schemas.microsoft.com/office/drawing/2014/main" id="{B3466FC2-ECA3-490A-8767-5018A6108F5A}"/>
              </a:ext>
            </a:extLst>
          </p:cNvPr>
          <p:cNvSpPr/>
          <p:nvPr/>
        </p:nvSpPr>
        <p:spPr bwMode="auto">
          <a:xfrm>
            <a:off x="10328453" y="2068135"/>
            <a:ext cx="1123950" cy="1263650"/>
          </a:xfrm>
          <a:prstGeom prst="rect">
            <a:avLst/>
          </a:prstGeom>
          <a:blipFill rotWithShape="1">
            <a:blip r:embed="rId6" cstate="email">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33646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49A9EA-2C06-480A-86EB-F45B0949279D}"/>
              </a:ext>
            </a:extLst>
          </p:cNvPr>
          <p:cNvSpPr>
            <a:spLocks noGrp="1"/>
          </p:cNvSpPr>
          <p:nvPr>
            <p:ph type="sldNum" sz="quarter" idx="12"/>
          </p:nvPr>
        </p:nvSpPr>
        <p:spPr/>
        <p:txBody>
          <a:bodyPr/>
          <a:lstStyle/>
          <a:p>
            <a:fld id="{7598BF81-8B34-B643-B5B0-4C1DA59A715B}" type="slidenum">
              <a:rPr lang="en-US" smtClean="0"/>
              <a:t>33</a:t>
            </a:fld>
            <a:endParaRPr lang="en-US"/>
          </a:p>
        </p:txBody>
      </p:sp>
      <p:sp>
        <p:nvSpPr>
          <p:cNvPr id="3" name="Title 2">
            <a:extLst>
              <a:ext uri="{FF2B5EF4-FFF2-40B4-BE49-F238E27FC236}">
                <a16:creationId xmlns="" xmlns:a16="http://schemas.microsoft.com/office/drawing/2014/main" id="{D7589627-1222-4850-BE0A-1B7EB6426C02}"/>
              </a:ext>
            </a:extLst>
          </p:cNvPr>
          <p:cNvSpPr>
            <a:spLocks noGrp="1"/>
          </p:cNvSpPr>
          <p:nvPr>
            <p:ph type="title"/>
          </p:nvPr>
        </p:nvSpPr>
        <p:spPr>
          <a:xfrm>
            <a:off x="379412" y="1047252"/>
            <a:ext cx="11430000" cy="1924548"/>
          </a:xfrm>
        </p:spPr>
        <p:txBody>
          <a:bodyPr anchor="t">
            <a:normAutofit/>
          </a:bodyPr>
          <a:lstStyle/>
          <a:p>
            <a:r>
              <a:rPr lang="en-US" sz="1800" dirty="0">
                <a:latin typeface="Helvetica Light"/>
              </a:rPr>
              <a:t>eInduction provides flexibility and supports mailers using special preparations/processes. Mailer transported volume is eligible for eInduction</a:t>
            </a:r>
            <a:br>
              <a:rPr lang="en-US" sz="1800" dirty="0">
                <a:latin typeface="Helvetica Light"/>
              </a:rPr>
            </a:br>
            <a:r>
              <a:rPr lang="en-US" sz="1800" dirty="0">
                <a:latin typeface="Helvetica Light"/>
              </a:rPr>
              <a:t/>
            </a:r>
            <a:br>
              <a:rPr lang="en-US" sz="1800" dirty="0">
                <a:latin typeface="Helvetica Light"/>
              </a:rPr>
            </a:br>
            <a:r>
              <a:rPr lang="en-US" sz="1800" dirty="0">
                <a:latin typeface="Helvetica Light"/>
              </a:rPr>
              <a:t/>
            </a:r>
            <a:br>
              <a:rPr lang="en-US" sz="1800" dirty="0">
                <a:latin typeface="Helvetica Light"/>
              </a:rPr>
            </a:br>
            <a:endParaRPr lang="en-US" sz="1800" dirty="0">
              <a:latin typeface="Helvetica Light"/>
            </a:endParaRPr>
          </a:p>
        </p:txBody>
      </p:sp>
      <p:sp>
        <p:nvSpPr>
          <p:cNvPr id="5" name="Rectangle 4">
            <a:extLst>
              <a:ext uri="{FF2B5EF4-FFF2-40B4-BE49-F238E27FC236}">
                <a16:creationId xmlns="" xmlns:a16="http://schemas.microsoft.com/office/drawing/2014/main" id="{7D8753C9-848C-4F4C-9958-C6223C7251FF}"/>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Benefits of eInduction</a:t>
            </a:r>
          </a:p>
        </p:txBody>
      </p:sp>
      <p:graphicFrame>
        <p:nvGraphicFramePr>
          <p:cNvPr id="7" name="Content Placeholder 3">
            <a:extLst>
              <a:ext uri="{FF2B5EF4-FFF2-40B4-BE49-F238E27FC236}">
                <a16:creationId xmlns="" xmlns:a16="http://schemas.microsoft.com/office/drawing/2014/main" id="{C22EFA53-5A5A-4E7D-9CAF-A55A50524B3E}"/>
              </a:ext>
            </a:extLst>
          </p:cNvPr>
          <p:cNvGraphicFramePr>
            <a:graphicFrameLocks/>
          </p:cNvGraphicFramePr>
          <p:nvPr>
            <p:extLst>
              <p:ext uri="{D42A27DB-BD31-4B8C-83A1-F6EECF244321}">
                <p14:modId xmlns:p14="http://schemas.microsoft.com/office/powerpoint/2010/main" val="242571523"/>
              </p:ext>
            </p:extLst>
          </p:nvPr>
        </p:nvGraphicFramePr>
        <p:xfrm>
          <a:off x="1293127" y="2942537"/>
          <a:ext cx="9144000" cy="3461596"/>
        </p:xfrm>
        <a:graphic>
          <a:graphicData uri="http://schemas.openxmlformats.org/drawingml/2006/table">
            <a:tbl>
              <a:tblPr firstCol="1" bandRow="1"/>
              <a:tblGrid>
                <a:gridCol w="3016484">
                  <a:extLst>
                    <a:ext uri="{9D8B030D-6E8A-4147-A177-3AD203B41FA5}">
                      <a16:colId xmlns="" xmlns:a16="http://schemas.microsoft.com/office/drawing/2014/main" val="20000"/>
                    </a:ext>
                  </a:extLst>
                </a:gridCol>
                <a:gridCol w="6127516">
                  <a:extLst>
                    <a:ext uri="{9D8B030D-6E8A-4147-A177-3AD203B41FA5}">
                      <a16:colId xmlns=""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dirty="0">
                          <a:solidFill>
                            <a:schemeClr val="tx1"/>
                          </a:solidFill>
                          <a:latin typeface="Helvetica Light"/>
                        </a:rPr>
                        <a:t>Continuous Mailers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99FF"/>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1600" dirty="0">
                          <a:latin typeface="Helvetica Light"/>
                        </a:rPr>
                        <a:t>Can register a MID as eInduction Continuous</a:t>
                      </a:r>
                    </a:p>
                    <a:p>
                      <a:pPr marL="285750" indent="-285750">
                        <a:buFont typeface="Arial" panose="020B0604020202020204" pitchFamily="34" charset="0"/>
                        <a:buChar char="•"/>
                      </a:pPr>
                      <a:r>
                        <a:rPr lang="en-US" sz="1600" dirty="0">
                          <a:latin typeface="Helvetica Light"/>
                        </a:rPr>
                        <a:t>Allows induction prior to eDoc upload/postage payment</a:t>
                      </a:r>
                    </a:p>
                    <a:p>
                      <a:pPr marL="285750" indent="-285750">
                        <a:buFont typeface="Arial" panose="020B0604020202020204" pitchFamily="34" charset="0"/>
                        <a:buChar char="•"/>
                      </a:pPr>
                      <a:r>
                        <a:rPr lang="en-US" sz="1600" dirty="0">
                          <a:latin typeface="Helvetica Light"/>
                        </a:rPr>
                        <a:t>Mailer</a:t>
                      </a:r>
                      <a:r>
                        <a:rPr lang="en-US" sz="1600" baseline="0" dirty="0">
                          <a:latin typeface="Helvetica Light"/>
                        </a:rPr>
                        <a:t> agrees to pay all assessments </a:t>
                      </a:r>
                      <a:endParaRPr lang="en-US" sz="1600" dirty="0">
                        <a:latin typeface="Helvetica 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 xmlns:a16="http://schemas.microsoft.com/office/drawing/2014/main" val="10000"/>
                  </a:ext>
                </a:extLst>
              </a:tr>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dirty="0">
                          <a:solidFill>
                            <a:schemeClr val="tx1"/>
                          </a:solidFill>
                          <a:latin typeface="Helvetica Light"/>
                        </a:rPr>
                        <a:t>Drop Shipment Management System (DSMS)</a:t>
                      </a:r>
                      <a:r>
                        <a:rPr lang="en-US" baseline="0" dirty="0">
                          <a:solidFill>
                            <a:schemeClr val="tx1"/>
                          </a:solidFill>
                          <a:latin typeface="Helvetica Light"/>
                        </a:rPr>
                        <a:t> Mailers</a:t>
                      </a:r>
                      <a:endParaRPr lang="en-US" dirty="0">
                        <a:solidFill>
                          <a:schemeClr val="tx1"/>
                        </a:solidFill>
                        <a:latin typeface="Helvetica Ligh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99FF"/>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1600" baseline="0" dirty="0">
                          <a:latin typeface="Helvetica Light"/>
                        </a:rPr>
                        <a:t>DSMS mailers can use eInduction</a:t>
                      </a:r>
                    </a:p>
                    <a:p>
                      <a:pPr marL="285750" indent="-285750">
                        <a:buFont typeface="Arial" panose="020B0604020202020204" pitchFamily="34" charset="0"/>
                        <a:buChar char="•"/>
                      </a:pPr>
                      <a:r>
                        <a:rPr lang="en-US" sz="1600" baseline="0" dirty="0">
                          <a:latin typeface="Helvetica Light"/>
                        </a:rPr>
                        <a:t>No paper PS Form 8125 for eInduction containers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 xmlns:a16="http://schemas.microsoft.com/office/drawing/2014/main" val="10001"/>
                  </a:ext>
                </a:extLst>
              </a:tr>
              <a:tr h="65743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dirty="0">
                          <a:solidFill>
                            <a:schemeClr val="tx1"/>
                          </a:solidFill>
                          <a:latin typeface="Helvetica Light"/>
                        </a:rPr>
                        <a:t>Consolidators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99FF"/>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1600" dirty="0">
                          <a:latin typeface="Helvetica Light"/>
                        </a:rPr>
                        <a:t>Can upgrade mailer containers to eInduction</a:t>
                      </a:r>
                    </a:p>
                    <a:p>
                      <a:pPr marL="285750" indent="-285750">
                        <a:buFont typeface="Arial" panose="020B0604020202020204" pitchFamily="34" charset="0"/>
                        <a:buChar char="•"/>
                      </a:pPr>
                      <a:r>
                        <a:rPr lang="en-US" sz="1600" i="0" dirty="0">
                          <a:latin typeface="Helvetica Light"/>
                        </a:rPr>
                        <a:t>ContainerManifestCreateRequest</a:t>
                      </a:r>
                      <a:r>
                        <a:rPr lang="en-US" sz="1600" i="0" baseline="0" dirty="0">
                          <a:latin typeface="Helvetica Light"/>
                        </a:rPr>
                        <a:t> Mail.XML message </a:t>
                      </a:r>
                      <a:endParaRPr lang="en-US" sz="1600" i="0" dirty="0">
                        <a:latin typeface="Helvetica 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 xmlns:a16="http://schemas.microsoft.com/office/drawing/2014/main" val="10002"/>
                  </a:ext>
                </a:extLst>
              </a:tr>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dirty="0">
                          <a:solidFill>
                            <a:schemeClr val="tx1"/>
                          </a:solidFill>
                          <a:latin typeface="Helvetica Light"/>
                        </a:rPr>
                        <a:t>Misshipped Override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99FF"/>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1600" dirty="0">
                          <a:latin typeface="Helvetica Light"/>
                        </a:rPr>
                        <a:t>Mailer</a:t>
                      </a:r>
                      <a:r>
                        <a:rPr lang="en-US" sz="1600" baseline="0" dirty="0">
                          <a:latin typeface="Helvetica Light"/>
                        </a:rPr>
                        <a:t> option</a:t>
                      </a:r>
                    </a:p>
                    <a:p>
                      <a:pPr marL="285750" indent="-285750">
                        <a:buFont typeface="Arial" panose="020B0604020202020204" pitchFamily="34" charset="0"/>
                        <a:buChar char="•"/>
                      </a:pPr>
                      <a:r>
                        <a:rPr lang="en-US" sz="1600" baseline="0" dirty="0">
                          <a:latin typeface="Helvetica Light"/>
                        </a:rPr>
                        <a:t>USPS returns or accepts misshipped containers</a:t>
                      </a:r>
                    </a:p>
                    <a:p>
                      <a:pPr marL="285750" indent="-285750">
                        <a:buFont typeface="Arial" panose="020B0604020202020204" pitchFamily="34" charset="0"/>
                        <a:buChar char="•"/>
                      </a:pPr>
                      <a:r>
                        <a:rPr lang="en-US" sz="1600" baseline="0" dirty="0">
                          <a:latin typeface="Helvetica Light"/>
                        </a:rPr>
                        <a:t>Potential additional postage assessment for accepted containers</a:t>
                      </a:r>
                      <a:endParaRPr lang="en-US" sz="1600" dirty="0">
                        <a:latin typeface="Helvetica 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 xmlns:a16="http://schemas.microsoft.com/office/drawing/2014/main" val="10003"/>
                  </a:ext>
                </a:extLst>
              </a:tr>
            </a:tbl>
          </a:graphicData>
        </a:graphic>
      </p:graphicFrame>
      <p:sp>
        <p:nvSpPr>
          <p:cNvPr id="8" name="Rectangle 7">
            <a:extLst>
              <a:ext uri="{FF2B5EF4-FFF2-40B4-BE49-F238E27FC236}">
                <a16:creationId xmlns="" xmlns:a16="http://schemas.microsoft.com/office/drawing/2014/main" id="{BB64C8FF-D371-4445-A645-9851770F79B9}"/>
              </a:ext>
            </a:extLst>
          </p:cNvPr>
          <p:cNvSpPr/>
          <p:nvPr/>
        </p:nvSpPr>
        <p:spPr>
          <a:xfrm>
            <a:off x="379412" y="1724464"/>
            <a:ext cx="10971431" cy="1077218"/>
          </a:xfrm>
          <a:prstGeom prst="rect">
            <a:avLst/>
          </a:prstGeom>
        </p:spPr>
        <p:txBody>
          <a:bodyPr wrap="square">
            <a:spAutoFit/>
          </a:bodyPr>
          <a:lstStyle/>
          <a:p>
            <a:pPr marL="742950" lvl="1" indent="-285750">
              <a:buFont typeface="Arial" panose="020B0604020202020204" pitchFamily="34" charset="0"/>
              <a:buChar char="•"/>
            </a:pPr>
            <a:r>
              <a:rPr lang="en-US" sz="1600" dirty="0">
                <a:latin typeface="Helvetica Light"/>
              </a:rPr>
              <a:t>Mailer Transported, Destination Entry with Entry Discount</a:t>
            </a:r>
          </a:p>
          <a:p>
            <a:pPr marL="285750" indent="-285750">
              <a:buFont typeface="Arial" panose="020B0604020202020204" pitchFamily="34" charset="0"/>
              <a:buChar char="•"/>
            </a:pPr>
            <a:endParaRPr lang="en-US" sz="1600" dirty="0">
              <a:latin typeface="Helvetica Light"/>
            </a:endParaRPr>
          </a:p>
          <a:p>
            <a:pPr marL="742950" lvl="1" indent="-285750">
              <a:buFont typeface="Arial" panose="020B0604020202020204" pitchFamily="34" charset="0"/>
              <a:buChar char="•"/>
            </a:pPr>
            <a:r>
              <a:rPr lang="en-US" sz="1600" dirty="0">
                <a:latin typeface="Helvetica Light"/>
              </a:rPr>
              <a:t>Mailer Transported, Origin Entry, no Entry Discount</a:t>
            </a:r>
          </a:p>
          <a:p>
            <a:pPr marL="285750" indent="-285750">
              <a:buFont typeface="Arial" panose="020B0604020202020204" pitchFamily="34" charset="0"/>
              <a:buChar char="•"/>
            </a:pPr>
            <a:endParaRPr lang="en-US" sz="1600" dirty="0">
              <a:latin typeface="Helvetica Light"/>
            </a:endParaRPr>
          </a:p>
        </p:txBody>
      </p:sp>
    </p:spTree>
    <p:extLst>
      <p:ext uri="{BB962C8B-B14F-4D97-AF65-F5344CB8AC3E}">
        <p14:creationId xmlns:p14="http://schemas.microsoft.com/office/powerpoint/2010/main" val="3785140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CA1F0D4-E6ED-4823-97D2-0C30B6934EB1}"/>
              </a:ext>
            </a:extLst>
          </p:cNvPr>
          <p:cNvSpPr>
            <a:spLocks noGrp="1"/>
          </p:cNvSpPr>
          <p:nvPr>
            <p:ph type="sldNum" sz="quarter" idx="12"/>
          </p:nvPr>
        </p:nvSpPr>
        <p:spPr/>
        <p:txBody>
          <a:bodyPr/>
          <a:lstStyle/>
          <a:p>
            <a:fld id="{7598BF81-8B34-B643-B5B0-4C1DA59A715B}" type="slidenum">
              <a:rPr lang="en-US" smtClean="0"/>
              <a:t>34</a:t>
            </a:fld>
            <a:endParaRPr lang="en-US"/>
          </a:p>
        </p:txBody>
      </p:sp>
      <p:sp>
        <p:nvSpPr>
          <p:cNvPr id="5" name="Rectangle 4">
            <a:extLst>
              <a:ext uri="{FF2B5EF4-FFF2-40B4-BE49-F238E27FC236}">
                <a16:creationId xmlns="" xmlns:a16="http://schemas.microsoft.com/office/drawing/2014/main" id="{CA158C5B-DDBF-45FE-A404-1F73436F3141}"/>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Measuring Mail Quality</a:t>
            </a:r>
          </a:p>
        </p:txBody>
      </p:sp>
      <p:sp>
        <p:nvSpPr>
          <p:cNvPr id="6" name="Title 2">
            <a:extLst>
              <a:ext uri="{FF2B5EF4-FFF2-40B4-BE49-F238E27FC236}">
                <a16:creationId xmlns="" xmlns:a16="http://schemas.microsoft.com/office/drawing/2014/main" id="{8C88A62E-51C7-43C7-8685-80395E6DFD7D}"/>
              </a:ext>
            </a:extLst>
          </p:cNvPr>
          <p:cNvSpPr>
            <a:spLocks noGrp="1"/>
          </p:cNvSpPr>
          <p:nvPr>
            <p:ph type="title"/>
          </p:nvPr>
        </p:nvSpPr>
        <p:spPr>
          <a:xfrm>
            <a:off x="379412" y="1047252"/>
            <a:ext cx="11430000" cy="1924548"/>
          </a:xfrm>
        </p:spPr>
        <p:txBody>
          <a:bodyPr anchor="t">
            <a:normAutofit/>
          </a:bodyPr>
          <a:lstStyle/>
          <a:p>
            <a:r>
              <a:rPr lang="en-US" sz="1800" dirty="0">
                <a:latin typeface="Helvetica Light"/>
              </a:rPr>
              <a:t>eInduction uses mailing data, not manual checks or verifications to confirm mail quality</a:t>
            </a:r>
          </a:p>
        </p:txBody>
      </p:sp>
      <p:sp>
        <p:nvSpPr>
          <p:cNvPr id="25" name="Rectangle 24">
            <a:extLst>
              <a:ext uri="{FF2B5EF4-FFF2-40B4-BE49-F238E27FC236}">
                <a16:creationId xmlns="" xmlns:a16="http://schemas.microsoft.com/office/drawing/2014/main" id="{ED6EFFFF-0404-4A3E-B6E3-D6173D14AF56}"/>
              </a:ext>
            </a:extLst>
          </p:cNvPr>
          <p:cNvSpPr/>
          <p:nvPr/>
        </p:nvSpPr>
        <p:spPr>
          <a:xfrm>
            <a:off x="7412650" y="1703550"/>
            <a:ext cx="4091962" cy="4925850"/>
          </a:xfrm>
          <a:prstGeom prst="rect">
            <a:avLst/>
          </a:prstGeom>
          <a:solidFill>
            <a:schemeClr val="bg1"/>
          </a:solidFill>
          <a:ln w="6350"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anchor="t"/>
          <a:lstStyle/>
          <a:p>
            <a:pPr algn="ctr" eaLnBrk="1" fontAlgn="auto" hangingPunct="1">
              <a:spcBef>
                <a:spcPts val="0"/>
              </a:spcBef>
              <a:spcAft>
                <a:spcPts val="0"/>
              </a:spcAft>
              <a:defRPr/>
            </a:pPr>
            <a:r>
              <a:rPr lang="en-US" b="1" kern="0" dirty="0">
                <a:latin typeface="Helvetica Light"/>
                <a:cs typeface="Arial" panose="020B0604020202020204" pitchFamily="34" charset="0"/>
              </a:rPr>
              <a:t>Was the correct rate paid?</a:t>
            </a:r>
            <a:endParaRPr lang="en-US" sz="1200" kern="0" dirty="0">
              <a:latin typeface="Helvetica Light"/>
              <a:cs typeface="Arial" panose="020B0604020202020204" pitchFamily="34" charset="0"/>
            </a:endParaRPr>
          </a:p>
        </p:txBody>
      </p:sp>
      <p:sp>
        <p:nvSpPr>
          <p:cNvPr id="26" name="Rectangle 25">
            <a:extLst>
              <a:ext uri="{FF2B5EF4-FFF2-40B4-BE49-F238E27FC236}">
                <a16:creationId xmlns="" xmlns:a16="http://schemas.microsoft.com/office/drawing/2014/main" id="{0934C7C9-2FD8-4C00-A4E7-8E14945C4B63}"/>
              </a:ext>
            </a:extLst>
          </p:cNvPr>
          <p:cNvSpPr/>
          <p:nvPr/>
        </p:nvSpPr>
        <p:spPr>
          <a:xfrm>
            <a:off x="2732067" y="1703550"/>
            <a:ext cx="4091962" cy="4925850"/>
          </a:xfrm>
          <a:prstGeom prst="rect">
            <a:avLst/>
          </a:prstGeom>
          <a:solidFill>
            <a:schemeClr val="bg1"/>
          </a:solidFill>
          <a:ln w="6350"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anchor="t"/>
          <a:lstStyle/>
          <a:p>
            <a:pPr algn="ctr" eaLnBrk="1" fontAlgn="auto" hangingPunct="1">
              <a:spcBef>
                <a:spcPts val="0"/>
              </a:spcBef>
              <a:spcAft>
                <a:spcPts val="0"/>
              </a:spcAft>
              <a:defRPr/>
            </a:pPr>
            <a:r>
              <a:rPr lang="en-US" b="1" kern="0" dirty="0">
                <a:latin typeface="Helvetica Light"/>
                <a:cs typeface="Arial" panose="020B0604020202020204" pitchFamily="34" charset="0"/>
              </a:rPr>
              <a:t>Has the container been paid for?</a:t>
            </a:r>
            <a:endParaRPr lang="en-US" sz="1200" kern="0" dirty="0">
              <a:latin typeface="Helvetica Light"/>
              <a:cs typeface="Arial" panose="020B0604020202020204" pitchFamily="34" charset="0"/>
            </a:endParaRPr>
          </a:p>
        </p:txBody>
      </p:sp>
      <p:grpSp>
        <p:nvGrpSpPr>
          <p:cNvPr id="27" name="Group 26">
            <a:extLst>
              <a:ext uri="{FF2B5EF4-FFF2-40B4-BE49-F238E27FC236}">
                <a16:creationId xmlns="" xmlns:a16="http://schemas.microsoft.com/office/drawing/2014/main" id="{FB134D1D-E71D-4FC8-BDAB-A85E3279A13D}"/>
              </a:ext>
            </a:extLst>
          </p:cNvPr>
          <p:cNvGrpSpPr/>
          <p:nvPr/>
        </p:nvGrpSpPr>
        <p:grpSpPr>
          <a:xfrm>
            <a:off x="3265467" y="3249450"/>
            <a:ext cx="2514600" cy="914400"/>
            <a:chOff x="4129" y="1493967"/>
            <a:chExt cx="1280293" cy="1538028"/>
          </a:xfrm>
          <a:noFill/>
        </p:grpSpPr>
        <p:sp>
          <p:nvSpPr>
            <p:cNvPr id="28" name="Rounded Rectangle 10">
              <a:extLst>
                <a:ext uri="{FF2B5EF4-FFF2-40B4-BE49-F238E27FC236}">
                  <a16:creationId xmlns="" xmlns:a16="http://schemas.microsoft.com/office/drawing/2014/main" id="{6658E8E6-3C9B-4FE1-8364-2B24B1BED2F6}"/>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29" name="Rounded Rectangle 4">
              <a:extLst>
                <a:ext uri="{FF2B5EF4-FFF2-40B4-BE49-F238E27FC236}">
                  <a16:creationId xmlns="" xmlns:a16="http://schemas.microsoft.com/office/drawing/2014/main" id="{69B39D44-5B06-47DD-96EF-9023A21E5F15}"/>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Undocumented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Light"/>
                </a:rPr>
                <a:t>Container is listed in an eDoc</a:t>
              </a:r>
            </a:p>
          </p:txBody>
        </p:sp>
      </p:grpSp>
      <p:grpSp>
        <p:nvGrpSpPr>
          <p:cNvPr id="30" name="Group 29">
            <a:extLst>
              <a:ext uri="{FF2B5EF4-FFF2-40B4-BE49-F238E27FC236}">
                <a16:creationId xmlns="" xmlns:a16="http://schemas.microsoft.com/office/drawing/2014/main" id="{550D5349-6DA7-41DE-AE39-6905A0F5FE9A}"/>
              </a:ext>
            </a:extLst>
          </p:cNvPr>
          <p:cNvGrpSpPr/>
          <p:nvPr/>
        </p:nvGrpSpPr>
        <p:grpSpPr>
          <a:xfrm>
            <a:off x="7913667" y="3249450"/>
            <a:ext cx="2514600" cy="914400"/>
            <a:chOff x="4129" y="1493967"/>
            <a:chExt cx="1280293" cy="1538028"/>
          </a:xfrm>
          <a:noFill/>
        </p:grpSpPr>
        <p:sp>
          <p:nvSpPr>
            <p:cNvPr id="31" name="Rounded Rectangle 13">
              <a:extLst>
                <a:ext uri="{FF2B5EF4-FFF2-40B4-BE49-F238E27FC236}">
                  <a16:creationId xmlns="" xmlns:a16="http://schemas.microsoft.com/office/drawing/2014/main" id="{39662DB7-68BB-41EB-859D-499E2AC6121D}"/>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32" name="Rounded Rectangle 4">
              <a:extLst>
                <a:ext uri="{FF2B5EF4-FFF2-40B4-BE49-F238E27FC236}">
                  <a16:creationId xmlns="" xmlns:a16="http://schemas.microsoft.com/office/drawing/2014/main" id="{EDFE41EA-1A30-4B59-A1F8-AF22C6FAC717}"/>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Mishipped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Light"/>
                </a:rPr>
                <a:t>Container is inducted at correct location</a:t>
              </a:r>
            </a:p>
          </p:txBody>
        </p:sp>
      </p:grpSp>
      <p:grpSp>
        <p:nvGrpSpPr>
          <p:cNvPr id="33" name="Group 32">
            <a:extLst>
              <a:ext uri="{FF2B5EF4-FFF2-40B4-BE49-F238E27FC236}">
                <a16:creationId xmlns="" xmlns:a16="http://schemas.microsoft.com/office/drawing/2014/main" id="{1B0A9785-2F11-4724-9EE3-6FCA60E5684C}"/>
              </a:ext>
            </a:extLst>
          </p:cNvPr>
          <p:cNvGrpSpPr/>
          <p:nvPr/>
        </p:nvGrpSpPr>
        <p:grpSpPr>
          <a:xfrm>
            <a:off x="3798867" y="4240050"/>
            <a:ext cx="2514600" cy="914400"/>
            <a:chOff x="4129" y="1493967"/>
            <a:chExt cx="1280293" cy="1538028"/>
          </a:xfrm>
          <a:noFill/>
        </p:grpSpPr>
        <p:sp>
          <p:nvSpPr>
            <p:cNvPr id="34" name="Rounded Rectangle 16">
              <a:extLst>
                <a:ext uri="{FF2B5EF4-FFF2-40B4-BE49-F238E27FC236}">
                  <a16:creationId xmlns="" xmlns:a16="http://schemas.microsoft.com/office/drawing/2014/main" id="{3723F64D-CD7B-4C46-92C5-0CDAA399845B}"/>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35" name="Rounded Rectangle 4">
              <a:extLst>
                <a:ext uri="{FF2B5EF4-FFF2-40B4-BE49-F238E27FC236}">
                  <a16:creationId xmlns="" xmlns:a16="http://schemas.microsoft.com/office/drawing/2014/main" id="{4C292951-C971-4818-A168-E1525661FA00}"/>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Payment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Light"/>
                </a:rPr>
                <a:t>Finalized postage statement exists for container</a:t>
              </a:r>
            </a:p>
          </p:txBody>
        </p:sp>
      </p:grpSp>
      <p:grpSp>
        <p:nvGrpSpPr>
          <p:cNvPr id="36" name="Group 35">
            <a:extLst>
              <a:ext uri="{FF2B5EF4-FFF2-40B4-BE49-F238E27FC236}">
                <a16:creationId xmlns="" xmlns:a16="http://schemas.microsoft.com/office/drawing/2014/main" id="{93523EFC-522F-4ED5-8BF5-A7A07B004F87}"/>
              </a:ext>
            </a:extLst>
          </p:cNvPr>
          <p:cNvGrpSpPr/>
          <p:nvPr/>
        </p:nvGrpSpPr>
        <p:grpSpPr>
          <a:xfrm>
            <a:off x="4256067" y="5257800"/>
            <a:ext cx="2514600" cy="914400"/>
            <a:chOff x="4129" y="1493967"/>
            <a:chExt cx="1280293" cy="1538028"/>
          </a:xfrm>
          <a:noFill/>
        </p:grpSpPr>
        <p:sp>
          <p:nvSpPr>
            <p:cNvPr id="37" name="Rounded Rectangle 19">
              <a:extLst>
                <a:ext uri="{FF2B5EF4-FFF2-40B4-BE49-F238E27FC236}">
                  <a16:creationId xmlns="" xmlns:a16="http://schemas.microsoft.com/office/drawing/2014/main" id="{37F55416-1C95-489F-836D-E9759F2E2A02}"/>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38" name="Rounded Rectangle 4">
              <a:extLst>
                <a:ext uri="{FF2B5EF4-FFF2-40B4-BE49-F238E27FC236}">
                  <a16:creationId xmlns="" xmlns:a16="http://schemas.microsoft.com/office/drawing/2014/main" id="{1B8C0E98-D6E6-4E1F-88B4-236CB727E895}"/>
                </a:ext>
              </a:extLst>
            </p:cNvPr>
            <p:cNvSpPr/>
            <p:nvPr/>
          </p:nvSpPr>
          <p:spPr>
            <a:xfrm>
              <a:off x="41628" y="1531466"/>
              <a:ext cx="1205295" cy="1500529"/>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Duplicate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Light"/>
                </a:rPr>
                <a:t>Only one instance of container in last 45 days</a:t>
              </a:r>
            </a:p>
          </p:txBody>
        </p:sp>
      </p:grpSp>
      <p:grpSp>
        <p:nvGrpSpPr>
          <p:cNvPr id="39" name="Group 38">
            <a:extLst>
              <a:ext uri="{FF2B5EF4-FFF2-40B4-BE49-F238E27FC236}">
                <a16:creationId xmlns="" xmlns:a16="http://schemas.microsoft.com/office/drawing/2014/main" id="{5FA702C3-1522-46B3-A97D-A5BCB962FC00}"/>
              </a:ext>
            </a:extLst>
          </p:cNvPr>
          <p:cNvGrpSpPr/>
          <p:nvPr/>
        </p:nvGrpSpPr>
        <p:grpSpPr>
          <a:xfrm>
            <a:off x="8447067" y="4240050"/>
            <a:ext cx="2514600" cy="914400"/>
            <a:chOff x="4129" y="1493967"/>
            <a:chExt cx="1280293" cy="1538028"/>
          </a:xfrm>
          <a:noFill/>
        </p:grpSpPr>
        <p:sp>
          <p:nvSpPr>
            <p:cNvPr id="40" name="Rounded Rectangle 22">
              <a:extLst>
                <a:ext uri="{FF2B5EF4-FFF2-40B4-BE49-F238E27FC236}">
                  <a16:creationId xmlns="" xmlns:a16="http://schemas.microsoft.com/office/drawing/2014/main" id="{10B37CCE-6341-4C1E-A257-EC2092B217AF}"/>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41" name="Rounded Rectangle 4">
              <a:extLst>
                <a:ext uri="{FF2B5EF4-FFF2-40B4-BE49-F238E27FC236}">
                  <a16:creationId xmlns="" xmlns:a16="http://schemas.microsoft.com/office/drawing/2014/main" id="{B9894E7D-4C3D-4509-B768-A5EFBBBFA826}"/>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Entry Point Discount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Light"/>
                </a:rPr>
                <a:t>Correct entry discount was claimed</a:t>
              </a:r>
            </a:p>
          </p:txBody>
        </p:sp>
      </p:grpSp>
      <p:grpSp>
        <p:nvGrpSpPr>
          <p:cNvPr id="42" name="Group 41">
            <a:extLst>
              <a:ext uri="{FF2B5EF4-FFF2-40B4-BE49-F238E27FC236}">
                <a16:creationId xmlns="" xmlns:a16="http://schemas.microsoft.com/office/drawing/2014/main" id="{C77E06D1-AFB8-41FD-8FA4-D123CAB324A1}"/>
              </a:ext>
            </a:extLst>
          </p:cNvPr>
          <p:cNvGrpSpPr/>
          <p:nvPr/>
        </p:nvGrpSpPr>
        <p:grpSpPr>
          <a:xfrm>
            <a:off x="8904267" y="5230650"/>
            <a:ext cx="2514600" cy="914400"/>
            <a:chOff x="4129" y="1493967"/>
            <a:chExt cx="1280293" cy="1538028"/>
          </a:xfrm>
          <a:noFill/>
        </p:grpSpPr>
        <p:sp>
          <p:nvSpPr>
            <p:cNvPr id="43" name="Rounded Rectangle 25">
              <a:extLst>
                <a:ext uri="{FF2B5EF4-FFF2-40B4-BE49-F238E27FC236}">
                  <a16:creationId xmlns="" xmlns:a16="http://schemas.microsoft.com/office/drawing/2014/main" id="{52B75D93-2A4A-48C6-AE1D-683CCE42796F}"/>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44" name="Rounded Rectangle 4">
              <a:extLst>
                <a:ext uri="{FF2B5EF4-FFF2-40B4-BE49-F238E27FC236}">
                  <a16:creationId xmlns="" xmlns:a16="http://schemas.microsoft.com/office/drawing/2014/main" id="{CB3309D1-8C3A-4E0E-B01E-00F685BA3AD2}"/>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Zone Discount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Light"/>
                </a:rPr>
                <a:t>Correct zone discount was claimed</a:t>
              </a:r>
            </a:p>
          </p:txBody>
        </p:sp>
      </p:grpSp>
      <p:grpSp>
        <p:nvGrpSpPr>
          <p:cNvPr id="48" name="Group 47">
            <a:extLst>
              <a:ext uri="{FF2B5EF4-FFF2-40B4-BE49-F238E27FC236}">
                <a16:creationId xmlns="" xmlns:a16="http://schemas.microsoft.com/office/drawing/2014/main" id="{C353EC79-F818-47F6-8B51-6E0F44772A52}"/>
              </a:ext>
            </a:extLst>
          </p:cNvPr>
          <p:cNvGrpSpPr/>
          <p:nvPr/>
        </p:nvGrpSpPr>
        <p:grpSpPr>
          <a:xfrm>
            <a:off x="2808267" y="2258850"/>
            <a:ext cx="2514600" cy="914400"/>
            <a:chOff x="4129" y="1493967"/>
            <a:chExt cx="1280293" cy="1538028"/>
          </a:xfrm>
          <a:noFill/>
        </p:grpSpPr>
        <p:sp>
          <p:nvSpPr>
            <p:cNvPr id="49" name="Rounded Rectangle 10">
              <a:extLst>
                <a:ext uri="{FF2B5EF4-FFF2-40B4-BE49-F238E27FC236}">
                  <a16:creationId xmlns="" xmlns:a16="http://schemas.microsoft.com/office/drawing/2014/main" id="{6F8E37E0-962F-41A8-B9A0-C62B8491219F}"/>
                </a:ext>
              </a:extLst>
            </p:cNvPr>
            <p:cNvSpPr/>
            <p:nvPr/>
          </p:nvSpPr>
          <p:spPr>
            <a:xfrm>
              <a:off x="4129" y="1493967"/>
              <a:ext cx="1280293" cy="1538028"/>
            </a:xfrm>
            <a:prstGeom prst="roundRect">
              <a:avLst>
                <a:gd name="adj" fmla="val 10000"/>
              </a:avLst>
            </a:prstGeom>
            <a:ln w="28575"/>
          </p:spPr>
          <p:style>
            <a:lnRef idx="2">
              <a:schemeClr val="accent2"/>
            </a:lnRef>
            <a:fillRef idx="1">
              <a:schemeClr val="lt1"/>
            </a:fillRef>
            <a:effectRef idx="0">
              <a:schemeClr val="accent2"/>
            </a:effectRef>
            <a:fontRef idx="minor">
              <a:schemeClr val="dk1"/>
            </a:fontRef>
          </p:style>
        </p:sp>
        <p:sp>
          <p:nvSpPr>
            <p:cNvPr id="50" name="Rounded Rectangle 4">
              <a:extLst>
                <a:ext uri="{FF2B5EF4-FFF2-40B4-BE49-F238E27FC236}">
                  <a16:creationId xmlns="" xmlns:a16="http://schemas.microsoft.com/office/drawing/2014/main" id="{9474AD90-FE28-4D95-BE38-BC8D40E5E1DD}"/>
                </a:ext>
              </a:extLst>
            </p:cNvPr>
            <p:cNvSpPr/>
            <p:nvPr/>
          </p:nvSpPr>
          <p:spPr>
            <a:xfrm>
              <a:off x="41628" y="1531466"/>
              <a:ext cx="1205295" cy="1463030"/>
            </a:xfrm>
            <a:prstGeom prst="rect">
              <a:avLst/>
            </a:prstGeom>
            <a:ln w="28575">
              <a:noFill/>
            </a:ln>
          </p:spPr>
          <p:style>
            <a:lnRef idx="2">
              <a:schemeClr val="accent2"/>
            </a:lnRef>
            <a:fillRef idx="1">
              <a:schemeClr val="lt1"/>
            </a:fillRef>
            <a:effectRef idx="0">
              <a:schemeClr val="accent2"/>
            </a:effectRef>
            <a:fontRef idx="minor">
              <a:schemeClr val="dk1"/>
            </a:fontRef>
          </p:style>
          <p:txBody>
            <a:bodyPr spcFirstLastPara="0" vert="horz" wrap="square" lIns="60960" tIns="60960" rIns="60960" bIns="60960" numCol="1" spcCol="1270" anchor="ctr" anchorCtr="0">
              <a:noAutofit/>
            </a:bodyPr>
            <a:lstStyle/>
            <a:p>
              <a:pPr lvl="0">
                <a:defRPr/>
              </a:pPr>
              <a:r>
                <a:rPr lang="en-US" altLang="en-US" sz="1400" kern="0" dirty="0">
                  <a:solidFill>
                    <a:prstClr val="black"/>
                  </a:solidFill>
                  <a:latin typeface="Helvetica Light"/>
                </a:rPr>
                <a:t>Create and deliver paper PS Forms 8125/8017</a:t>
              </a:r>
            </a:p>
          </p:txBody>
        </p:sp>
      </p:grpSp>
      <p:grpSp>
        <p:nvGrpSpPr>
          <p:cNvPr id="51" name="Group 50">
            <a:extLst>
              <a:ext uri="{FF2B5EF4-FFF2-40B4-BE49-F238E27FC236}">
                <a16:creationId xmlns="" xmlns:a16="http://schemas.microsoft.com/office/drawing/2014/main" id="{43074587-14E6-463C-BAAE-1CEF591162E6}"/>
              </a:ext>
            </a:extLst>
          </p:cNvPr>
          <p:cNvGrpSpPr/>
          <p:nvPr/>
        </p:nvGrpSpPr>
        <p:grpSpPr>
          <a:xfrm>
            <a:off x="7532667" y="2258850"/>
            <a:ext cx="2514600" cy="914400"/>
            <a:chOff x="4129" y="1493967"/>
            <a:chExt cx="1280293" cy="1538028"/>
          </a:xfrm>
          <a:noFill/>
        </p:grpSpPr>
        <p:sp>
          <p:nvSpPr>
            <p:cNvPr id="52" name="Rounded Rectangle 13">
              <a:extLst>
                <a:ext uri="{FF2B5EF4-FFF2-40B4-BE49-F238E27FC236}">
                  <a16:creationId xmlns="" xmlns:a16="http://schemas.microsoft.com/office/drawing/2014/main" id="{4AC731E4-879B-4F81-ABB5-538EDB503DC1}"/>
                </a:ext>
              </a:extLst>
            </p:cNvPr>
            <p:cNvSpPr/>
            <p:nvPr/>
          </p:nvSpPr>
          <p:spPr>
            <a:xfrm>
              <a:off x="4129" y="1493967"/>
              <a:ext cx="1280293" cy="1538028"/>
            </a:xfrm>
            <a:prstGeom prst="roundRect">
              <a:avLst>
                <a:gd name="adj" fmla="val 10000"/>
              </a:avLst>
            </a:prstGeom>
            <a:ln w="28575"/>
          </p:spPr>
          <p:style>
            <a:lnRef idx="2">
              <a:schemeClr val="accent2"/>
            </a:lnRef>
            <a:fillRef idx="1">
              <a:schemeClr val="lt1"/>
            </a:fillRef>
            <a:effectRef idx="0">
              <a:schemeClr val="accent2"/>
            </a:effectRef>
            <a:fontRef idx="minor">
              <a:schemeClr val="dk1"/>
            </a:fontRef>
          </p:style>
        </p:sp>
        <p:sp>
          <p:nvSpPr>
            <p:cNvPr id="53" name="Rounded Rectangle 4">
              <a:extLst>
                <a:ext uri="{FF2B5EF4-FFF2-40B4-BE49-F238E27FC236}">
                  <a16:creationId xmlns="" xmlns:a16="http://schemas.microsoft.com/office/drawing/2014/main" id="{B7E3D3F8-AA44-45D9-A4B5-B05DCFC384FF}"/>
                </a:ext>
              </a:extLst>
            </p:cNvPr>
            <p:cNvSpPr/>
            <p:nvPr/>
          </p:nvSpPr>
          <p:spPr>
            <a:xfrm>
              <a:off x="41628" y="1531466"/>
              <a:ext cx="1205295" cy="1463030"/>
            </a:xfrm>
            <a:prstGeom prst="rect">
              <a:avLst/>
            </a:prstGeom>
            <a:ln w="28575">
              <a:noFill/>
            </a:ln>
          </p:spPr>
          <p:style>
            <a:lnRef idx="2">
              <a:schemeClr val="accent2"/>
            </a:lnRef>
            <a:fillRef idx="1">
              <a:schemeClr val="lt1"/>
            </a:fillRef>
            <a:effectRef idx="0">
              <a:schemeClr val="accent2"/>
            </a:effectRef>
            <a:fontRef idx="minor">
              <a:schemeClr val="dk1"/>
            </a:fontRef>
          </p:style>
          <p:txBody>
            <a:bodyPr spcFirstLastPara="0" vert="horz" wrap="square" lIns="60960" tIns="60960" rIns="60960" bIns="60960" numCol="1" spcCol="1270" anchor="ctr" anchorCtr="0">
              <a:noAutofit/>
            </a:bodyPr>
            <a:lstStyle/>
            <a:p>
              <a:pPr lvl="0">
                <a:defRPr/>
              </a:pPr>
              <a:r>
                <a:rPr lang="en-US" altLang="en-US" sz="1400" kern="0" dirty="0">
                  <a:solidFill>
                    <a:prstClr val="black"/>
                  </a:solidFill>
                  <a:latin typeface="Helvetica Light"/>
                </a:rPr>
                <a:t>PostalOne! transmits payment status to entry point</a:t>
              </a:r>
            </a:p>
          </p:txBody>
        </p:sp>
      </p:grpSp>
      <p:sp>
        <p:nvSpPr>
          <p:cNvPr id="54" name="Title 2">
            <a:extLst>
              <a:ext uri="{FF2B5EF4-FFF2-40B4-BE49-F238E27FC236}">
                <a16:creationId xmlns="" xmlns:a16="http://schemas.microsoft.com/office/drawing/2014/main" id="{CE3ABFD8-4632-4C06-9B37-1190AD7E0511}"/>
              </a:ext>
            </a:extLst>
          </p:cNvPr>
          <p:cNvSpPr txBox="1">
            <a:spLocks/>
          </p:cNvSpPr>
          <p:nvPr/>
        </p:nvSpPr>
        <p:spPr>
          <a:xfrm>
            <a:off x="319254" y="2444324"/>
            <a:ext cx="2108013" cy="375076"/>
          </a:xfrm>
          <a:prstGeom prst="rect">
            <a:avLst/>
          </a:prstGeom>
        </p:spPr>
        <p:txBody>
          <a:bodyPr vert="horz" lIns="91440" tIns="45720" rIns="91440" bIns="45720" rtlCol="0" anchor="t">
            <a:normAutofit fontScale="85000" lnSpcReduction="10000"/>
          </a:bodyPr>
          <a:lstStyle>
            <a:lvl1pPr algn="l" defTabSz="914126" rtl="0" eaLnBrk="1" latinLnBrk="0" hangingPunct="1">
              <a:lnSpc>
                <a:spcPct val="90000"/>
              </a:lnSpc>
              <a:spcBef>
                <a:spcPct val="0"/>
              </a:spcBef>
              <a:buNone/>
              <a:defRPr sz="3599"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chemeClr val="accent2"/>
                </a:solidFill>
                <a:latin typeface="Helvetica Light"/>
              </a:rPr>
              <a:t>Legacy Verification</a:t>
            </a:r>
          </a:p>
        </p:txBody>
      </p:sp>
      <p:sp>
        <p:nvSpPr>
          <p:cNvPr id="55" name="Title 2">
            <a:extLst>
              <a:ext uri="{FF2B5EF4-FFF2-40B4-BE49-F238E27FC236}">
                <a16:creationId xmlns="" xmlns:a16="http://schemas.microsoft.com/office/drawing/2014/main" id="{4D494955-27FD-436D-AE9B-FE8E8AB342F0}"/>
              </a:ext>
            </a:extLst>
          </p:cNvPr>
          <p:cNvSpPr txBox="1">
            <a:spLocks/>
          </p:cNvSpPr>
          <p:nvPr/>
        </p:nvSpPr>
        <p:spPr>
          <a:xfrm>
            <a:off x="319253" y="3418386"/>
            <a:ext cx="2108013" cy="723169"/>
          </a:xfrm>
          <a:prstGeom prst="rect">
            <a:avLst/>
          </a:prstGeom>
        </p:spPr>
        <p:txBody>
          <a:bodyPr vert="horz" lIns="91440" tIns="45720" rIns="91440" bIns="45720" rtlCol="0" anchor="t">
            <a:normAutofit/>
          </a:bodyPr>
          <a:lstStyle>
            <a:lvl1pPr algn="l" defTabSz="914126" rtl="0" eaLnBrk="1" latinLnBrk="0" hangingPunct="1">
              <a:lnSpc>
                <a:spcPct val="90000"/>
              </a:lnSpc>
              <a:spcBef>
                <a:spcPct val="0"/>
              </a:spcBef>
              <a:buNone/>
              <a:defRPr sz="3599"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chemeClr val="accent1"/>
                </a:solidFill>
                <a:latin typeface="Helvetica Light"/>
              </a:rPr>
              <a:t>eInduction Verifications</a:t>
            </a:r>
          </a:p>
        </p:txBody>
      </p:sp>
    </p:spTree>
    <p:extLst>
      <p:ext uri="{BB962C8B-B14F-4D97-AF65-F5344CB8AC3E}">
        <p14:creationId xmlns:p14="http://schemas.microsoft.com/office/powerpoint/2010/main" val="293188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C6F1B6C-349C-4A93-B2C6-670F3978B750}"/>
              </a:ext>
            </a:extLst>
          </p:cNvPr>
          <p:cNvSpPr>
            <a:spLocks noGrp="1"/>
          </p:cNvSpPr>
          <p:nvPr>
            <p:ph type="sldNum" sz="quarter" idx="12"/>
          </p:nvPr>
        </p:nvSpPr>
        <p:spPr/>
        <p:txBody>
          <a:bodyPr/>
          <a:lstStyle/>
          <a:p>
            <a:fld id="{7598BF81-8B34-B643-B5B0-4C1DA59A715B}" type="slidenum">
              <a:rPr lang="en-US" smtClean="0"/>
              <a:t>35</a:t>
            </a:fld>
            <a:endParaRPr lang="en-US"/>
          </a:p>
        </p:txBody>
      </p:sp>
      <p:sp>
        <p:nvSpPr>
          <p:cNvPr id="5" name="Rectangle 4">
            <a:extLst>
              <a:ext uri="{FF2B5EF4-FFF2-40B4-BE49-F238E27FC236}">
                <a16:creationId xmlns="" xmlns:a16="http://schemas.microsoft.com/office/drawing/2014/main" id="{26E5F487-AC76-4B0A-B8BB-BAE1A5CB3A88}"/>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eInduction Mailer Scorecard</a:t>
            </a:r>
          </a:p>
        </p:txBody>
      </p:sp>
      <p:sp>
        <p:nvSpPr>
          <p:cNvPr id="6" name="Content Placeholder 2">
            <a:extLst>
              <a:ext uri="{FF2B5EF4-FFF2-40B4-BE49-F238E27FC236}">
                <a16:creationId xmlns="" xmlns:a16="http://schemas.microsoft.com/office/drawing/2014/main" id="{23B58279-CED6-4258-9CCA-8410F8B999F8}"/>
              </a:ext>
            </a:extLst>
          </p:cNvPr>
          <p:cNvSpPr txBox="1">
            <a:spLocks/>
          </p:cNvSpPr>
          <p:nvPr/>
        </p:nvSpPr>
        <p:spPr>
          <a:xfrm>
            <a:off x="226532" y="1354137"/>
            <a:ext cx="3810479" cy="4149725"/>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0" indent="0">
              <a:buNone/>
            </a:pPr>
            <a:endParaRPr lang="en-US" sz="600" b="1" kern="0" dirty="0">
              <a:latin typeface="Helvetica Light"/>
            </a:endParaRPr>
          </a:p>
          <a:p>
            <a:pPr marL="0" indent="0">
              <a:buNone/>
            </a:pPr>
            <a:r>
              <a:rPr lang="en-US" sz="1800" b="1" kern="0" dirty="0">
                <a:latin typeface="Helvetica Light"/>
              </a:rPr>
              <a:t>eInduction Tab</a:t>
            </a:r>
          </a:p>
          <a:p>
            <a:pPr marL="857250" lvl="1" indent="-342900" defTabSz="1115842" eaLnBrk="1" hangingPunct="1">
              <a:lnSpc>
                <a:spcPct val="90000"/>
              </a:lnSpc>
              <a:spcBef>
                <a:spcPts val="0"/>
              </a:spcBef>
              <a:buFont typeface="Arial"/>
              <a:buChar char="•"/>
            </a:pPr>
            <a:endParaRPr lang="en-US" sz="2000" dirty="0">
              <a:solidFill>
                <a:prstClr val="black"/>
              </a:solidFill>
              <a:latin typeface="Helvetica Light"/>
              <a:cs typeface="Helvetica" charset="0"/>
            </a:endParaRPr>
          </a:p>
          <a:p>
            <a:pPr marL="509588" lvl="1"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Provides an overview of the number of containers on eInduction and number of eInduction verification errors over a calendar month</a:t>
            </a:r>
          </a:p>
          <a:p>
            <a:pPr marL="509588" lvl="1" indent="-339725" defTabSz="1115842" eaLnBrk="1" hangingPunct="1">
              <a:lnSpc>
                <a:spcPct val="90000"/>
              </a:lnSpc>
              <a:spcBef>
                <a:spcPts val="0"/>
              </a:spcBef>
              <a:buFont typeface="Arial"/>
              <a:buChar char="•"/>
            </a:pPr>
            <a:endParaRPr lang="en-US" sz="1600" dirty="0">
              <a:solidFill>
                <a:prstClr val="black"/>
              </a:solidFill>
              <a:latin typeface="Helvetica Light"/>
              <a:cs typeface="Helvetica" charset="0"/>
            </a:endParaRPr>
          </a:p>
          <a:p>
            <a:pPr marL="509588" lvl="1"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View  the results of eInduction verifications from Surface Visibility (SV) scanning performed on the dock and eDoc preparation</a:t>
            </a:r>
          </a:p>
          <a:p>
            <a:pPr marL="509588" lvl="1" indent="-339725" defTabSz="1115842" eaLnBrk="1" hangingPunct="1">
              <a:lnSpc>
                <a:spcPct val="90000"/>
              </a:lnSpc>
              <a:spcBef>
                <a:spcPts val="0"/>
              </a:spcBef>
              <a:buFont typeface="Arial"/>
              <a:buChar char="•"/>
            </a:pPr>
            <a:endParaRPr lang="en-US" sz="1600" dirty="0">
              <a:solidFill>
                <a:prstClr val="black"/>
              </a:solidFill>
              <a:latin typeface="Helvetica Light"/>
              <a:cs typeface="Helvetica" charset="0"/>
            </a:endParaRPr>
          </a:p>
          <a:p>
            <a:pPr marL="509588" lvl="1"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Provides feedback on eInduction errors at the eDoc submitter CRID level</a:t>
            </a:r>
          </a:p>
          <a:p>
            <a:endParaRPr lang="en-US" sz="600" kern="0" dirty="0">
              <a:latin typeface="Helvetica Light"/>
            </a:endParaRPr>
          </a:p>
          <a:p>
            <a:endParaRPr lang="en-US" sz="600" kern="0" dirty="0">
              <a:latin typeface="Helvetica Light"/>
            </a:endParaRPr>
          </a:p>
          <a:p>
            <a:pPr marL="0" indent="0">
              <a:buNone/>
            </a:pPr>
            <a:endParaRPr lang="en-US" kern="0" dirty="0">
              <a:latin typeface="Helvetica Light"/>
            </a:endParaRPr>
          </a:p>
        </p:txBody>
      </p:sp>
      <p:grpSp>
        <p:nvGrpSpPr>
          <p:cNvPr id="13" name="Group 12">
            <a:extLst>
              <a:ext uri="{FF2B5EF4-FFF2-40B4-BE49-F238E27FC236}">
                <a16:creationId xmlns="" xmlns:a16="http://schemas.microsoft.com/office/drawing/2014/main" id="{3C182691-2061-49A3-A204-C02162F479B7}"/>
              </a:ext>
            </a:extLst>
          </p:cNvPr>
          <p:cNvGrpSpPr/>
          <p:nvPr/>
        </p:nvGrpSpPr>
        <p:grpSpPr>
          <a:xfrm>
            <a:off x="4189412" y="1524000"/>
            <a:ext cx="7629525" cy="4743450"/>
            <a:chOff x="2279649" y="1057275"/>
            <a:chExt cx="7629525" cy="4743450"/>
          </a:xfrm>
        </p:grpSpPr>
        <p:pic>
          <p:nvPicPr>
            <p:cNvPr id="14" name="Picture 13">
              <a:extLst>
                <a:ext uri="{FF2B5EF4-FFF2-40B4-BE49-F238E27FC236}">
                  <a16:creationId xmlns="" xmlns:a16="http://schemas.microsoft.com/office/drawing/2014/main" id="{5D2E80C4-3B4D-4023-9770-3BA27D0189F1}"/>
                </a:ext>
              </a:extLst>
            </p:cNvPr>
            <p:cNvPicPr>
              <a:picLocks noChangeAspect="1"/>
            </p:cNvPicPr>
            <p:nvPr/>
          </p:nvPicPr>
          <p:blipFill>
            <a:blip r:embed="rId2"/>
            <a:stretch>
              <a:fillRect/>
            </a:stretch>
          </p:blipFill>
          <p:spPr>
            <a:xfrm>
              <a:off x="2279649" y="1057275"/>
              <a:ext cx="7629525" cy="4743450"/>
            </a:xfrm>
            <a:prstGeom prst="rect">
              <a:avLst/>
            </a:prstGeom>
            <a:ln>
              <a:solidFill>
                <a:schemeClr val="tx1"/>
              </a:solidFill>
            </a:ln>
          </p:spPr>
        </p:pic>
        <p:sp>
          <p:nvSpPr>
            <p:cNvPr id="15" name="TextBox 14">
              <a:extLst>
                <a:ext uri="{FF2B5EF4-FFF2-40B4-BE49-F238E27FC236}">
                  <a16:creationId xmlns="" xmlns:a16="http://schemas.microsoft.com/office/drawing/2014/main" id="{2413F517-74D3-44AC-94EF-5626FBEF92F2}"/>
                </a:ext>
              </a:extLst>
            </p:cNvPr>
            <p:cNvSpPr txBox="1"/>
            <p:nvPr/>
          </p:nvSpPr>
          <p:spPr>
            <a:xfrm>
              <a:off x="7618412" y="2438400"/>
              <a:ext cx="12954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Mailer 1</a:t>
              </a:r>
            </a:p>
          </p:txBody>
        </p:sp>
      </p:grpSp>
      <p:sp>
        <p:nvSpPr>
          <p:cNvPr id="11" name="Rectangle 10">
            <a:extLst>
              <a:ext uri="{FF2B5EF4-FFF2-40B4-BE49-F238E27FC236}">
                <a16:creationId xmlns="" xmlns:a16="http://schemas.microsoft.com/office/drawing/2014/main" id="{BE18FF82-411C-494C-AA21-F0885792A386}"/>
              </a:ext>
            </a:extLst>
          </p:cNvPr>
          <p:cNvSpPr/>
          <p:nvPr/>
        </p:nvSpPr>
        <p:spPr>
          <a:xfrm>
            <a:off x="7999412" y="2250990"/>
            <a:ext cx="1297785" cy="2248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30534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A6AA936-5B39-4646-B9CC-34FD3C7C78CF}"/>
              </a:ext>
            </a:extLst>
          </p:cNvPr>
          <p:cNvSpPr>
            <a:spLocks noGrp="1"/>
          </p:cNvSpPr>
          <p:nvPr>
            <p:ph type="sldNum" sz="quarter" idx="12"/>
          </p:nvPr>
        </p:nvSpPr>
        <p:spPr>
          <a:xfrm>
            <a:off x="9401266" y="6355442"/>
            <a:ext cx="2742486" cy="365030"/>
          </a:xfrm>
        </p:spPr>
        <p:txBody>
          <a:bodyPr/>
          <a:lstStyle/>
          <a:p>
            <a:fld id="{7598BF81-8B34-B643-B5B0-4C1DA59A715B}" type="slidenum">
              <a:rPr lang="en-US" sz="1100">
                <a:latin typeface="Helvetica Light"/>
              </a:rPr>
              <a:t>36</a:t>
            </a:fld>
            <a:endParaRPr lang="en-US" sz="1100">
              <a:latin typeface="Helvetica Light"/>
            </a:endParaRPr>
          </a:p>
        </p:txBody>
      </p:sp>
      <p:sp>
        <p:nvSpPr>
          <p:cNvPr id="4" name="Content Placeholder 3">
            <a:extLst>
              <a:ext uri="{FF2B5EF4-FFF2-40B4-BE49-F238E27FC236}">
                <a16:creationId xmlns="" xmlns:a16="http://schemas.microsoft.com/office/drawing/2014/main" id="{7764021E-D0CE-4FE8-B01C-AE3D87E321A5}"/>
              </a:ext>
            </a:extLst>
          </p:cNvPr>
          <p:cNvSpPr>
            <a:spLocks noGrp="1"/>
          </p:cNvSpPr>
          <p:nvPr>
            <p:ph sz="half" idx="1"/>
          </p:nvPr>
        </p:nvSpPr>
        <p:spPr>
          <a:xfrm>
            <a:off x="95649" y="893458"/>
            <a:ext cx="11809605" cy="1242339"/>
          </a:xfrm>
        </p:spPr>
        <p:txBody>
          <a:bodyPr>
            <a:noAutofit/>
          </a:bodyPr>
          <a:lstStyle/>
          <a:p>
            <a:pPr marL="0" indent="0">
              <a:buNone/>
            </a:pPr>
            <a:r>
              <a:rPr lang="en-US" b="1" dirty="0">
                <a:latin typeface="Helvetica Light"/>
              </a:rPr>
              <a:t>Seamless Acceptance provides mailers a streamlined process that offers transparency and trend-based reporting so mailers can improve their mail preparation efficiency. </a:t>
            </a:r>
          </a:p>
          <a:p>
            <a:r>
              <a:rPr lang="en-US" b="1" dirty="0">
                <a:latin typeface="Helvetica Light"/>
              </a:rPr>
              <a:t>30% of commercial mail volume is on Seamless.</a:t>
            </a:r>
          </a:p>
        </p:txBody>
      </p:sp>
      <p:sp>
        <p:nvSpPr>
          <p:cNvPr id="5" name="Rectangle 4">
            <a:extLst>
              <a:ext uri="{FF2B5EF4-FFF2-40B4-BE49-F238E27FC236}">
                <a16:creationId xmlns="" xmlns:a16="http://schemas.microsoft.com/office/drawing/2014/main" id="{D99A66C6-F729-4EB1-8D15-E339762DCD1F}"/>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Seamless Acceptance</a:t>
            </a:r>
          </a:p>
        </p:txBody>
      </p:sp>
      <p:sp>
        <p:nvSpPr>
          <p:cNvPr id="6" name="Freeform 58">
            <a:extLst>
              <a:ext uri="{FF2B5EF4-FFF2-40B4-BE49-F238E27FC236}">
                <a16:creationId xmlns="" xmlns:a16="http://schemas.microsoft.com/office/drawing/2014/main" id="{3709464A-2B9A-45C7-AE3F-74FF70B8A2E4}"/>
              </a:ext>
            </a:extLst>
          </p:cNvPr>
          <p:cNvSpPr/>
          <p:nvPr/>
        </p:nvSpPr>
        <p:spPr>
          <a:xfrm>
            <a:off x="-300216" y="3025618"/>
            <a:ext cx="13077931" cy="2545237"/>
          </a:xfrm>
          <a:custGeom>
            <a:avLst/>
            <a:gdLst>
              <a:gd name="connsiteX0" fmla="*/ 0 w 15811500"/>
              <a:gd name="connsiteY0" fmla="*/ 1694418 h 2647630"/>
              <a:gd name="connsiteX1" fmla="*/ 1752600 w 15811500"/>
              <a:gd name="connsiteY1" fmla="*/ 18018 h 2647630"/>
              <a:gd name="connsiteX2" fmla="*/ 5086350 w 15811500"/>
              <a:gd name="connsiteY2" fmla="*/ 2646918 h 2647630"/>
              <a:gd name="connsiteX3" fmla="*/ 7372350 w 15811500"/>
              <a:gd name="connsiteY3" fmla="*/ 303768 h 2647630"/>
              <a:gd name="connsiteX4" fmla="*/ 10553700 w 15811500"/>
              <a:gd name="connsiteY4" fmla="*/ 2437368 h 2647630"/>
              <a:gd name="connsiteX5" fmla="*/ 13258800 w 15811500"/>
              <a:gd name="connsiteY5" fmla="*/ 399018 h 2647630"/>
              <a:gd name="connsiteX6" fmla="*/ 15811500 w 15811500"/>
              <a:gd name="connsiteY6" fmla="*/ 1637268 h 2647630"/>
              <a:gd name="connsiteX7" fmla="*/ 15811500 w 15811500"/>
              <a:gd name="connsiteY7" fmla="*/ 1637268 h 26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0" h="2647630">
                <a:moveTo>
                  <a:pt x="0" y="1694418"/>
                </a:moveTo>
                <a:cubicBezTo>
                  <a:pt x="452437" y="776843"/>
                  <a:pt x="904875" y="-140732"/>
                  <a:pt x="1752600" y="18018"/>
                </a:cubicBezTo>
                <a:cubicBezTo>
                  <a:pt x="2600325" y="176768"/>
                  <a:pt x="4149725" y="2599293"/>
                  <a:pt x="5086350" y="2646918"/>
                </a:cubicBezTo>
                <a:cubicBezTo>
                  <a:pt x="6022975" y="2694543"/>
                  <a:pt x="6461125" y="338693"/>
                  <a:pt x="7372350" y="303768"/>
                </a:cubicBezTo>
                <a:cubicBezTo>
                  <a:pt x="8283575" y="268843"/>
                  <a:pt x="9572625" y="2421493"/>
                  <a:pt x="10553700" y="2437368"/>
                </a:cubicBezTo>
                <a:cubicBezTo>
                  <a:pt x="11534775" y="2453243"/>
                  <a:pt x="12382500" y="532368"/>
                  <a:pt x="13258800" y="399018"/>
                </a:cubicBezTo>
                <a:cubicBezTo>
                  <a:pt x="14135100" y="265668"/>
                  <a:pt x="15811500" y="1637268"/>
                  <a:pt x="15811500" y="1637268"/>
                </a:cubicBezTo>
                <a:lnTo>
                  <a:pt x="15811500" y="1637268"/>
                </a:lnTo>
              </a:path>
            </a:pathLst>
          </a:custGeom>
          <a:noFill/>
          <a:ln>
            <a:solidFill>
              <a:schemeClr val="bg1">
                <a:lumMod val="6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Helvetica Light"/>
            </a:endParaRPr>
          </a:p>
        </p:txBody>
      </p:sp>
      <p:cxnSp>
        <p:nvCxnSpPr>
          <p:cNvPr id="7" name="Straight Connector 6">
            <a:extLst>
              <a:ext uri="{FF2B5EF4-FFF2-40B4-BE49-F238E27FC236}">
                <a16:creationId xmlns="" xmlns:a16="http://schemas.microsoft.com/office/drawing/2014/main" id="{8A25F7D2-BF8D-400F-A90C-F4C81180CACE}"/>
              </a:ext>
            </a:extLst>
          </p:cNvPr>
          <p:cNvCxnSpPr>
            <a:cxnSpLocks/>
          </p:cNvCxnSpPr>
          <p:nvPr/>
        </p:nvCxnSpPr>
        <p:spPr>
          <a:xfrm>
            <a:off x="2203663" y="2105411"/>
            <a:ext cx="0" cy="609254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EEAE3B0C-69E8-4DD0-A2B9-19E71A8FD508}"/>
              </a:ext>
            </a:extLst>
          </p:cNvPr>
          <p:cNvCxnSpPr>
            <a:cxnSpLocks/>
          </p:cNvCxnSpPr>
          <p:nvPr/>
        </p:nvCxnSpPr>
        <p:spPr>
          <a:xfrm>
            <a:off x="6317392" y="2105411"/>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BDBF775D-338F-40E6-BE4C-426DF6F0A177}"/>
              </a:ext>
            </a:extLst>
          </p:cNvPr>
          <p:cNvCxnSpPr>
            <a:cxnSpLocks/>
          </p:cNvCxnSpPr>
          <p:nvPr/>
        </p:nvCxnSpPr>
        <p:spPr>
          <a:xfrm>
            <a:off x="4336708" y="2105411"/>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98CB90A5-43C1-4684-AE0B-2860B88FE878}"/>
              </a:ext>
            </a:extLst>
          </p:cNvPr>
          <p:cNvCxnSpPr>
            <a:cxnSpLocks/>
          </p:cNvCxnSpPr>
          <p:nvPr/>
        </p:nvCxnSpPr>
        <p:spPr>
          <a:xfrm>
            <a:off x="10354940" y="2105411"/>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F09955B9-5BE2-4DA8-BAAD-99AA9A321354}"/>
              </a:ext>
            </a:extLst>
          </p:cNvPr>
          <p:cNvCxnSpPr/>
          <p:nvPr/>
        </p:nvCxnSpPr>
        <p:spPr>
          <a:xfrm flipV="1">
            <a:off x="-3973" y="4010100"/>
            <a:ext cx="12185663" cy="27031"/>
          </a:xfrm>
          <a:prstGeom prst="line">
            <a:avLst/>
          </a:prstGeom>
          <a:ln w="5080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8">
            <a:extLst>
              <a:ext uri="{FF2B5EF4-FFF2-40B4-BE49-F238E27FC236}">
                <a16:creationId xmlns="" xmlns:a16="http://schemas.microsoft.com/office/drawing/2014/main" id="{DEBF2657-73BF-4E3B-BAB7-CE81195E1FEB}"/>
              </a:ext>
            </a:extLst>
          </p:cNvPr>
          <p:cNvSpPr txBox="1"/>
          <p:nvPr/>
        </p:nvSpPr>
        <p:spPr>
          <a:xfrm>
            <a:off x="251327" y="3214153"/>
            <a:ext cx="1770801" cy="490113"/>
          </a:xfrm>
          <a:prstGeom prst="rect">
            <a:avLst/>
          </a:prstGeom>
          <a:noFill/>
          <a:ln>
            <a:solidFill>
              <a:schemeClr val="bg1"/>
            </a:solidFill>
          </a:ln>
        </p:spPr>
        <p:txBody>
          <a:bodyPr wrap="square" lIns="58764" tIns="29382" rIns="58764" bIns="293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Mail </a:t>
            </a:r>
            <a:br>
              <a:rPr lang="en-US" sz="1400" b="1" dirty="0">
                <a:solidFill>
                  <a:srgbClr val="C00000"/>
                </a:solidFill>
                <a:latin typeface="Helvetica Light"/>
              </a:rPr>
            </a:br>
            <a:r>
              <a:rPr lang="en-US" sz="1400" b="1" dirty="0">
                <a:solidFill>
                  <a:srgbClr val="C00000"/>
                </a:solidFill>
                <a:latin typeface="Helvetica Light"/>
              </a:rPr>
              <a:t>Preparation</a:t>
            </a:r>
          </a:p>
        </p:txBody>
      </p:sp>
      <p:sp>
        <p:nvSpPr>
          <p:cNvPr id="13" name="TextBox 13">
            <a:extLst>
              <a:ext uri="{FF2B5EF4-FFF2-40B4-BE49-F238E27FC236}">
                <a16:creationId xmlns="" xmlns:a16="http://schemas.microsoft.com/office/drawing/2014/main" id="{A886057B-5843-487B-B241-BD61EF42B9CF}"/>
              </a:ext>
            </a:extLst>
          </p:cNvPr>
          <p:cNvSpPr txBox="1"/>
          <p:nvPr/>
        </p:nvSpPr>
        <p:spPr>
          <a:xfrm>
            <a:off x="4488268" y="3161727"/>
            <a:ext cx="1790760" cy="490113"/>
          </a:xfrm>
          <a:prstGeom prst="rect">
            <a:avLst/>
          </a:prstGeom>
          <a:noFill/>
          <a:ln>
            <a:solidFill>
              <a:schemeClr val="bg1"/>
            </a:solidFill>
          </a:ln>
        </p:spPr>
        <p:txBody>
          <a:bodyPr wrap="square" lIns="58764" tIns="29382" rIns="58764" bIns="293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Mail </a:t>
            </a:r>
            <a:br>
              <a:rPr lang="en-US" sz="1400" b="1" dirty="0">
                <a:solidFill>
                  <a:srgbClr val="C00000"/>
                </a:solidFill>
                <a:latin typeface="Helvetica Light"/>
              </a:rPr>
            </a:br>
            <a:r>
              <a:rPr lang="en-US" sz="1400" b="1" dirty="0">
                <a:solidFill>
                  <a:srgbClr val="C00000"/>
                </a:solidFill>
                <a:latin typeface="Helvetica Light"/>
              </a:rPr>
              <a:t>Acceptance</a:t>
            </a:r>
          </a:p>
        </p:txBody>
      </p:sp>
      <p:sp>
        <p:nvSpPr>
          <p:cNvPr id="14" name="TextBox 14">
            <a:extLst>
              <a:ext uri="{FF2B5EF4-FFF2-40B4-BE49-F238E27FC236}">
                <a16:creationId xmlns="" xmlns:a16="http://schemas.microsoft.com/office/drawing/2014/main" id="{827A66A4-FE02-4008-AFD9-ED99678CE6DD}"/>
              </a:ext>
            </a:extLst>
          </p:cNvPr>
          <p:cNvSpPr txBox="1"/>
          <p:nvPr/>
        </p:nvSpPr>
        <p:spPr>
          <a:xfrm>
            <a:off x="2267750" y="3149234"/>
            <a:ext cx="1990910" cy="490113"/>
          </a:xfrm>
          <a:prstGeom prst="rect">
            <a:avLst/>
          </a:prstGeom>
          <a:noFill/>
          <a:ln>
            <a:solidFill>
              <a:schemeClr val="bg1"/>
            </a:solidFill>
          </a:ln>
        </p:spPr>
        <p:txBody>
          <a:bodyPr wrap="square" lIns="58764" tIns="29382" rIns="58764" bIns="293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Finalize </a:t>
            </a:r>
            <a:br>
              <a:rPr lang="en-US" sz="1400" b="1" dirty="0">
                <a:solidFill>
                  <a:srgbClr val="C00000"/>
                </a:solidFill>
                <a:latin typeface="Helvetica Light"/>
              </a:rPr>
            </a:br>
            <a:r>
              <a:rPr lang="en-US" sz="1400" b="1" dirty="0">
                <a:solidFill>
                  <a:srgbClr val="C00000"/>
                </a:solidFill>
                <a:latin typeface="Helvetica Light"/>
              </a:rPr>
              <a:t>Postage Statement </a:t>
            </a:r>
          </a:p>
        </p:txBody>
      </p:sp>
      <p:sp>
        <p:nvSpPr>
          <p:cNvPr id="15" name="TextBox 9">
            <a:extLst>
              <a:ext uri="{FF2B5EF4-FFF2-40B4-BE49-F238E27FC236}">
                <a16:creationId xmlns="" xmlns:a16="http://schemas.microsoft.com/office/drawing/2014/main" id="{396540B9-5A8E-4B11-978E-138DBF874C57}"/>
              </a:ext>
            </a:extLst>
          </p:cNvPr>
          <p:cNvSpPr txBox="1"/>
          <p:nvPr/>
        </p:nvSpPr>
        <p:spPr>
          <a:xfrm>
            <a:off x="489611" y="3863600"/>
            <a:ext cx="11198483" cy="369181"/>
          </a:xfrm>
          <a:prstGeom prst="rect">
            <a:avLst/>
          </a:prstGeom>
          <a:noFill/>
        </p:spPr>
        <p:txBody>
          <a:bodyPr wrap="square" lIns="91368" tIns="45681" rIns="91368" bIns="4568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99" b="1" cap="small" spc="385" dirty="0">
                <a:solidFill>
                  <a:schemeClr val="bg1"/>
                </a:solidFill>
                <a:latin typeface="Helvetica Light"/>
              </a:rPr>
              <a:t>Feedback Provided Throughout the Process</a:t>
            </a:r>
          </a:p>
        </p:txBody>
      </p:sp>
      <p:sp>
        <p:nvSpPr>
          <p:cNvPr id="16" name="Rectangle 15">
            <a:extLst>
              <a:ext uri="{FF2B5EF4-FFF2-40B4-BE49-F238E27FC236}">
                <a16:creationId xmlns="" xmlns:a16="http://schemas.microsoft.com/office/drawing/2014/main" id="{EC754ECA-A0AE-4E97-A4DC-644798178379}"/>
              </a:ext>
            </a:extLst>
          </p:cNvPr>
          <p:cNvSpPr/>
          <p:nvPr/>
        </p:nvSpPr>
        <p:spPr>
          <a:xfrm>
            <a:off x="10390708" y="3230403"/>
            <a:ext cx="1813928" cy="490113"/>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Generate </a:t>
            </a:r>
            <a:br>
              <a:rPr lang="en-US" sz="1400" b="1" dirty="0">
                <a:solidFill>
                  <a:srgbClr val="C00000"/>
                </a:solidFill>
                <a:latin typeface="Helvetica Light"/>
              </a:rPr>
            </a:br>
            <a:r>
              <a:rPr lang="en-US" sz="1400" b="1" dirty="0">
                <a:solidFill>
                  <a:srgbClr val="C00000"/>
                </a:solidFill>
                <a:latin typeface="Helvetica Light"/>
              </a:rPr>
              <a:t>Reports</a:t>
            </a:r>
            <a:endParaRPr lang="en-US" sz="1400" dirty="0">
              <a:latin typeface="Helvetica Light"/>
            </a:endParaRPr>
          </a:p>
        </p:txBody>
      </p:sp>
      <p:sp>
        <p:nvSpPr>
          <p:cNvPr id="17" name="Rectangle 16">
            <a:extLst>
              <a:ext uri="{FF2B5EF4-FFF2-40B4-BE49-F238E27FC236}">
                <a16:creationId xmlns="" xmlns:a16="http://schemas.microsoft.com/office/drawing/2014/main" id="{83B0204A-8B1E-4041-B58C-8723FFDF0216}"/>
              </a:ext>
            </a:extLst>
          </p:cNvPr>
          <p:cNvSpPr/>
          <p:nvPr/>
        </p:nvSpPr>
        <p:spPr>
          <a:xfrm>
            <a:off x="6376920" y="3214153"/>
            <a:ext cx="1959246" cy="490113"/>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Mail </a:t>
            </a:r>
            <a:br>
              <a:rPr lang="en-US" sz="1400" b="1" dirty="0">
                <a:solidFill>
                  <a:srgbClr val="C00000"/>
                </a:solidFill>
                <a:latin typeface="Helvetica Light"/>
              </a:rPr>
            </a:br>
            <a:r>
              <a:rPr lang="en-US" sz="1400" b="1" dirty="0">
                <a:solidFill>
                  <a:srgbClr val="C00000"/>
                </a:solidFill>
                <a:latin typeface="Helvetica Light"/>
              </a:rPr>
              <a:t>Processing</a:t>
            </a:r>
            <a:endParaRPr lang="en-US" sz="1600" dirty="0">
              <a:latin typeface="Helvetica Light"/>
            </a:endParaRPr>
          </a:p>
        </p:txBody>
      </p:sp>
      <p:cxnSp>
        <p:nvCxnSpPr>
          <p:cNvPr id="18" name="Straight Connector 17">
            <a:extLst>
              <a:ext uri="{FF2B5EF4-FFF2-40B4-BE49-F238E27FC236}">
                <a16:creationId xmlns="" xmlns:a16="http://schemas.microsoft.com/office/drawing/2014/main" id="{9F877886-A830-47FC-8DF0-455899C356F1}"/>
              </a:ext>
            </a:extLst>
          </p:cNvPr>
          <p:cNvCxnSpPr>
            <a:cxnSpLocks/>
          </p:cNvCxnSpPr>
          <p:nvPr/>
        </p:nvCxnSpPr>
        <p:spPr>
          <a:xfrm>
            <a:off x="8374256" y="2105411"/>
            <a:ext cx="0" cy="6095914"/>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055F623E-E867-4FD7-B593-5F801ED895B9}"/>
              </a:ext>
            </a:extLst>
          </p:cNvPr>
          <p:cNvSpPr/>
          <p:nvPr/>
        </p:nvSpPr>
        <p:spPr>
          <a:xfrm>
            <a:off x="8449002" y="3206758"/>
            <a:ext cx="1957741" cy="490113"/>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00000"/>
                </a:solidFill>
                <a:latin typeface="Helvetica Light"/>
              </a:rPr>
              <a:t>Mail </a:t>
            </a:r>
            <a:br>
              <a:rPr lang="en-US" sz="1400" b="1" dirty="0">
                <a:solidFill>
                  <a:srgbClr val="C00000"/>
                </a:solidFill>
                <a:latin typeface="Helvetica Light"/>
              </a:rPr>
            </a:br>
            <a:r>
              <a:rPr lang="en-US" sz="1400" b="1" dirty="0">
                <a:solidFill>
                  <a:srgbClr val="C00000"/>
                </a:solidFill>
                <a:latin typeface="Helvetica Light"/>
              </a:rPr>
              <a:t>Verification</a:t>
            </a:r>
            <a:endParaRPr lang="en-US" sz="1400" dirty="0">
              <a:latin typeface="Helvetica Light"/>
            </a:endParaRPr>
          </a:p>
        </p:txBody>
      </p:sp>
      <p:cxnSp>
        <p:nvCxnSpPr>
          <p:cNvPr id="20" name="Straight Arrow Connector 19">
            <a:extLst>
              <a:ext uri="{FF2B5EF4-FFF2-40B4-BE49-F238E27FC236}">
                <a16:creationId xmlns="" xmlns:a16="http://schemas.microsoft.com/office/drawing/2014/main" id="{307F66CA-DF30-4A53-B226-BB90AFF3FCBE}"/>
              </a:ext>
            </a:extLst>
          </p:cNvPr>
          <p:cNvCxnSpPr/>
          <p:nvPr/>
        </p:nvCxnSpPr>
        <p:spPr>
          <a:xfrm flipH="1">
            <a:off x="527701" y="4080166"/>
            <a:ext cx="2010785"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 xmlns:a16="http://schemas.microsoft.com/office/drawing/2014/main" id="{BE3C3A0D-FF03-43ED-B171-8E23191B9BD9}"/>
              </a:ext>
            </a:extLst>
          </p:cNvPr>
          <p:cNvCxnSpPr/>
          <p:nvPr/>
        </p:nvCxnSpPr>
        <p:spPr>
          <a:xfrm>
            <a:off x="9710012" y="4045019"/>
            <a:ext cx="2016171"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 xmlns:a16="http://schemas.microsoft.com/office/drawing/2014/main" id="{A7D6FF12-7648-40F6-A8BE-D46F23C3A82F}"/>
              </a:ext>
            </a:extLst>
          </p:cNvPr>
          <p:cNvSpPr/>
          <p:nvPr/>
        </p:nvSpPr>
        <p:spPr>
          <a:xfrm>
            <a:off x="16818" y="4320681"/>
            <a:ext cx="2150113" cy="17538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latin typeface="Helvetica Light"/>
              </a:rPr>
              <a:t>Prepare Mailings with Intelligent Barcodes and </a:t>
            </a:r>
            <a:r>
              <a:rPr lang="en-US" sz="1200" dirty="0" err="1">
                <a:solidFill>
                  <a:schemeClr val="bg1">
                    <a:lumMod val="50000"/>
                  </a:schemeClr>
                </a:solidFill>
                <a:latin typeface="Helvetica Light"/>
              </a:rPr>
              <a:t>eDoc</a:t>
            </a: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r>
              <a:rPr lang="en-US" sz="1200" b="1" dirty="0">
                <a:solidFill>
                  <a:srgbClr val="92D050"/>
                </a:solidFill>
                <a:latin typeface="Helvetica Light"/>
              </a:rPr>
              <a:t>WHY?</a:t>
            </a:r>
          </a:p>
          <a:p>
            <a:pPr algn="ctr"/>
            <a:endParaRPr lang="en-US" sz="1200" dirty="0">
              <a:solidFill>
                <a:srgbClr val="92D050"/>
              </a:solidFill>
              <a:latin typeface="Helvetica Light"/>
            </a:endParaRPr>
          </a:p>
          <a:p>
            <a:pPr algn="ctr"/>
            <a:r>
              <a:rPr lang="en-US" sz="1200" dirty="0">
                <a:solidFill>
                  <a:schemeClr val="bg1">
                    <a:lumMod val="50000"/>
                  </a:schemeClr>
                </a:solidFill>
                <a:latin typeface="Helvetica Light"/>
              </a:rPr>
              <a:t>Allows for data driven verification</a:t>
            </a:r>
          </a:p>
        </p:txBody>
      </p:sp>
      <p:sp>
        <p:nvSpPr>
          <p:cNvPr id="23" name="Rectangle 22">
            <a:extLst>
              <a:ext uri="{FF2B5EF4-FFF2-40B4-BE49-F238E27FC236}">
                <a16:creationId xmlns="" xmlns:a16="http://schemas.microsoft.com/office/drawing/2014/main" id="{6679CFEC-350F-4565-85D4-94FDF4ACDADB}"/>
              </a:ext>
            </a:extLst>
          </p:cNvPr>
          <p:cNvSpPr/>
          <p:nvPr/>
        </p:nvSpPr>
        <p:spPr>
          <a:xfrm>
            <a:off x="2241644" y="4320680"/>
            <a:ext cx="2056863" cy="2358932"/>
          </a:xfrm>
          <a:prstGeom prst="rect">
            <a:avLst/>
          </a:prstGeom>
        </p:spPr>
        <p:txBody>
          <a:bodyPr wrap="square" lIns="142137" tIns="71064" rIns="142137" bIns="7106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latin typeface="Helvetica Light"/>
              </a:rPr>
              <a:t>Automatically finalize postage statement before verification using </a:t>
            </a:r>
            <a:r>
              <a:rPr lang="en-US" sz="1200" i="1" dirty="0" err="1">
                <a:solidFill>
                  <a:schemeClr val="bg1">
                    <a:lumMod val="50000"/>
                  </a:schemeClr>
                </a:solidFill>
                <a:latin typeface="Helvetica Light"/>
              </a:rPr>
              <a:t>PostalOne</a:t>
            </a:r>
            <a:r>
              <a:rPr lang="en-US" sz="1200" i="1" dirty="0">
                <a:solidFill>
                  <a:schemeClr val="bg1">
                    <a:lumMod val="50000"/>
                  </a:schemeClr>
                </a:solidFill>
                <a:latin typeface="Helvetica Light"/>
              </a:rPr>
              <a:t>! </a:t>
            </a:r>
          </a:p>
          <a:p>
            <a:pPr algn="ctr"/>
            <a:endParaRPr lang="en-US" sz="1200" i="1" dirty="0">
              <a:solidFill>
                <a:schemeClr val="bg1">
                  <a:lumMod val="50000"/>
                </a:schemeClr>
              </a:solidFill>
              <a:latin typeface="Helvetica Light"/>
            </a:endParaRPr>
          </a:p>
          <a:p>
            <a:pPr algn="ctr"/>
            <a:endParaRPr lang="en-US" sz="1200" i="1" dirty="0">
              <a:solidFill>
                <a:schemeClr val="bg1">
                  <a:lumMod val="50000"/>
                </a:schemeClr>
              </a:solidFill>
              <a:latin typeface="Helvetica Light"/>
            </a:endParaRPr>
          </a:p>
          <a:p>
            <a:pPr algn="ctr"/>
            <a:r>
              <a:rPr lang="en-US" sz="1200" b="1" dirty="0">
                <a:solidFill>
                  <a:srgbClr val="92D050"/>
                </a:solidFill>
                <a:latin typeface="Helvetica Light"/>
              </a:rPr>
              <a:t>WHY?</a:t>
            </a:r>
          </a:p>
          <a:p>
            <a:endParaRPr lang="en-US" sz="1200" dirty="0">
              <a:latin typeface="Helvetica Light"/>
            </a:endParaRPr>
          </a:p>
          <a:p>
            <a:pPr algn="ctr"/>
            <a:r>
              <a:rPr lang="en-US" sz="1200" dirty="0">
                <a:latin typeface="Helvetica Light"/>
              </a:rPr>
              <a:t> </a:t>
            </a:r>
            <a:r>
              <a:rPr lang="en-US" sz="1200" dirty="0">
                <a:solidFill>
                  <a:schemeClr val="bg1">
                    <a:lumMod val="50000"/>
                  </a:schemeClr>
                </a:solidFill>
                <a:latin typeface="Helvetica Light"/>
              </a:rPr>
              <a:t>Allows for a longer mail production cycle and greater control over postage payment</a:t>
            </a:r>
          </a:p>
        </p:txBody>
      </p:sp>
      <p:sp>
        <p:nvSpPr>
          <p:cNvPr id="24" name="Rectangle 23">
            <a:extLst>
              <a:ext uri="{FF2B5EF4-FFF2-40B4-BE49-F238E27FC236}">
                <a16:creationId xmlns="" xmlns:a16="http://schemas.microsoft.com/office/drawing/2014/main" id="{649EF74C-4572-42B4-AD4F-628323454B7E}"/>
              </a:ext>
            </a:extLst>
          </p:cNvPr>
          <p:cNvSpPr/>
          <p:nvPr/>
        </p:nvSpPr>
        <p:spPr>
          <a:xfrm>
            <a:off x="10348613" y="4325762"/>
            <a:ext cx="1813928" cy="2274752"/>
          </a:xfrm>
          <a:prstGeom prst="rect">
            <a:avLst/>
          </a:prstGeom>
        </p:spPr>
        <p:txBody>
          <a:bodyPr wrap="square" lIns="58764" tIns="29382" rIns="58764" bIns="2938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latin typeface="Helvetica Light"/>
              </a:rPr>
              <a:t>View reports and drill down for more detail anytime during the month</a:t>
            </a: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r>
              <a:rPr lang="en-US" sz="1200" b="1" dirty="0">
                <a:solidFill>
                  <a:srgbClr val="92D050"/>
                </a:solidFill>
                <a:latin typeface="Helvetica Light"/>
              </a:rPr>
              <a:t>WHY?</a:t>
            </a:r>
          </a:p>
          <a:p>
            <a:pPr algn="ctr"/>
            <a:endParaRPr lang="en-US" sz="1200" dirty="0">
              <a:solidFill>
                <a:srgbClr val="92D050"/>
              </a:solidFill>
              <a:latin typeface="Helvetica Light"/>
            </a:endParaRPr>
          </a:p>
          <a:p>
            <a:pPr algn="ctr"/>
            <a:r>
              <a:rPr lang="en-US" sz="1200" dirty="0">
                <a:solidFill>
                  <a:schemeClr val="bg1">
                    <a:lumMod val="50000"/>
                  </a:schemeClr>
                </a:solidFill>
                <a:latin typeface="Helvetica Light"/>
              </a:rPr>
              <a:t>Allows mailers access to review errors, identify trends, and improve upon future mailings</a:t>
            </a:r>
          </a:p>
          <a:p>
            <a:pPr algn="ctr"/>
            <a:endParaRPr lang="en-US" sz="1200" dirty="0">
              <a:solidFill>
                <a:schemeClr val="bg1">
                  <a:lumMod val="50000"/>
                </a:schemeClr>
              </a:solidFill>
              <a:latin typeface="Helvetica Light"/>
            </a:endParaRPr>
          </a:p>
        </p:txBody>
      </p:sp>
      <p:sp>
        <p:nvSpPr>
          <p:cNvPr id="25" name="Rectangle 24">
            <a:extLst>
              <a:ext uri="{FF2B5EF4-FFF2-40B4-BE49-F238E27FC236}">
                <a16:creationId xmlns="" xmlns:a16="http://schemas.microsoft.com/office/drawing/2014/main" id="{69ADC720-7382-4AE5-B456-9B26C1760FA4}"/>
              </a:ext>
            </a:extLst>
          </p:cNvPr>
          <p:cNvSpPr/>
          <p:nvPr/>
        </p:nvSpPr>
        <p:spPr>
          <a:xfrm>
            <a:off x="8343628" y="4320681"/>
            <a:ext cx="2002190" cy="21231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200" dirty="0">
                <a:solidFill>
                  <a:schemeClr val="bg1">
                    <a:lumMod val="50000"/>
                  </a:schemeClr>
                </a:solidFill>
                <a:latin typeface="Helvetica Light"/>
              </a:rPr>
              <a:t>Compare manual and electronic sampling data to eDoc information</a:t>
            </a:r>
          </a:p>
          <a:p>
            <a:pPr lvl="0" algn="ctr"/>
            <a:endParaRPr lang="en-US" sz="1200" dirty="0">
              <a:solidFill>
                <a:schemeClr val="bg1">
                  <a:lumMod val="50000"/>
                </a:schemeClr>
              </a:solidFill>
              <a:latin typeface="Helvetica Light"/>
            </a:endParaRPr>
          </a:p>
          <a:p>
            <a:pPr lvl="0" algn="ctr"/>
            <a:endParaRPr lang="en-US" sz="1200" dirty="0">
              <a:solidFill>
                <a:schemeClr val="bg1">
                  <a:lumMod val="50000"/>
                </a:schemeClr>
              </a:solidFill>
              <a:latin typeface="Helvetica Light"/>
            </a:endParaRPr>
          </a:p>
          <a:p>
            <a:pPr algn="ctr"/>
            <a:r>
              <a:rPr lang="en-US" sz="1200" b="1" dirty="0">
                <a:solidFill>
                  <a:srgbClr val="92D050"/>
                </a:solidFill>
                <a:latin typeface="Helvetica Light"/>
              </a:rPr>
              <a:t>WHY?</a:t>
            </a:r>
          </a:p>
          <a:p>
            <a:pPr algn="ctr"/>
            <a:endParaRPr lang="en-US" sz="1200" dirty="0">
              <a:solidFill>
                <a:srgbClr val="92D050"/>
              </a:solidFill>
              <a:latin typeface="Helvetica Light"/>
            </a:endParaRPr>
          </a:p>
          <a:p>
            <a:pPr algn="ctr"/>
            <a:r>
              <a:rPr lang="en-US" sz="1200" dirty="0">
                <a:solidFill>
                  <a:schemeClr val="bg1">
                    <a:lumMod val="50000"/>
                  </a:schemeClr>
                </a:solidFill>
                <a:latin typeface="Helvetica Light"/>
              </a:rPr>
              <a:t>Allows for validation that correct payment has been made to USPS</a:t>
            </a:r>
          </a:p>
          <a:p>
            <a:pPr lvl="0" algn="ctr"/>
            <a:endParaRPr lang="en-US" sz="1200" dirty="0">
              <a:solidFill>
                <a:schemeClr val="bg1">
                  <a:lumMod val="50000"/>
                </a:schemeClr>
              </a:solidFill>
              <a:latin typeface="Helvetica Light"/>
            </a:endParaRPr>
          </a:p>
        </p:txBody>
      </p:sp>
      <p:sp>
        <p:nvSpPr>
          <p:cNvPr id="26" name="Rectangle 25">
            <a:extLst>
              <a:ext uri="{FF2B5EF4-FFF2-40B4-BE49-F238E27FC236}">
                <a16:creationId xmlns="" xmlns:a16="http://schemas.microsoft.com/office/drawing/2014/main" id="{9DDA3EE5-98C9-4EEE-AF83-9168E6489629}"/>
              </a:ext>
            </a:extLst>
          </p:cNvPr>
          <p:cNvSpPr/>
          <p:nvPr/>
        </p:nvSpPr>
        <p:spPr>
          <a:xfrm>
            <a:off x="6338963" y="4320681"/>
            <a:ext cx="1991402" cy="21231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latin typeface="Helvetica Light"/>
              </a:rPr>
              <a:t>Electronically collect mailing information using scans from MPE</a:t>
            </a: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r>
              <a:rPr lang="en-US" sz="1200" b="1" dirty="0">
                <a:solidFill>
                  <a:srgbClr val="92D050"/>
                </a:solidFill>
                <a:latin typeface="Helvetica Light"/>
              </a:rPr>
              <a:t>WHY?</a:t>
            </a:r>
          </a:p>
          <a:p>
            <a:pPr algn="ctr"/>
            <a:endParaRPr lang="en-US" sz="1200" dirty="0">
              <a:solidFill>
                <a:srgbClr val="92D050"/>
              </a:solidFill>
              <a:latin typeface="Helvetica Light"/>
            </a:endParaRPr>
          </a:p>
          <a:p>
            <a:pPr algn="ctr"/>
            <a:r>
              <a:rPr lang="en-US" sz="1200" dirty="0">
                <a:solidFill>
                  <a:schemeClr val="bg1">
                    <a:lumMod val="50000"/>
                  </a:schemeClr>
                </a:solidFill>
                <a:latin typeface="Helvetica Light"/>
              </a:rPr>
              <a:t>Allows to check almost every </a:t>
            </a:r>
            <a:r>
              <a:rPr lang="en-US" sz="1200" dirty="0" err="1">
                <a:solidFill>
                  <a:schemeClr val="bg1">
                    <a:lumMod val="50000"/>
                  </a:schemeClr>
                </a:solidFill>
                <a:latin typeface="Helvetica Light"/>
              </a:rPr>
              <a:t>mailpiece</a:t>
            </a:r>
            <a:r>
              <a:rPr lang="en-US" sz="1200" dirty="0">
                <a:solidFill>
                  <a:schemeClr val="bg1">
                    <a:lumMod val="50000"/>
                  </a:schemeClr>
                </a:solidFill>
                <a:latin typeface="Helvetica Light"/>
              </a:rPr>
              <a:t> for quality</a:t>
            </a:r>
          </a:p>
          <a:p>
            <a:pPr algn="ctr"/>
            <a:endParaRPr lang="en-US" sz="1200" dirty="0">
              <a:solidFill>
                <a:schemeClr val="bg1">
                  <a:lumMod val="50000"/>
                </a:schemeClr>
              </a:solidFill>
              <a:latin typeface="Helvetica Light"/>
            </a:endParaRPr>
          </a:p>
        </p:txBody>
      </p:sp>
      <p:sp>
        <p:nvSpPr>
          <p:cNvPr id="27" name="Rectangle 26">
            <a:extLst>
              <a:ext uri="{FF2B5EF4-FFF2-40B4-BE49-F238E27FC236}">
                <a16:creationId xmlns="" xmlns:a16="http://schemas.microsoft.com/office/drawing/2014/main" id="{493A8FCE-EC77-4855-B194-6456DC6788BE}"/>
              </a:ext>
            </a:extLst>
          </p:cNvPr>
          <p:cNvSpPr/>
          <p:nvPr/>
        </p:nvSpPr>
        <p:spPr>
          <a:xfrm>
            <a:off x="4327918" y="4320681"/>
            <a:ext cx="1989475" cy="267695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latin typeface="Helvetica Light"/>
              </a:rPr>
              <a:t> Manually collect mailing information at the DMU or BMEU using handheld scanner</a:t>
            </a:r>
          </a:p>
          <a:p>
            <a:pPr algn="ctr"/>
            <a:endParaRPr lang="en-US" sz="1200" dirty="0">
              <a:solidFill>
                <a:schemeClr val="bg1">
                  <a:lumMod val="50000"/>
                </a:schemeClr>
              </a:solidFill>
              <a:latin typeface="Helvetica Light"/>
            </a:endParaRPr>
          </a:p>
          <a:p>
            <a:pPr algn="ctr"/>
            <a:r>
              <a:rPr lang="en-US" sz="1200" b="1" dirty="0">
                <a:solidFill>
                  <a:srgbClr val="92D050"/>
                </a:solidFill>
                <a:latin typeface="Helvetica Light"/>
              </a:rPr>
              <a:t>WHY?</a:t>
            </a:r>
          </a:p>
          <a:p>
            <a:pPr algn="ctr"/>
            <a:endParaRPr lang="en-US" sz="1200" dirty="0">
              <a:solidFill>
                <a:srgbClr val="92D050"/>
              </a:solidFill>
              <a:latin typeface="Helvetica Light"/>
            </a:endParaRPr>
          </a:p>
          <a:p>
            <a:pPr algn="ctr"/>
            <a:r>
              <a:rPr lang="en-US" sz="1200" dirty="0">
                <a:solidFill>
                  <a:schemeClr val="bg1">
                    <a:lumMod val="50000"/>
                  </a:schemeClr>
                </a:solidFill>
                <a:latin typeface="Helvetica Light"/>
              </a:rPr>
              <a:t>Allows for the collection of weight, </a:t>
            </a:r>
          </a:p>
          <a:p>
            <a:pPr algn="ctr"/>
            <a:r>
              <a:rPr lang="en-US" sz="1200" dirty="0">
                <a:solidFill>
                  <a:schemeClr val="bg1">
                    <a:lumMod val="50000"/>
                  </a:schemeClr>
                </a:solidFill>
                <a:latin typeface="Helvetica Light"/>
              </a:rPr>
              <a:t>postage payment, and mail characteristic data</a:t>
            </a: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a:p>
            <a:pPr algn="ctr"/>
            <a:endParaRPr lang="en-US" sz="1200" dirty="0">
              <a:solidFill>
                <a:schemeClr val="bg1">
                  <a:lumMod val="50000"/>
                </a:schemeClr>
              </a:solidFill>
              <a:latin typeface="Helvetica Light"/>
            </a:endParaRPr>
          </a:p>
        </p:txBody>
      </p:sp>
      <p:pic>
        <p:nvPicPr>
          <p:cNvPr id="28" name="Picture 27">
            <a:extLst>
              <a:ext uri="{FF2B5EF4-FFF2-40B4-BE49-F238E27FC236}">
                <a16:creationId xmlns="" xmlns:a16="http://schemas.microsoft.com/office/drawing/2014/main" id="{BD8A1317-9331-4CD1-AFB4-3D8C609D9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469" y="2155881"/>
            <a:ext cx="1326818" cy="98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a:extLst>
              <a:ext uri="{FF2B5EF4-FFF2-40B4-BE49-F238E27FC236}">
                <a16:creationId xmlns="" xmlns:a16="http://schemas.microsoft.com/office/drawing/2014/main" id="{12D8741A-E520-43B0-A519-F54FBF8E7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098" y="1912952"/>
            <a:ext cx="1159149" cy="139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a:extLst>
              <a:ext uri="{FF2B5EF4-FFF2-40B4-BE49-F238E27FC236}">
                <a16:creationId xmlns="" xmlns:a16="http://schemas.microsoft.com/office/drawing/2014/main" id="{1DFDFFF2-8C38-4F33-AE70-23410536B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333" y="2244579"/>
            <a:ext cx="1649654" cy="89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a:extLst>
              <a:ext uri="{FF2B5EF4-FFF2-40B4-BE49-F238E27FC236}">
                <a16:creationId xmlns="" xmlns:a16="http://schemas.microsoft.com/office/drawing/2014/main" id="{D9CA07B9-FB37-48A8-A369-D4492FF32B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4811" y="2202574"/>
            <a:ext cx="1602042" cy="94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a:extLst>
              <a:ext uri="{FF2B5EF4-FFF2-40B4-BE49-F238E27FC236}">
                <a16:creationId xmlns="" xmlns:a16="http://schemas.microsoft.com/office/drawing/2014/main" id="{3FF104CC-741E-48AB-BCEB-1F1950D8FC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73" t="8099" r="4773" b="7548"/>
          <a:stretch/>
        </p:blipFill>
        <p:spPr bwMode="auto">
          <a:xfrm>
            <a:off x="2389352" y="2202574"/>
            <a:ext cx="1894981" cy="94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a:extLst>
              <a:ext uri="{FF2B5EF4-FFF2-40B4-BE49-F238E27FC236}">
                <a16:creationId xmlns="" xmlns:a16="http://schemas.microsoft.com/office/drawing/2014/main" id="{552E08DC-D140-4D9E-8528-715C91EA48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49" y="2202574"/>
            <a:ext cx="1992451" cy="94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9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F0F6DEE-5BD8-4ADA-8864-A1C0AA82908E}"/>
              </a:ext>
            </a:extLst>
          </p:cNvPr>
          <p:cNvSpPr>
            <a:spLocks noGrp="1"/>
          </p:cNvSpPr>
          <p:nvPr>
            <p:ph type="sldNum" sz="quarter" idx="12"/>
          </p:nvPr>
        </p:nvSpPr>
        <p:spPr/>
        <p:txBody>
          <a:bodyPr/>
          <a:lstStyle/>
          <a:p>
            <a:fld id="{7598BF81-8B34-B643-B5B0-4C1DA59A715B}" type="slidenum">
              <a:rPr lang="en-US" smtClean="0"/>
              <a:t>37</a:t>
            </a:fld>
            <a:endParaRPr lang="en-US"/>
          </a:p>
        </p:txBody>
      </p:sp>
      <p:sp>
        <p:nvSpPr>
          <p:cNvPr id="5" name="Rectangle 4">
            <a:extLst>
              <a:ext uri="{FF2B5EF4-FFF2-40B4-BE49-F238E27FC236}">
                <a16:creationId xmlns="" xmlns:a16="http://schemas.microsoft.com/office/drawing/2014/main" id="{C5893AF9-2B15-401E-B9F8-2B4807D54BD0}"/>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Benefits of Seamless</a:t>
            </a:r>
          </a:p>
        </p:txBody>
      </p:sp>
      <p:sp>
        <p:nvSpPr>
          <p:cNvPr id="7" name="Title 2">
            <a:extLst>
              <a:ext uri="{FF2B5EF4-FFF2-40B4-BE49-F238E27FC236}">
                <a16:creationId xmlns="" xmlns:a16="http://schemas.microsoft.com/office/drawing/2014/main" id="{1E2395B4-EFEE-4CFB-9D37-B25157E09A59}"/>
              </a:ext>
            </a:extLst>
          </p:cNvPr>
          <p:cNvSpPr>
            <a:spLocks noGrp="1"/>
          </p:cNvSpPr>
          <p:nvPr>
            <p:ph type="title"/>
          </p:nvPr>
        </p:nvSpPr>
        <p:spPr>
          <a:xfrm>
            <a:off x="379412" y="1047252"/>
            <a:ext cx="11430000" cy="1695948"/>
          </a:xfrm>
        </p:spPr>
        <p:txBody>
          <a:bodyPr anchor="t">
            <a:normAutofit/>
          </a:bodyPr>
          <a:lstStyle/>
          <a:p>
            <a:r>
              <a:rPr lang="en-US" sz="1800" dirty="0">
                <a:latin typeface="Helvetica Light"/>
              </a:rPr>
              <a:t>Seamless Acceptance measures the quality of a mail preparer’s process over a calendar month to identify trends in mail quality issues rather than isolated poor quality incidents</a:t>
            </a:r>
            <a:br>
              <a:rPr lang="en-US" sz="1800" dirty="0">
                <a:latin typeface="Helvetica Light"/>
              </a:rPr>
            </a:br>
            <a:r>
              <a:rPr lang="en-US" sz="1800" dirty="0">
                <a:latin typeface="Helvetica Light"/>
              </a:rPr>
              <a:t/>
            </a:r>
            <a:br>
              <a:rPr lang="en-US" sz="1800" dirty="0">
                <a:latin typeface="Helvetica Light"/>
              </a:rPr>
            </a:br>
            <a:endParaRPr lang="en-US" sz="1800" dirty="0">
              <a:latin typeface="Helvetica Light"/>
            </a:endParaRPr>
          </a:p>
        </p:txBody>
      </p:sp>
      <p:sp>
        <p:nvSpPr>
          <p:cNvPr id="8" name="Rectangle 7">
            <a:extLst>
              <a:ext uri="{FF2B5EF4-FFF2-40B4-BE49-F238E27FC236}">
                <a16:creationId xmlns="" xmlns:a16="http://schemas.microsoft.com/office/drawing/2014/main" id="{8D12B935-A262-4B58-BF8B-13757EC941EF}"/>
              </a:ext>
            </a:extLst>
          </p:cNvPr>
          <p:cNvSpPr/>
          <p:nvPr/>
        </p:nvSpPr>
        <p:spPr>
          <a:xfrm>
            <a:off x="684212" y="1973282"/>
            <a:ext cx="11353800" cy="3970318"/>
          </a:xfrm>
          <a:prstGeom prst="rect">
            <a:avLst/>
          </a:prstGeom>
        </p:spPr>
        <p:txBody>
          <a:bodyPr wrap="square">
            <a:spAutoFit/>
          </a:bodyPr>
          <a:lstStyle/>
          <a:p>
            <a:pPr marL="285750" indent="-285750">
              <a:buFont typeface="Arial" panose="020B0604020202020204" pitchFamily="34" charset="0"/>
              <a:buChar char="•"/>
            </a:pPr>
            <a:r>
              <a:rPr lang="en-US" dirty="0">
                <a:latin typeface="Helvetica Light"/>
              </a:rPr>
              <a:t>Verifications are performed electronically, reducing complexity</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Auto-finalization puts control of postage payment into the mailers’ hands</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Longer mail production cycle</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Control over mail release timing without USPS intervention</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Allows  for improved feedback and identification of trends</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Standardized acceptance and verification process</a:t>
            </a:r>
          </a:p>
          <a:p>
            <a:pPr marL="285750" indent="-285750">
              <a:buFont typeface="Arial" panose="020B0604020202020204" pitchFamily="34" charset="0"/>
              <a:buChar char="•"/>
            </a:pPr>
            <a:endParaRPr lang="en-US" dirty="0">
              <a:latin typeface="Helvetica Light"/>
            </a:endParaRPr>
          </a:p>
          <a:p>
            <a:pPr marL="285750" indent="-285750">
              <a:buFont typeface="Arial" panose="020B0604020202020204" pitchFamily="34" charset="0"/>
              <a:buChar char="•"/>
            </a:pPr>
            <a:r>
              <a:rPr lang="en-US" dirty="0">
                <a:latin typeface="Helvetica Light"/>
              </a:rPr>
              <a:t>Trend-based verifications measuring quality across a calendar month</a:t>
            </a:r>
            <a:br>
              <a:rPr lang="en-US" dirty="0">
                <a:latin typeface="Helvetica Light"/>
              </a:rPr>
            </a:br>
            <a:endParaRPr lang="en-US" dirty="0"/>
          </a:p>
        </p:txBody>
      </p:sp>
    </p:spTree>
    <p:extLst>
      <p:ext uri="{BB962C8B-B14F-4D97-AF65-F5344CB8AC3E}">
        <p14:creationId xmlns:p14="http://schemas.microsoft.com/office/powerpoint/2010/main" val="3978285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CA1F0D4-E6ED-4823-97D2-0C30B6934EB1}"/>
              </a:ext>
            </a:extLst>
          </p:cNvPr>
          <p:cNvSpPr>
            <a:spLocks noGrp="1"/>
          </p:cNvSpPr>
          <p:nvPr>
            <p:ph type="sldNum" sz="quarter" idx="12"/>
          </p:nvPr>
        </p:nvSpPr>
        <p:spPr/>
        <p:txBody>
          <a:bodyPr/>
          <a:lstStyle/>
          <a:p>
            <a:fld id="{7598BF81-8B34-B643-B5B0-4C1DA59A715B}" type="slidenum">
              <a:rPr lang="en-US" smtClean="0"/>
              <a:t>38</a:t>
            </a:fld>
            <a:endParaRPr lang="en-US"/>
          </a:p>
        </p:txBody>
      </p:sp>
      <p:sp>
        <p:nvSpPr>
          <p:cNvPr id="5" name="Rectangle 4">
            <a:extLst>
              <a:ext uri="{FF2B5EF4-FFF2-40B4-BE49-F238E27FC236}">
                <a16:creationId xmlns="" xmlns:a16="http://schemas.microsoft.com/office/drawing/2014/main" id="{CA158C5B-DDBF-45FE-A404-1F73436F3141}"/>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Measuring Mail Quality</a:t>
            </a:r>
          </a:p>
        </p:txBody>
      </p:sp>
      <p:sp>
        <p:nvSpPr>
          <p:cNvPr id="6" name="Title 2">
            <a:extLst>
              <a:ext uri="{FF2B5EF4-FFF2-40B4-BE49-F238E27FC236}">
                <a16:creationId xmlns="" xmlns:a16="http://schemas.microsoft.com/office/drawing/2014/main" id="{8C88A62E-51C7-43C7-8685-80395E6DFD7D}"/>
              </a:ext>
            </a:extLst>
          </p:cNvPr>
          <p:cNvSpPr>
            <a:spLocks noGrp="1"/>
          </p:cNvSpPr>
          <p:nvPr>
            <p:ph type="title"/>
          </p:nvPr>
        </p:nvSpPr>
        <p:spPr>
          <a:xfrm>
            <a:off x="379412" y="1047252"/>
            <a:ext cx="11430000" cy="1924548"/>
          </a:xfrm>
        </p:spPr>
        <p:txBody>
          <a:bodyPr anchor="t">
            <a:normAutofit/>
          </a:bodyPr>
          <a:lstStyle/>
          <a:p>
            <a:r>
              <a:rPr lang="en-US" sz="1800" dirty="0">
                <a:latin typeface="Helvetica Light"/>
              </a:rPr>
              <a:t>Seamless Acceptance uses data from electronic Documentation (eDoc), manual sampling, and from Mail Processing Equipment (MPE) scans to confirm mailpieces have been paid for, were properly addressed, and were prepared properly.</a:t>
            </a:r>
          </a:p>
        </p:txBody>
      </p:sp>
      <p:sp>
        <p:nvSpPr>
          <p:cNvPr id="25" name="Rectangle 24">
            <a:extLst>
              <a:ext uri="{FF2B5EF4-FFF2-40B4-BE49-F238E27FC236}">
                <a16:creationId xmlns="" xmlns:a16="http://schemas.microsoft.com/office/drawing/2014/main" id="{ED6EFFFF-0404-4A3E-B6E3-D6173D14AF56}"/>
              </a:ext>
            </a:extLst>
          </p:cNvPr>
          <p:cNvSpPr/>
          <p:nvPr/>
        </p:nvSpPr>
        <p:spPr>
          <a:xfrm>
            <a:off x="8289279" y="2052348"/>
            <a:ext cx="3657600" cy="4572000"/>
          </a:xfrm>
          <a:prstGeom prst="rect">
            <a:avLst/>
          </a:prstGeom>
          <a:solidFill>
            <a:schemeClr val="bg1"/>
          </a:solidFill>
          <a:ln w="6350"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anchor="t"/>
          <a:lstStyle/>
          <a:p>
            <a:pPr algn="ctr" eaLnBrk="1" fontAlgn="auto" hangingPunct="1">
              <a:spcBef>
                <a:spcPts val="0"/>
              </a:spcBef>
              <a:spcAft>
                <a:spcPts val="0"/>
              </a:spcAft>
              <a:defRPr/>
            </a:pPr>
            <a:r>
              <a:rPr lang="en-US" b="1" kern="0" dirty="0">
                <a:latin typeface="Helvetica Light"/>
                <a:cs typeface="Arial" panose="020B0604020202020204" pitchFamily="34" charset="0"/>
              </a:rPr>
              <a:t>Mail Processing Equipment (MPE)</a:t>
            </a:r>
            <a:endParaRPr lang="en-US" sz="1200" kern="0" dirty="0">
              <a:latin typeface="Helvetica Light"/>
              <a:cs typeface="Arial" panose="020B0604020202020204" pitchFamily="34" charset="0"/>
            </a:endParaRPr>
          </a:p>
        </p:txBody>
      </p:sp>
      <p:sp>
        <p:nvSpPr>
          <p:cNvPr id="26" name="Rectangle 25">
            <a:extLst>
              <a:ext uri="{FF2B5EF4-FFF2-40B4-BE49-F238E27FC236}">
                <a16:creationId xmlns="" xmlns:a16="http://schemas.microsoft.com/office/drawing/2014/main" id="{0934C7C9-2FD8-4C00-A4E7-8E14945C4B63}"/>
              </a:ext>
            </a:extLst>
          </p:cNvPr>
          <p:cNvSpPr/>
          <p:nvPr/>
        </p:nvSpPr>
        <p:spPr>
          <a:xfrm>
            <a:off x="4265612" y="2057400"/>
            <a:ext cx="3657600" cy="4572000"/>
          </a:xfrm>
          <a:prstGeom prst="rect">
            <a:avLst/>
          </a:prstGeom>
          <a:solidFill>
            <a:schemeClr val="bg1"/>
          </a:solidFill>
          <a:ln w="6350"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anchor="t"/>
          <a:lstStyle/>
          <a:p>
            <a:pPr algn="ctr" eaLnBrk="1" fontAlgn="auto" hangingPunct="1">
              <a:spcBef>
                <a:spcPts val="0"/>
              </a:spcBef>
              <a:spcAft>
                <a:spcPts val="0"/>
              </a:spcAft>
              <a:defRPr/>
            </a:pPr>
            <a:r>
              <a:rPr lang="en-US" b="1" kern="0" dirty="0">
                <a:latin typeface="Helvetica Light"/>
                <a:cs typeface="Arial" panose="020B0604020202020204" pitchFamily="34" charset="0"/>
              </a:rPr>
              <a:t>Manual Sampling</a:t>
            </a:r>
            <a:endParaRPr lang="en-US" sz="1200" kern="0" dirty="0">
              <a:latin typeface="Helvetica Light"/>
              <a:cs typeface="Arial" panose="020B0604020202020204" pitchFamily="34" charset="0"/>
            </a:endParaRPr>
          </a:p>
        </p:txBody>
      </p:sp>
      <p:sp>
        <p:nvSpPr>
          <p:cNvPr id="45" name="Rectangle 44">
            <a:extLst>
              <a:ext uri="{FF2B5EF4-FFF2-40B4-BE49-F238E27FC236}">
                <a16:creationId xmlns="" xmlns:a16="http://schemas.microsoft.com/office/drawing/2014/main" id="{F3EAD5DC-8E8E-4E5E-BC40-3E2E727151D9}"/>
              </a:ext>
            </a:extLst>
          </p:cNvPr>
          <p:cNvSpPr/>
          <p:nvPr/>
        </p:nvSpPr>
        <p:spPr>
          <a:xfrm>
            <a:off x="241945" y="2052348"/>
            <a:ext cx="3657600" cy="4572000"/>
          </a:xfrm>
          <a:prstGeom prst="rect">
            <a:avLst/>
          </a:prstGeom>
          <a:solidFill>
            <a:schemeClr val="bg1"/>
          </a:solidFill>
          <a:ln w="6350"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anchor="t"/>
          <a:lstStyle/>
          <a:p>
            <a:pPr algn="ctr" eaLnBrk="1" fontAlgn="auto" hangingPunct="1">
              <a:spcBef>
                <a:spcPts val="0"/>
              </a:spcBef>
              <a:spcAft>
                <a:spcPts val="0"/>
              </a:spcAft>
              <a:defRPr/>
            </a:pPr>
            <a:r>
              <a:rPr lang="en-US" b="1" kern="0" dirty="0">
                <a:latin typeface="Helvetica Light"/>
                <a:cs typeface="Arial" panose="020B0604020202020204" pitchFamily="34" charset="0"/>
              </a:rPr>
              <a:t>eDoc</a:t>
            </a:r>
            <a:endParaRPr lang="en-US" sz="1200" kern="0" dirty="0">
              <a:latin typeface="Helvetica Light"/>
              <a:cs typeface="Arial" panose="020B0604020202020204" pitchFamily="34" charset="0"/>
            </a:endParaRPr>
          </a:p>
        </p:txBody>
      </p:sp>
      <p:grpSp>
        <p:nvGrpSpPr>
          <p:cNvPr id="46" name="Group 45">
            <a:extLst>
              <a:ext uri="{FF2B5EF4-FFF2-40B4-BE49-F238E27FC236}">
                <a16:creationId xmlns="" xmlns:a16="http://schemas.microsoft.com/office/drawing/2014/main" id="{AD5DB58B-6A67-48CC-AD8A-6F8956D5D34D}"/>
              </a:ext>
            </a:extLst>
          </p:cNvPr>
          <p:cNvGrpSpPr/>
          <p:nvPr/>
        </p:nvGrpSpPr>
        <p:grpSpPr>
          <a:xfrm>
            <a:off x="521177" y="2514600"/>
            <a:ext cx="3099137" cy="1219200"/>
            <a:chOff x="4129" y="1493967"/>
            <a:chExt cx="1280293" cy="1538028"/>
          </a:xfrm>
          <a:noFill/>
        </p:grpSpPr>
        <p:sp>
          <p:nvSpPr>
            <p:cNvPr id="47" name="Rounded Rectangle 10">
              <a:extLst>
                <a:ext uri="{FF2B5EF4-FFF2-40B4-BE49-F238E27FC236}">
                  <a16:creationId xmlns="" xmlns:a16="http://schemas.microsoft.com/office/drawing/2014/main" id="{092461C9-C3CA-4CED-96F1-E7105390EE4F}"/>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56" name="Rounded Rectangle 4">
              <a:extLst>
                <a:ext uri="{FF2B5EF4-FFF2-40B4-BE49-F238E27FC236}">
                  <a16:creationId xmlns="" xmlns:a16="http://schemas.microsoft.com/office/drawing/2014/main" id="{89D1E5B0-8D70-4A61-9CB6-45D96C153ABD}"/>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Delivery Point Verification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IMb in eDoc contains an valid delivery point, based on reference data from AMS</a:t>
              </a:r>
            </a:p>
          </p:txBody>
        </p:sp>
      </p:grpSp>
      <p:grpSp>
        <p:nvGrpSpPr>
          <p:cNvPr id="57" name="Group 56">
            <a:extLst>
              <a:ext uri="{FF2B5EF4-FFF2-40B4-BE49-F238E27FC236}">
                <a16:creationId xmlns="" xmlns:a16="http://schemas.microsoft.com/office/drawing/2014/main" id="{6FE26ECF-7716-4136-B4BD-C904B6B45F13}"/>
              </a:ext>
            </a:extLst>
          </p:cNvPr>
          <p:cNvGrpSpPr/>
          <p:nvPr/>
        </p:nvGrpSpPr>
        <p:grpSpPr>
          <a:xfrm>
            <a:off x="4544843" y="2514600"/>
            <a:ext cx="3099137" cy="914400"/>
            <a:chOff x="4129" y="1493967"/>
            <a:chExt cx="1280293" cy="1538028"/>
          </a:xfrm>
          <a:noFill/>
        </p:grpSpPr>
        <p:sp>
          <p:nvSpPr>
            <p:cNvPr id="58" name="Rounded Rectangle 10">
              <a:extLst>
                <a:ext uri="{FF2B5EF4-FFF2-40B4-BE49-F238E27FC236}">
                  <a16:creationId xmlns="" xmlns:a16="http://schemas.microsoft.com/office/drawing/2014/main" id="{73CE2779-05D4-4FF5-B2E5-912211968EB2}"/>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59" name="Rounded Rectangle 4">
              <a:extLst>
                <a:ext uri="{FF2B5EF4-FFF2-40B4-BE49-F238E27FC236}">
                  <a16:creationId xmlns="" xmlns:a16="http://schemas.microsoft.com/office/drawing/2014/main" id="{CFE7F38A-A1EF-47C3-AE5E-82221F9496F9}"/>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Weight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Sampled weight consistent with weight included in eDoc</a:t>
              </a:r>
            </a:p>
          </p:txBody>
        </p:sp>
      </p:grpSp>
      <p:grpSp>
        <p:nvGrpSpPr>
          <p:cNvPr id="67" name="Group 66">
            <a:extLst>
              <a:ext uri="{FF2B5EF4-FFF2-40B4-BE49-F238E27FC236}">
                <a16:creationId xmlns="" xmlns:a16="http://schemas.microsoft.com/office/drawing/2014/main" id="{573AECA4-FFA3-4A7A-BBAB-067C269E9A28}"/>
              </a:ext>
            </a:extLst>
          </p:cNvPr>
          <p:cNvGrpSpPr/>
          <p:nvPr/>
        </p:nvGrpSpPr>
        <p:grpSpPr>
          <a:xfrm>
            <a:off x="8568510" y="2514600"/>
            <a:ext cx="3099137" cy="1219200"/>
            <a:chOff x="4129" y="1493967"/>
            <a:chExt cx="1280293" cy="1538028"/>
          </a:xfrm>
          <a:noFill/>
        </p:grpSpPr>
        <p:sp>
          <p:nvSpPr>
            <p:cNvPr id="68" name="Rounded Rectangle 10">
              <a:extLst>
                <a:ext uri="{FF2B5EF4-FFF2-40B4-BE49-F238E27FC236}">
                  <a16:creationId xmlns="" xmlns:a16="http://schemas.microsoft.com/office/drawing/2014/main" id="{40D4DBD6-C313-46DB-AB7D-35AABC63A450}"/>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69" name="Rounded Rectangle 4">
              <a:extLst>
                <a:ext uri="{FF2B5EF4-FFF2-40B4-BE49-F238E27FC236}">
                  <a16:creationId xmlns="" xmlns:a16="http://schemas.microsoft.com/office/drawing/2014/main" id="{0F04633C-D9FD-4047-80F2-ED6E848A5E2D}"/>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Nesting Sortation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Piece nesting in the same tray as defined in eDoc</a:t>
              </a:r>
            </a:p>
          </p:txBody>
        </p:sp>
      </p:grpSp>
      <p:grpSp>
        <p:nvGrpSpPr>
          <p:cNvPr id="70" name="Group 69">
            <a:extLst>
              <a:ext uri="{FF2B5EF4-FFF2-40B4-BE49-F238E27FC236}">
                <a16:creationId xmlns="" xmlns:a16="http://schemas.microsoft.com/office/drawing/2014/main" id="{D3E4BE78-2046-4EB4-9A0E-5CC6DD397B5F}"/>
              </a:ext>
            </a:extLst>
          </p:cNvPr>
          <p:cNvGrpSpPr/>
          <p:nvPr/>
        </p:nvGrpSpPr>
        <p:grpSpPr>
          <a:xfrm>
            <a:off x="8568509" y="3825875"/>
            <a:ext cx="3099137" cy="1219200"/>
            <a:chOff x="4129" y="1493967"/>
            <a:chExt cx="1280293" cy="1538028"/>
          </a:xfrm>
          <a:noFill/>
        </p:grpSpPr>
        <p:sp>
          <p:nvSpPr>
            <p:cNvPr id="71" name="Rounded Rectangle 10">
              <a:extLst>
                <a:ext uri="{FF2B5EF4-FFF2-40B4-BE49-F238E27FC236}">
                  <a16:creationId xmlns="" xmlns:a16="http://schemas.microsoft.com/office/drawing/2014/main" id="{FED051D7-313D-4068-BF1D-2D481B6BDDF1}"/>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72" name="Rounded Rectangle 4">
              <a:extLst>
                <a:ext uri="{FF2B5EF4-FFF2-40B4-BE49-F238E27FC236}">
                  <a16:creationId xmlns="" xmlns:a16="http://schemas.microsoft.com/office/drawing/2014/main" id="{14DD4C13-EE08-44BF-BC3E-9FD91439EC04}"/>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Undocumented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Scanned IMb included in eDoc (within the past 45 days)</a:t>
              </a:r>
            </a:p>
          </p:txBody>
        </p:sp>
      </p:grpSp>
      <p:grpSp>
        <p:nvGrpSpPr>
          <p:cNvPr id="73" name="Group 72">
            <a:extLst>
              <a:ext uri="{FF2B5EF4-FFF2-40B4-BE49-F238E27FC236}">
                <a16:creationId xmlns="" xmlns:a16="http://schemas.microsoft.com/office/drawing/2014/main" id="{9680F70C-712C-4369-A78A-A27B477B1E9D}"/>
              </a:ext>
            </a:extLst>
          </p:cNvPr>
          <p:cNvGrpSpPr/>
          <p:nvPr/>
        </p:nvGrpSpPr>
        <p:grpSpPr>
          <a:xfrm>
            <a:off x="4544843" y="3505200"/>
            <a:ext cx="3099137" cy="914400"/>
            <a:chOff x="4129" y="1493967"/>
            <a:chExt cx="1280293" cy="1538028"/>
          </a:xfrm>
          <a:noFill/>
        </p:grpSpPr>
        <p:sp>
          <p:nvSpPr>
            <p:cNvPr id="74" name="Rounded Rectangle 10">
              <a:extLst>
                <a:ext uri="{FF2B5EF4-FFF2-40B4-BE49-F238E27FC236}">
                  <a16:creationId xmlns="" xmlns:a16="http://schemas.microsoft.com/office/drawing/2014/main" id="{8E7D8A59-F9F7-4544-991B-3354279F0D8E}"/>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75" name="Rounded Rectangle 4">
              <a:extLst>
                <a:ext uri="{FF2B5EF4-FFF2-40B4-BE49-F238E27FC236}">
                  <a16:creationId xmlns="" xmlns:a16="http://schemas.microsoft.com/office/drawing/2014/main" id="{D2BD9713-5C0E-4733-9D91-DCDCA989ADAC}"/>
                </a:ext>
              </a:extLst>
            </p:cNvPr>
            <p:cNvSpPr/>
            <p:nvPr/>
          </p:nvSpPr>
          <p:spPr>
            <a:xfrm>
              <a:off x="41628" y="1531466"/>
              <a:ext cx="1232887" cy="1463031"/>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Postage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Postage Payment Method and Postage Affixed consistent with eDoc</a:t>
              </a:r>
            </a:p>
          </p:txBody>
        </p:sp>
      </p:grpSp>
      <p:grpSp>
        <p:nvGrpSpPr>
          <p:cNvPr id="76" name="Group 75">
            <a:extLst>
              <a:ext uri="{FF2B5EF4-FFF2-40B4-BE49-F238E27FC236}">
                <a16:creationId xmlns="" xmlns:a16="http://schemas.microsoft.com/office/drawing/2014/main" id="{FDC5B479-3242-492C-98B2-2178874C1A27}"/>
              </a:ext>
            </a:extLst>
          </p:cNvPr>
          <p:cNvGrpSpPr/>
          <p:nvPr/>
        </p:nvGrpSpPr>
        <p:grpSpPr>
          <a:xfrm>
            <a:off x="4545012" y="4495800"/>
            <a:ext cx="3099137" cy="914400"/>
            <a:chOff x="4129" y="1493967"/>
            <a:chExt cx="1280293" cy="1538028"/>
          </a:xfrm>
          <a:noFill/>
        </p:grpSpPr>
        <p:sp>
          <p:nvSpPr>
            <p:cNvPr id="77" name="Rounded Rectangle 10">
              <a:extLst>
                <a:ext uri="{FF2B5EF4-FFF2-40B4-BE49-F238E27FC236}">
                  <a16:creationId xmlns="" xmlns:a16="http://schemas.microsoft.com/office/drawing/2014/main" id="{E79785BF-A5E1-4EA2-BBA2-834BDF76D730}"/>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78" name="Rounded Rectangle 4">
              <a:extLst>
                <a:ext uri="{FF2B5EF4-FFF2-40B4-BE49-F238E27FC236}">
                  <a16:creationId xmlns="" xmlns:a16="http://schemas.microsoft.com/office/drawing/2014/main" id="{230C3142-2B88-43BA-9C3D-2F746A0339F0}"/>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400" b="1" kern="0" dirty="0">
                  <a:solidFill>
                    <a:prstClr val="black"/>
                  </a:solidFill>
                  <a:latin typeface="Helvetica Light"/>
                </a:rPr>
                <a:t>Mail Characteristic</a:t>
              </a:r>
              <a:endParaRPr kumimoji="0" lang="en-US" altLang="en-US" sz="1400" b="1" i="0" u="none" strike="noStrike" kern="0" cap="none" spc="0" normalizeH="0" baseline="0" noProof="0" dirty="0">
                <a:ln>
                  <a:noFill/>
                </a:ln>
                <a:solidFill>
                  <a:prstClr val="black"/>
                </a:solidFill>
                <a:effectLst/>
                <a:uLnTx/>
                <a:uFillTx/>
                <a:latin typeface="Helvetica Ligh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Processing category and mail class consistent with eDoc</a:t>
              </a:r>
            </a:p>
          </p:txBody>
        </p:sp>
      </p:grpSp>
      <p:grpSp>
        <p:nvGrpSpPr>
          <p:cNvPr id="79" name="Group 78">
            <a:extLst>
              <a:ext uri="{FF2B5EF4-FFF2-40B4-BE49-F238E27FC236}">
                <a16:creationId xmlns="" xmlns:a16="http://schemas.microsoft.com/office/drawing/2014/main" id="{F1BD20FE-A3F8-41CC-9015-A60E91D84D44}"/>
              </a:ext>
            </a:extLst>
          </p:cNvPr>
          <p:cNvGrpSpPr/>
          <p:nvPr/>
        </p:nvGrpSpPr>
        <p:grpSpPr>
          <a:xfrm>
            <a:off x="4544675" y="5486400"/>
            <a:ext cx="3099137" cy="914400"/>
            <a:chOff x="4129" y="1493967"/>
            <a:chExt cx="1280293" cy="1538028"/>
          </a:xfrm>
          <a:noFill/>
        </p:grpSpPr>
        <p:sp>
          <p:nvSpPr>
            <p:cNvPr id="80" name="Rounded Rectangle 10">
              <a:extLst>
                <a:ext uri="{FF2B5EF4-FFF2-40B4-BE49-F238E27FC236}">
                  <a16:creationId xmlns="" xmlns:a16="http://schemas.microsoft.com/office/drawing/2014/main" id="{BC1C630B-BDFD-4AE0-975F-A81B57FCBAE1}"/>
                </a:ext>
              </a:extLst>
            </p:cNvPr>
            <p:cNvSpPr/>
            <p:nvPr/>
          </p:nvSpPr>
          <p:spPr>
            <a:xfrm>
              <a:off x="4129" y="1493967"/>
              <a:ext cx="1280293" cy="1538028"/>
            </a:xfrm>
            <a:prstGeom prst="roundRect">
              <a:avLst>
                <a:gd name="adj" fmla="val 10000"/>
              </a:avLst>
            </a:prstGeom>
            <a:grpFill/>
            <a:ln w="28575" cap="flat" cmpd="sng" algn="ctr">
              <a:solidFill>
                <a:srgbClr val="00B0F0"/>
              </a:solidFill>
              <a:prstDash val="solid"/>
            </a:ln>
            <a:effectLst/>
          </p:spPr>
        </p:sp>
        <p:sp>
          <p:nvSpPr>
            <p:cNvPr id="81" name="Rounded Rectangle 4">
              <a:extLst>
                <a:ext uri="{FF2B5EF4-FFF2-40B4-BE49-F238E27FC236}">
                  <a16:creationId xmlns="" xmlns:a16="http://schemas.microsoft.com/office/drawing/2014/main" id="{8444F184-3133-454E-B093-1A80E73B7658}"/>
                </a:ext>
              </a:extLst>
            </p:cNvPr>
            <p:cNvSpPr/>
            <p:nvPr/>
          </p:nvSpPr>
          <p:spPr>
            <a:xfrm>
              <a:off x="41628" y="1531466"/>
              <a:ext cx="1205295" cy="1463030"/>
            </a:xfrm>
            <a:prstGeom prst="rect">
              <a:avLst/>
            </a:prstGeom>
            <a:grpFill/>
            <a:ln w="28575">
              <a:noFill/>
            </a:ln>
            <a:effectLst/>
          </p:spPr>
          <p:txBody>
            <a:bodyPr spcFirstLastPara="0" vert="horz" wrap="square" lIns="60960" tIns="60960" rIns="60960" bIns="6096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black"/>
                  </a:solidFill>
                  <a:effectLst/>
                  <a:uLnTx/>
                  <a:uFillTx/>
                  <a:latin typeface="Helvetica Light"/>
                </a:rPr>
                <a:t>Undocumented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prstClr val="black"/>
                </a:solidFill>
                <a:effectLst/>
                <a:uLnTx/>
                <a:uFillTx/>
                <a:latin typeface="Helvetica Light"/>
              </a:endParaRPr>
            </a:p>
            <a:p>
              <a:pPr lvl="0">
                <a:defRPr/>
              </a:pPr>
              <a:r>
                <a:rPr lang="en-US" altLang="en-US" sz="1400" kern="0" dirty="0">
                  <a:solidFill>
                    <a:prstClr val="black"/>
                  </a:solidFill>
                  <a:latin typeface="Helvetica Light"/>
                </a:rPr>
                <a:t>Sampled IMb included in eDoc (within the past 45 days)</a:t>
              </a:r>
            </a:p>
          </p:txBody>
        </p:sp>
      </p:grpSp>
    </p:spTree>
    <p:extLst>
      <p:ext uri="{BB962C8B-B14F-4D97-AF65-F5344CB8AC3E}">
        <p14:creationId xmlns:p14="http://schemas.microsoft.com/office/powerpoint/2010/main" val="597761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C6F1B6C-349C-4A93-B2C6-670F3978B750}"/>
              </a:ext>
            </a:extLst>
          </p:cNvPr>
          <p:cNvSpPr>
            <a:spLocks noGrp="1"/>
          </p:cNvSpPr>
          <p:nvPr>
            <p:ph type="sldNum" sz="quarter" idx="12"/>
          </p:nvPr>
        </p:nvSpPr>
        <p:spPr/>
        <p:txBody>
          <a:bodyPr/>
          <a:lstStyle/>
          <a:p>
            <a:fld id="{7598BF81-8B34-B643-B5B0-4C1DA59A715B}" type="slidenum">
              <a:rPr lang="en-US" smtClean="0"/>
              <a:t>39</a:t>
            </a:fld>
            <a:endParaRPr lang="en-US"/>
          </a:p>
        </p:txBody>
      </p:sp>
      <p:sp>
        <p:nvSpPr>
          <p:cNvPr id="5" name="Rectangle 4">
            <a:extLst>
              <a:ext uri="{FF2B5EF4-FFF2-40B4-BE49-F238E27FC236}">
                <a16:creationId xmlns="" xmlns:a16="http://schemas.microsoft.com/office/drawing/2014/main" id="{26E5F487-AC76-4B0A-B8BB-BAE1A5CB3A88}"/>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Seamless Mailer Scorecard</a:t>
            </a:r>
          </a:p>
        </p:txBody>
      </p:sp>
      <p:sp>
        <p:nvSpPr>
          <p:cNvPr id="6" name="Content Placeholder 2">
            <a:extLst>
              <a:ext uri="{FF2B5EF4-FFF2-40B4-BE49-F238E27FC236}">
                <a16:creationId xmlns="" xmlns:a16="http://schemas.microsoft.com/office/drawing/2014/main" id="{23B58279-CED6-4258-9CCA-8410F8B999F8}"/>
              </a:ext>
            </a:extLst>
          </p:cNvPr>
          <p:cNvSpPr txBox="1">
            <a:spLocks/>
          </p:cNvSpPr>
          <p:nvPr/>
        </p:nvSpPr>
        <p:spPr>
          <a:xfrm>
            <a:off x="226531" y="1354137"/>
            <a:ext cx="5087615" cy="4149725"/>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0" indent="0">
              <a:buNone/>
            </a:pPr>
            <a:endParaRPr lang="en-US" sz="600" b="1" kern="0" dirty="0">
              <a:latin typeface="Helvetica Light"/>
            </a:endParaRPr>
          </a:p>
          <a:p>
            <a:pPr marL="0" indent="0">
              <a:buNone/>
            </a:pPr>
            <a:r>
              <a:rPr lang="en-US" sz="1800" b="1" kern="0" dirty="0">
                <a:latin typeface="Helvetica Light"/>
              </a:rPr>
              <a:t>Seamless Tab</a:t>
            </a:r>
          </a:p>
          <a:p>
            <a:pPr marL="857250" lvl="1" indent="-342900" defTabSz="1115842" eaLnBrk="1" hangingPunct="1">
              <a:lnSpc>
                <a:spcPct val="90000"/>
              </a:lnSpc>
              <a:spcBef>
                <a:spcPts val="0"/>
              </a:spcBef>
              <a:buFont typeface="Arial"/>
              <a:buChar char="•"/>
            </a:pPr>
            <a:endParaRPr lang="en-US" sz="2000" dirty="0">
              <a:solidFill>
                <a:prstClr val="black"/>
              </a:solidFill>
              <a:latin typeface="Helvetica Light"/>
              <a:cs typeface="Helvetica" charset="0"/>
            </a:endParaRPr>
          </a:p>
          <a:p>
            <a:pPr marL="509588" lvl="1"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Provides verification results compiled over each calendar month </a:t>
            </a:r>
          </a:p>
          <a:p>
            <a:pPr marL="509588" lvl="1" indent="-339725" defTabSz="1115842" eaLnBrk="1" hangingPunct="1">
              <a:lnSpc>
                <a:spcPct val="90000"/>
              </a:lnSpc>
              <a:spcBef>
                <a:spcPts val="0"/>
              </a:spcBef>
              <a:buFont typeface="Arial"/>
              <a:buChar char="•"/>
            </a:pPr>
            <a:endParaRPr lang="en-US" sz="1600" dirty="0">
              <a:solidFill>
                <a:prstClr val="black"/>
              </a:solidFill>
              <a:latin typeface="Helvetica Light"/>
              <a:cs typeface="Helvetica" charset="0"/>
            </a:endParaRPr>
          </a:p>
          <a:p>
            <a:pPr marL="509588" lvl="1"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Tab broken into two main types of metrics</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MPE and eDoc</a:t>
            </a:r>
          </a:p>
          <a:p>
            <a:pPr marL="909638" lvl="2" indent="-339725" defTabSz="1115842" eaLnBrk="1" hangingPunct="1">
              <a:lnSpc>
                <a:spcPct val="90000"/>
              </a:lnSpc>
              <a:spcBef>
                <a:spcPts val="0"/>
              </a:spcBef>
              <a:buFont typeface="Arial"/>
              <a:buChar char="•"/>
            </a:pPr>
            <a:r>
              <a:rPr lang="en-US" sz="1600" dirty="0">
                <a:solidFill>
                  <a:prstClr val="black"/>
                </a:solidFill>
                <a:latin typeface="Helvetica Light"/>
                <a:cs typeface="Helvetica" charset="0"/>
              </a:rPr>
              <a:t>Data from Sampling</a:t>
            </a:r>
          </a:p>
          <a:p>
            <a:endParaRPr lang="en-US" sz="600" kern="0" dirty="0">
              <a:latin typeface="Helvetica Light"/>
            </a:endParaRPr>
          </a:p>
          <a:p>
            <a:endParaRPr lang="en-US" sz="600" kern="0" dirty="0">
              <a:latin typeface="Helvetica Light"/>
            </a:endParaRPr>
          </a:p>
          <a:p>
            <a:pPr marL="0" indent="0">
              <a:buNone/>
            </a:pPr>
            <a:endParaRPr lang="en-US" kern="0" dirty="0">
              <a:latin typeface="Helvetica Light"/>
            </a:endParaRPr>
          </a:p>
        </p:txBody>
      </p:sp>
      <p:pic>
        <p:nvPicPr>
          <p:cNvPr id="4" name="Picture 3">
            <a:extLst>
              <a:ext uri="{FF2B5EF4-FFF2-40B4-BE49-F238E27FC236}">
                <a16:creationId xmlns="" xmlns:a16="http://schemas.microsoft.com/office/drawing/2014/main" id="{7A0CEE24-43D8-45B5-BF75-3DCA0B9222A6}"/>
              </a:ext>
            </a:extLst>
          </p:cNvPr>
          <p:cNvPicPr>
            <a:picLocks noChangeAspect="1"/>
          </p:cNvPicPr>
          <p:nvPr/>
        </p:nvPicPr>
        <p:blipFill>
          <a:blip r:embed="rId2"/>
          <a:stretch>
            <a:fillRect/>
          </a:stretch>
        </p:blipFill>
        <p:spPr>
          <a:xfrm>
            <a:off x="5608174" y="838200"/>
            <a:ext cx="5087616" cy="5994400"/>
          </a:xfrm>
          <a:prstGeom prst="rect">
            <a:avLst/>
          </a:prstGeom>
          <a:ln>
            <a:solidFill>
              <a:schemeClr val="tx1"/>
            </a:solidFill>
          </a:ln>
        </p:spPr>
      </p:pic>
      <p:sp>
        <p:nvSpPr>
          <p:cNvPr id="17" name="Rectangle 16">
            <a:extLst>
              <a:ext uri="{FF2B5EF4-FFF2-40B4-BE49-F238E27FC236}">
                <a16:creationId xmlns="" xmlns:a16="http://schemas.microsoft.com/office/drawing/2014/main" id="{C1B88AA8-446F-4D55-A07A-37786FC8DAFB}"/>
              </a:ext>
            </a:extLst>
          </p:cNvPr>
          <p:cNvSpPr/>
          <p:nvPr/>
        </p:nvSpPr>
        <p:spPr>
          <a:xfrm>
            <a:off x="8835227" y="1397001"/>
            <a:ext cx="688185" cy="22066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1555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4A70830-6898-4A72-8D12-6E1626BC6EBA}"/>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a:t>
            </a:fld>
            <a:endParaRPr lang="en-US">
              <a:solidFill>
                <a:prstClr val="black">
                  <a:tint val="75000"/>
                </a:prstClr>
              </a:solidFill>
            </a:endParaRPr>
          </a:p>
        </p:txBody>
      </p:sp>
      <p:sp>
        <p:nvSpPr>
          <p:cNvPr id="3" name="Rounded Rectangle 36">
            <a:extLst>
              <a:ext uri="{FF2B5EF4-FFF2-40B4-BE49-F238E27FC236}">
                <a16:creationId xmlns="" xmlns:a16="http://schemas.microsoft.com/office/drawing/2014/main" id="{4DE82BBB-8BD8-4FAA-8CDB-036BDA5273D8}"/>
              </a:ext>
            </a:extLst>
          </p:cNvPr>
          <p:cNvSpPr/>
          <p:nvPr/>
        </p:nvSpPr>
        <p:spPr>
          <a:xfrm>
            <a:off x="6290750" y="1152458"/>
            <a:ext cx="4407929" cy="9716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1pPr>
            <a:lvl2pPr marL="4572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2pPr>
            <a:lvl3pPr marL="9144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3pPr>
            <a:lvl4pPr marL="13716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4pPr>
            <a:lvl5pPr marL="18288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5pPr>
            <a:lvl6pPr marL="2286000" algn="l" defTabSz="914400" rtl="0" eaLnBrk="1" latinLnBrk="0" hangingPunct="1">
              <a:defRPr sz="2100" b="1" kern="1200">
                <a:solidFill>
                  <a:schemeClr val="lt1"/>
                </a:solidFill>
                <a:latin typeface="+mn-lt"/>
                <a:ea typeface="+mn-ea"/>
                <a:cs typeface="+mn-cs"/>
              </a:defRPr>
            </a:lvl6pPr>
            <a:lvl7pPr marL="2743200" algn="l" defTabSz="914400" rtl="0" eaLnBrk="1" latinLnBrk="0" hangingPunct="1">
              <a:defRPr sz="2100" b="1" kern="1200">
                <a:solidFill>
                  <a:schemeClr val="lt1"/>
                </a:solidFill>
                <a:latin typeface="+mn-lt"/>
                <a:ea typeface="+mn-ea"/>
                <a:cs typeface="+mn-cs"/>
              </a:defRPr>
            </a:lvl7pPr>
            <a:lvl8pPr marL="3200400" algn="l" defTabSz="914400" rtl="0" eaLnBrk="1" latinLnBrk="0" hangingPunct="1">
              <a:defRPr sz="2100" b="1" kern="1200">
                <a:solidFill>
                  <a:schemeClr val="lt1"/>
                </a:solidFill>
                <a:latin typeface="+mn-lt"/>
                <a:ea typeface="+mn-ea"/>
                <a:cs typeface="+mn-cs"/>
              </a:defRPr>
            </a:lvl8pPr>
            <a:lvl9pPr marL="3657600" algn="l" defTabSz="914400" rtl="0" eaLnBrk="1" latinLnBrk="0" hangingPunct="1">
              <a:defRPr sz="2100" b="1" kern="1200">
                <a:solidFill>
                  <a:schemeClr val="lt1"/>
                </a:solidFill>
                <a:latin typeface="+mn-lt"/>
                <a:ea typeface="+mn-ea"/>
                <a:cs typeface="+mn-cs"/>
              </a:defRPr>
            </a:lvl9pPr>
          </a:lstStyle>
          <a:p>
            <a:pPr algn="ctr">
              <a:buNone/>
            </a:pPr>
            <a:r>
              <a:rPr lang="en-US" sz="4000" b="1" dirty="0">
                <a:solidFill>
                  <a:schemeClr val="accent1">
                    <a:lumMod val="50000"/>
                  </a:schemeClr>
                </a:solidFill>
                <a:cs typeface="Arial" panose="020B0604020202020204" pitchFamily="34" charset="0"/>
              </a:rPr>
              <a:t>297 </a:t>
            </a:r>
          </a:p>
          <a:p>
            <a:pPr algn="ctr">
              <a:buNone/>
            </a:pPr>
            <a:r>
              <a:rPr lang="en-US" b="1" dirty="0">
                <a:solidFill>
                  <a:schemeClr val="tx1"/>
                </a:solidFill>
                <a:cs typeface="Arial" panose="020B0604020202020204" pitchFamily="34" charset="0"/>
              </a:rPr>
              <a:t>Participating Brands</a:t>
            </a:r>
            <a:r>
              <a:rPr lang="en-US" b="1" baseline="30000" dirty="0">
                <a:solidFill>
                  <a:schemeClr val="tx1"/>
                </a:solidFill>
                <a:cs typeface="Arial" panose="020B0604020202020204" pitchFamily="34" charset="0"/>
              </a:rPr>
              <a:t>*</a:t>
            </a:r>
          </a:p>
        </p:txBody>
      </p:sp>
      <p:sp>
        <p:nvSpPr>
          <p:cNvPr id="4" name="Rounded Rectangle 38">
            <a:extLst>
              <a:ext uri="{FF2B5EF4-FFF2-40B4-BE49-F238E27FC236}">
                <a16:creationId xmlns="" xmlns:a16="http://schemas.microsoft.com/office/drawing/2014/main" id="{F9E366F2-678D-4B44-B2D4-E73D16B4E9FD}"/>
              </a:ext>
            </a:extLst>
          </p:cNvPr>
          <p:cNvSpPr/>
          <p:nvPr/>
        </p:nvSpPr>
        <p:spPr>
          <a:xfrm>
            <a:off x="6290747" y="2828858"/>
            <a:ext cx="4407932" cy="9716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1pPr>
            <a:lvl2pPr marL="4572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2pPr>
            <a:lvl3pPr marL="9144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3pPr>
            <a:lvl4pPr marL="13716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4pPr>
            <a:lvl5pPr marL="18288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5pPr>
            <a:lvl6pPr marL="2286000" algn="l" defTabSz="914400" rtl="0" eaLnBrk="1" latinLnBrk="0" hangingPunct="1">
              <a:defRPr sz="2100" b="1" kern="1200">
                <a:solidFill>
                  <a:schemeClr val="lt1"/>
                </a:solidFill>
                <a:latin typeface="+mn-lt"/>
                <a:ea typeface="+mn-ea"/>
                <a:cs typeface="+mn-cs"/>
              </a:defRPr>
            </a:lvl6pPr>
            <a:lvl7pPr marL="2743200" algn="l" defTabSz="914400" rtl="0" eaLnBrk="1" latinLnBrk="0" hangingPunct="1">
              <a:defRPr sz="2100" b="1" kern="1200">
                <a:solidFill>
                  <a:schemeClr val="lt1"/>
                </a:solidFill>
                <a:latin typeface="+mn-lt"/>
                <a:ea typeface="+mn-ea"/>
                <a:cs typeface="+mn-cs"/>
              </a:defRPr>
            </a:lvl7pPr>
            <a:lvl8pPr marL="3200400" algn="l" defTabSz="914400" rtl="0" eaLnBrk="1" latinLnBrk="0" hangingPunct="1">
              <a:defRPr sz="2100" b="1" kern="1200">
                <a:solidFill>
                  <a:schemeClr val="lt1"/>
                </a:solidFill>
                <a:latin typeface="+mn-lt"/>
                <a:ea typeface="+mn-ea"/>
                <a:cs typeface="+mn-cs"/>
              </a:defRPr>
            </a:lvl8pPr>
            <a:lvl9pPr marL="3657600" algn="l" defTabSz="914400" rtl="0" eaLnBrk="1" latinLnBrk="0" hangingPunct="1">
              <a:defRPr sz="2100" b="1" kern="1200">
                <a:solidFill>
                  <a:schemeClr val="lt1"/>
                </a:solidFill>
                <a:latin typeface="+mn-lt"/>
                <a:ea typeface="+mn-ea"/>
                <a:cs typeface="+mn-cs"/>
              </a:defRPr>
            </a:lvl9pPr>
          </a:lstStyle>
          <a:p>
            <a:pPr algn="ctr">
              <a:buNone/>
            </a:pPr>
            <a:r>
              <a:rPr lang="en-US" sz="4000" b="1" dirty="0">
                <a:solidFill>
                  <a:schemeClr val="accent1">
                    <a:lumMod val="50000"/>
                  </a:schemeClr>
                </a:solidFill>
                <a:cs typeface="Arial" panose="020B0604020202020204" pitchFamily="34" charset="0"/>
              </a:rPr>
              <a:t>1.5%</a:t>
            </a:r>
          </a:p>
          <a:p>
            <a:pPr algn="ctr">
              <a:buNone/>
            </a:pPr>
            <a:r>
              <a:rPr lang="en-US" b="1" dirty="0">
                <a:solidFill>
                  <a:schemeClr val="tx1"/>
                </a:solidFill>
                <a:cs typeface="Arial" panose="020B0604020202020204" pitchFamily="34" charset="0"/>
              </a:rPr>
              <a:t>Average Click Through Rate</a:t>
            </a:r>
            <a:endParaRPr lang="en-US" b="1" baseline="30000" dirty="0">
              <a:solidFill>
                <a:schemeClr val="tx1"/>
              </a:solidFill>
              <a:cs typeface="Arial" panose="020B0604020202020204" pitchFamily="34" charset="0"/>
            </a:endParaRPr>
          </a:p>
        </p:txBody>
      </p:sp>
      <p:sp>
        <p:nvSpPr>
          <p:cNvPr id="5" name="Rounded Rectangle 39">
            <a:extLst>
              <a:ext uri="{FF2B5EF4-FFF2-40B4-BE49-F238E27FC236}">
                <a16:creationId xmlns="" xmlns:a16="http://schemas.microsoft.com/office/drawing/2014/main" id="{9A36D8A6-6C4F-4FEC-9875-91024F08B924}"/>
              </a:ext>
            </a:extLst>
          </p:cNvPr>
          <p:cNvSpPr/>
          <p:nvPr/>
        </p:nvSpPr>
        <p:spPr>
          <a:xfrm>
            <a:off x="1490150" y="1152458"/>
            <a:ext cx="4407929" cy="9716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1pPr>
            <a:lvl2pPr marL="4572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2pPr>
            <a:lvl3pPr marL="9144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3pPr>
            <a:lvl4pPr marL="13716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4pPr>
            <a:lvl5pPr marL="18288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5pPr>
            <a:lvl6pPr marL="2286000" algn="l" defTabSz="914400" rtl="0" eaLnBrk="1" latinLnBrk="0" hangingPunct="1">
              <a:defRPr sz="2100" b="1" kern="1200">
                <a:solidFill>
                  <a:schemeClr val="lt1"/>
                </a:solidFill>
                <a:latin typeface="+mn-lt"/>
                <a:ea typeface="+mn-ea"/>
                <a:cs typeface="+mn-cs"/>
              </a:defRPr>
            </a:lvl6pPr>
            <a:lvl7pPr marL="2743200" algn="l" defTabSz="914400" rtl="0" eaLnBrk="1" latinLnBrk="0" hangingPunct="1">
              <a:defRPr sz="2100" b="1" kern="1200">
                <a:solidFill>
                  <a:schemeClr val="lt1"/>
                </a:solidFill>
                <a:latin typeface="+mn-lt"/>
                <a:ea typeface="+mn-ea"/>
                <a:cs typeface="+mn-cs"/>
              </a:defRPr>
            </a:lvl7pPr>
            <a:lvl8pPr marL="3200400" algn="l" defTabSz="914400" rtl="0" eaLnBrk="1" latinLnBrk="0" hangingPunct="1">
              <a:defRPr sz="2100" b="1" kern="1200">
                <a:solidFill>
                  <a:schemeClr val="lt1"/>
                </a:solidFill>
                <a:latin typeface="+mn-lt"/>
                <a:ea typeface="+mn-ea"/>
                <a:cs typeface="+mn-cs"/>
              </a:defRPr>
            </a:lvl8pPr>
            <a:lvl9pPr marL="3657600" algn="l" defTabSz="914400" rtl="0" eaLnBrk="1" latinLnBrk="0" hangingPunct="1">
              <a:defRPr sz="2100" b="1" kern="1200">
                <a:solidFill>
                  <a:schemeClr val="lt1"/>
                </a:solidFill>
                <a:latin typeface="+mn-lt"/>
                <a:ea typeface="+mn-ea"/>
                <a:cs typeface="+mn-cs"/>
              </a:defRPr>
            </a:lvl9pPr>
          </a:lstStyle>
          <a:p>
            <a:pPr algn="ctr">
              <a:buNone/>
            </a:pPr>
            <a:r>
              <a:rPr lang="en-US" sz="4000" b="1" dirty="0">
                <a:solidFill>
                  <a:schemeClr val="accent1">
                    <a:lumMod val="50000"/>
                  </a:schemeClr>
                </a:solidFill>
                <a:cs typeface="Arial" panose="020B0604020202020204" pitchFamily="34" charset="0"/>
              </a:rPr>
              <a:t>8.5M </a:t>
            </a:r>
          </a:p>
          <a:p>
            <a:pPr algn="ctr">
              <a:buNone/>
            </a:pPr>
            <a:r>
              <a:rPr lang="en-US" b="1" dirty="0">
                <a:solidFill>
                  <a:schemeClr val="tx1"/>
                </a:solidFill>
                <a:cs typeface="Arial" panose="020B0604020202020204" pitchFamily="34" charset="0"/>
              </a:rPr>
              <a:t>Registered Users</a:t>
            </a:r>
            <a:endParaRPr lang="en-US" b="1" baseline="30000" dirty="0">
              <a:solidFill>
                <a:schemeClr val="tx1"/>
              </a:solidFill>
              <a:cs typeface="Arial" panose="020B0604020202020204" pitchFamily="34" charset="0"/>
            </a:endParaRPr>
          </a:p>
        </p:txBody>
      </p:sp>
      <p:sp>
        <p:nvSpPr>
          <p:cNvPr id="6" name="Rounded Rectangle 41">
            <a:extLst>
              <a:ext uri="{FF2B5EF4-FFF2-40B4-BE49-F238E27FC236}">
                <a16:creationId xmlns="" xmlns:a16="http://schemas.microsoft.com/office/drawing/2014/main" id="{243B7976-51F6-4358-B7DC-C56E131F2FA1}"/>
              </a:ext>
            </a:extLst>
          </p:cNvPr>
          <p:cNvSpPr/>
          <p:nvPr/>
        </p:nvSpPr>
        <p:spPr>
          <a:xfrm>
            <a:off x="1490147" y="2828858"/>
            <a:ext cx="4407932" cy="9716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1pPr>
            <a:lvl2pPr marL="4572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2pPr>
            <a:lvl3pPr marL="9144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3pPr>
            <a:lvl4pPr marL="13716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4pPr>
            <a:lvl5pPr marL="18288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5pPr>
            <a:lvl6pPr marL="2286000" algn="l" defTabSz="914400" rtl="0" eaLnBrk="1" latinLnBrk="0" hangingPunct="1">
              <a:defRPr sz="2100" b="1" kern="1200">
                <a:solidFill>
                  <a:schemeClr val="lt1"/>
                </a:solidFill>
                <a:latin typeface="+mn-lt"/>
                <a:ea typeface="+mn-ea"/>
                <a:cs typeface="+mn-cs"/>
              </a:defRPr>
            </a:lvl6pPr>
            <a:lvl7pPr marL="2743200" algn="l" defTabSz="914400" rtl="0" eaLnBrk="1" latinLnBrk="0" hangingPunct="1">
              <a:defRPr sz="2100" b="1" kern="1200">
                <a:solidFill>
                  <a:schemeClr val="lt1"/>
                </a:solidFill>
                <a:latin typeface="+mn-lt"/>
                <a:ea typeface="+mn-ea"/>
                <a:cs typeface="+mn-cs"/>
              </a:defRPr>
            </a:lvl7pPr>
            <a:lvl8pPr marL="3200400" algn="l" defTabSz="914400" rtl="0" eaLnBrk="1" latinLnBrk="0" hangingPunct="1">
              <a:defRPr sz="2100" b="1" kern="1200">
                <a:solidFill>
                  <a:schemeClr val="lt1"/>
                </a:solidFill>
                <a:latin typeface="+mn-lt"/>
                <a:ea typeface="+mn-ea"/>
                <a:cs typeface="+mn-cs"/>
              </a:defRPr>
            </a:lvl8pPr>
            <a:lvl9pPr marL="3657600" algn="l" defTabSz="914400" rtl="0" eaLnBrk="1" latinLnBrk="0" hangingPunct="1">
              <a:defRPr sz="2100" b="1" kern="1200">
                <a:solidFill>
                  <a:schemeClr val="lt1"/>
                </a:solidFill>
                <a:latin typeface="+mn-lt"/>
                <a:ea typeface="+mn-ea"/>
                <a:cs typeface="+mn-cs"/>
              </a:defRPr>
            </a:lvl9pPr>
          </a:lstStyle>
          <a:p>
            <a:pPr algn="ctr">
              <a:buNone/>
            </a:pPr>
            <a:r>
              <a:rPr lang="en-US" sz="4000" b="1" dirty="0">
                <a:solidFill>
                  <a:schemeClr val="accent1">
                    <a:lumMod val="50000"/>
                  </a:schemeClr>
                </a:solidFill>
                <a:cs typeface="Arial" panose="020B0604020202020204" pitchFamily="34" charset="0"/>
              </a:rPr>
              <a:t>72.5%</a:t>
            </a:r>
          </a:p>
          <a:p>
            <a:pPr algn="ctr">
              <a:buNone/>
            </a:pPr>
            <a:r>
              <a:rPr lang="en-US" b="1" dirty="0">
                <a:solidFill>
                  <a:schemeClr val="tx1"/>
                </a:solidFill>
                <a:cs typeface="Arial" panose="020B0604020202020204" pitchFamily="34" charset="0"/>
              </a:rPr>
              <a:t>Average Email Open Rate</a:t>
            </a:r>
            <a:endParaRPr lang="en-US" b="1" baseline="30000" dirty="0">
              <a:solidFill>
                <a:schemeClr val="tx1"/>
              </a:solidFill>
              <a:cs typeface="Arial" panose="020B0604020202020204" pitchFamily="34" charset="0"/>
            </a:endParaRPr>
          </a:p>
        </p:txBody>
      </p:sp>
      <p:sp>
        <p:nvSpPr>
          <p:cNvPr id="7" name="Rounded Rectangle 8">
            <a:extLst>
              <a:ext uri="{FF2B5EF4-FFF2-40B4-BE49-F238E27FC236}">
                <a16:creationId xmlns="" xmlns:a16="http://schemas.microsoft.com/office/drawing/2014/main" id="{EC98AEC7-E8E0-42CE-AC4E-02489A4669B1}"/>
              </a:ext>
            </a:extLst>
          </p:cNvPr>
          <p:cNvSpPr/>
          <p:nvPr/>
        </p:nvSpPr>
        <p:spPr>
          <a:xfrm>
            <a:off x="1490147" y="4733858"/>
            <a:ext cx="9208531" cy="9716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1pPr>
            <a:lvl2pPr marL="4572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2pPr>
            <a:lvl3pPr marL="9144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3pPr>
            <a:lvl4pPr marL="13716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4pPr>
            <a:lvl5pPr marL="1828800" algn="l" rtl="0" fontAlgn="base">
              <a:lnSpc>
                <a:spcPct val="90000"/>
              </a:lnSpc>
              <a:spcBef>
                <a:spcPct val="10000"/>
              </a:spcBef>
              <a:spcAft>
                <a:spcPct val="0"/>
              </a:spcAft>
              <a:buClr>
                <a:srgbClr val="0040C0"/>
              </a:buClr>
              <a:buFont typeface="Wingdings" panose="05000000000000000000" pitchFamily="2" charset="2"/>
              <a:buChar char="Ø"/>
              <a:defRPr sz="2100" b="1" kern="1200">
                <a:solidFill>
                  <a:schemeClr val="lt1"/>
                </a:solidFill>
                <a:latin typeface="+mn-lt"/>
                <a:ea typeface="+mn-ea"/>
                <a:cs typeface="+mn-cs"/>
              </a:defRPr>
            </a:lvl5pPr>
            <a:lvl6pPr marL="2286000" algn="l" defTabSz="914400" rtl="0" eaLnBrk="1" latinLnBrk="0" hangingPunct="1">
              <a:defRPr sz="2100" b="1" kern="1200">
                <a:solidFill>
                  <a:schemeClr val="lt1"/>
                </a:solidFill>
                <a:latin typeface="+mn-lt"/>
                <a:ea typeface="+mn-ea"/>
                <a:cs typeface="+mn-cs"/>
              </a:defRPr>
            </a:lvl6pPr>
            <a:lvl7pPr marL="2743200" algn="l" defTabSz="914400" rtl="0" eaLnBrk="1" latinLnBrk="0" hangingPunct="1">
              <a:defRPr sz="2100" b="1" kern="1200">
                <a:solidFill>
                  <a:schemeClr val="lt1"/>
                </a:solidFill>
                <a:latin typeface="+mn-lt"/>
                <a:ea typeface="+mn-ea"/>
                <a:cs typeface="+mn-cs"/>
              </a:defRPr>
            </a:lvl7pPr>
            <a:lvl8pPr marL="3200400" algn="l" defTabSz="914400" rtl="0" eaLnBrk="1" latinLnBrk="0" hangingPunct="1">
              <a:defRPr sz="2100" b="1" kern="1200">
                <a:solidFill>
                  <a:schemeClr val="lt1"/>
                </a:solidFill>
                <a:latin typeface="+mn-lt"/>
                <a:ea typeface="+mn-ea"/>
                <a:cs typeface="+mn-cs"/>
              </a:defRPr>
            </a:lvl8pPr>
            <a:lvl9pPr marL="3657600" algn="l" defTabSz="914400" rtl="0" eaLnBrk="1" latinLnBrk="0" hangingPunct="1">
              <a:defRPr sz="2100" b="1" kern="1200">
                <a:solidFill>
                  <a:schemeClr val="lt1"/>
                </a:solidFill>
                <a:latin typeface="+mn-lt"/>
                <a:ea typeface="+mn-ea"/>
                <a:cs typeface="+mn-cs"/>
              </a:defRPr>
            </a:lvl9pPr>
          </a:lstStyle>
          <a:p>
            <a:pPr algn="ctr">
              <a:buNone/>
            </a:pPr>
            <a:r>
              <a:rPr lang="en-US" sz="4000" dirty="0">
                <a:solidFill>
                  <a:schemeClr val="accent1">
                    <a:lumMod val="50000"/>
                  </a:schemeClr>
                </a:solidFill>
                <a:cs typeface="Arial" panose="020B0604020202020204" pitchFamily="34" charset="0"/>
              </a:rPr>
              <a:t>45%</a:t>
            </a:r>
          </a:p>
          <a:p>
            <a:pPr algn="ctr">
              <a:buNone/>
            </a:pPr>
            <a:r>
              <a:rPr lang="en-US" dirty="0">
                <a:solidFill>
                  <a:schemeClr val="accent1">
                    <a:lumMod val="50000"/>
                  </a:schemeClr>
                </a:solidFill>
                <a:cs typeface="Arial" panose="020B0604020202020204" pitchFamily="34" charset="0"/>
              </a:rPr>
              <a:t>Previously Never or Infrequently looked at the mail</a:t>
            </a:r>
            <a:endParaRPr lang="en-US" b="1" dirty="0">
              <a:solidFill>
                <a:schemeClr val="accent1">
                  <a:lumMod val="50000"/>
                </a:schemeClr>
              </a:solidFill>
              <a:cs typeface="Arial" panose="020B0604020202020204" pitchFamily="34" charset="0"/>
            </a:endParaRPr>
          </a:p>
        </p:txBody>
      </p:sp>
      <p:sp>
        <p:nvSpPr>
          <p:cNvPr id="9" name="object 17">
            <a:extLst>
              <a:ext uri="{FF2B5EF4-FFF2-40B4-BE49-F238E27FC236}">
                <a16:creationId xmlns="" xmlns:a16="http://schemas.microsoft.com/office/drawing/2014/main" id="{AA94FB54-2766-44EE-9832-7477B10E3C7F}"/>
              </a:ext>
            </a:extLst>
          </p:cNvPr>
          <p:cNvSpPr txBox="1">
            <a:spLocks/>
          </p:cNvSpPr>
          <p:nvPr/>
        </p:nvSpPr>
        <p:spPr>
          <a:xfrm>
            <a:off x="1189072" y="89165"/>
            <a:ext cx="5554628" cy="535531"/>
          </a:xfrm>
          <a:prstGeom prst="rect">
            <a:avLst/>
          </a:prstGeom>
        </p:spPr>
        <p:txBody>
          <a:bodyPr vert="horz" lIns="91440" tIns="45720" rIns="91440" bIns="45720" rtlCol="0" anchor="ctr">
            <a:normAutofit/>
          </a:bodyPr>
          <a:lstStyle>
            <a:lvl1pPr defTabSz="914126">
              <a:lnSpc>
                <a:spcPct val="90000"/>
              </a:lnSpc>
              <a:spcBef>
                <a:spcPct val="0"/>
              </a:spcBef>
              <a:buNone/>
              <a:defRPr sz="3200" b="1" i="0">
                <a:solidFill>
                  <a:schemeClr val="bg1"/>
                </a:solidFill>
                <a:latin typeface="Helvetica" charset="0"/>
                <a:ea typeface="Arial" panose="020B0604020202020204" pitchFamily="34" charset="0"/>
                <a:cs typeface="Helvetica" charset="0"/>
              </a:defRPr>
            </a:lvl1pPr>
          </a:lstStyle>
          <a:p>
            <a:r>
              <a:rPr lang="en-US" dirty="0"/>
              <a:t>Informed Delivery Statistics</a:t>
            </a:r>
          </a:p>
        </p:txBody>
      </p:sp>
    </p:spTree>
    <p:extLst>
      <p:ext uri="{BB962C8B-B14F-4D97-AF65-F5344CB8AC3E}">
        <p14:creationId xmlns:p14="http://schemas.microsoft.com/office/powerpoint/2010/main" val="1108084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604F792-8B4B-4347-9A49-C08994C881A9}"/>
              </a:ext>
            </a:extLst>
          </p:cNvPr>
          <p:cNvSpPr>
            <a:spLocks noGrp="1"/>
          </p:cNvSpPr>
          <p:nvPr>
            <p:ph type="sldNum" sz="quarter" idx="12"/>
          </p:nvPr>
        </p:nvSpPr>
        <p:spPr/>
        <p:txBody>
          <a:bodyPr/>
          <a:lstStyle/>
          <a:p>
            <a:fld id="{7598BF81-8B34-B643-B5B0-4C1DA59A715B}" type="slidenum">
              <a:rPr lang="en-US" smtClean="0"/>
              <a:t>40</a:t>
            </a:fld>
            <a:endParaRPr lang="en-US"/>
          </a:p>
        </p:txBody>
      </p:sp>
      <p:sp>
        <p:nvSpPr>
          <p:cNvPr id="5" name="Rectangle 4">
            <a:extLst>
              <a:ext uri="{FF2B5EF4-FFF2-40B4-BE49-F238E27FC236}">
                <a16:creationId xmlns="" xmlns:a16="http://schemas.microsoft.com/office/drawing/2014/main" id="{E96E7C85-A43F-430F-AA70-7FFB2F3A30A4}"/>
              </a:ext>
            </a:extLst>
          </p:cNvPr>
          <p:cNvSpPr/>
          <p:nvPr/>
        </p:nvSpPr>
        <p:spPr>
          <a:xfrm>
            <a:off x="1195883" y="77074"/>
            <a:ext cx="8922196" cy="584623"/>
          </a:xfrm>
          <a:prstGeom prst="rect">
            <a:avLst/>
          </a:prstGeom>
        </p:spPr>
        <p:txBody>
          <a:bodyPr wrap="square">
            <a:spAutoFit/>
          </a:bodyPr>
          <a:lstStyle/>
          <a:p>
            <a:r>
              <a:rPr lang="en-US" sz="3199" b="1" dirty="0">
                <a:solidFill>
                  <a:prstClr val="white"/>
                </a:solidFill>
                <a:latin typeface="Helvetica" panose="020B0604020202020204" pitchFamily="34" charset="0"/>
                <a:cs typeface="Helvetica" panose="020B0604020202020204" pitchFamily="34" charset="0"/>
              </a:rPr>
              <a:t>Manual Sampling Sampling</a:t>
            </a:r>
          </a:p>
        </p:txBody>
      </p:sp>
      <p:graphicFrame>
        <p:nvGraphicFramePr>
          <p:cNvPr id="6" name="Table 5">
            <a:extLst>
              <a:ext uri="{FF2B5EF4-FFF2-40B4-BE49-F238E27FC236}">
                <a16:creationId xmlns="" xmlns:a16="http://schemas.microsoft.com/office/drawing/2014/main" id="{46645B35-205E-4CA0-9A7C-D093AA844494}"/>
              </a:ext>
            </a:extLst>
          </p:cNvPr>
          <p:cNvGraphicFramePr>
            <a:graphicFrameLocks noGrp="1"/>
          </p:cNvGraphicFramePr>
          <p:nvPr>
            <p:extLst>
              <p:ext uri="{D42A27DB-BD31-4B8C-83A1-F6EECF244321}">
                <p14:modId xmlns:p14="http://schemas.microsoft.com/office/powerpoint/2010/main" val="2282263685"/>
              </p:ext>
            </p:extLst>
          </p:nvPr>
        </p:nvGraphicFramePr>
        <p:xfrm>
          <a:off x="341312" y="1692911"/>
          <a:ext cx="11506200" cy="4663440"/>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871918165"/>
                    </a:ext>
                  </a:extLst>
                </a:gridCol>
                <a:gridCol w="5029200">
                  <a:extLst>
                    <a:ext uri="{9D8B030D-6E8A-4147-A177-3AD203B41FA5}">
                      <a16:colId xmlns="" xmlns:a16="http://schemas.microsoft.com/office/drawing/2014/main" val="1880629335"/>
                    </a:ext>
                  </a:extLst>
                </a:gridCol>
                <a:gridCol w="4800600">
                  <a:extLst>
                    <a:ext uri="{9D8B030D-6E8A-4147-A177-3AD203B41FA5}">
                      <a16:colId xmlns="" xmlns:a16="http://schemas.microsoft.com/office/drawing/2014/main" val="1443822202"/>
                    </a:ext>
                  </a:extLst>
                </a:gridCol>
              </a:tblGrid>
              <a:tr h="396240">
                <a:tc>
                  <a:txBody>
                    <a:bodyPr/>
                    <a:lstStyle/>
                    <a:p>
                      <a:endParaRPr lang="en-US" dirty="0">
                        <a:latin typeface="Helvetica Light"/>
                      </a:endParaRPr>
                    </a:p>
                  </a:txBody>
                  <a:tcPr/>
                </a:tc>
                <a:tc>
                  <a:txBody>
                    <a:bodyPr/>
                    <a:lstStyle/>
                    <a:p>
                      <a:r>
                        <a:rPr lang="en-US" dirty="0">
                          <a:latin typeface="Helvetica Light"/>
                        </a:rPr>
                        <a:t>Seamless Sampling</a:t>
                      </a:r>
                    </a:p>
                  </a:txBody>
                  <a:tcPr/>
                </a:tc>
                <a:tc>
                  <a:txBody>
                    <a:bodyPr/>
                    <a:lstStyle/>
                    <a:p>
                      <a:r>
                        <a:rPr lang="en-US" dirty="0">
                          <a:latin typeface="Helvetica Light"/>
                        </a:rPr>
                        <a:t>Nesting Sampling</a:t>
                      </a:r>
                    </a:p>
                  </a:txBody>
                  <a:tcPr/>
                </a:tc>
                <a:extLst>
                  <a:ext uri="{0D108BD9-81ED-4DB2-BD59-A6C34878D82A}">
                    <a16:rowId xmlns="" xmlns:a16="http://schemas.microsoft.com/office/drawing/2014/main" val="109906245"/>
                  </a:ext>
                </a:extLst>
              </a:tr>
              <a:tr h="396240">
                <a:tc>
                  <a:txBody>
                    <a:bodyPr/>
                    <a:lstStyle/>
                    <a:p>
                      <a:r>
                        <a:rPr lang="en-US" sz="1600" dirty="0">
                          <a:latin typeface="Helvetica Light"/>
                        </a:rPr>
                        <a:t>Eligible Mailings</a:t>
                      </a:r>
                    </a:p>
                  </a:txBody>
                  <a:tcPr/>
                </a:tc>
                <a:tc>
                  <a:txBody>
                    <a:bodyPr/>
                    <a:lstStyle/>
                    <a:p>
                      <a:pPr marL="285750" indent="-285750">
                        <a:buFont typeface="Arial" panose="020B0604020202020204" pitchFamily="34" charset="0"/>
                        <a:buChar char="•"/>
                      </a:pPr>
                      <a:r>
                        <a:rPr lang="en-US" sz="1600" dirty="0">
                          <a:latin typeface="Helvetica Light"/>
                        </a:rPr>
                        <a:t>Seamless mailings</a:t>
                      </a:r>
                    </a:p>
                  </a:txBody>
                  <a:tcPr/>
                </a:tc>
                <a:tc>
                  <a:txBody>
                    <a:bodyPr/>
                    <a:lstStyle/>
                    <a:p>
                      <a:pPr marL="285750" marR="0" lvl="0" indent="-285750" algn="l" defTabSz="5579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Helvetica Light"/>
                        </a:rPr>
                        <a:t>Agnostic to Seamless status</a:t>
                      </a:r>
                    </a:p>
                    <a:p>
                      <a:pPr marL="285750" marR="0" lvl="0" indent="-285750" algn="l" defTabSz="5579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Helvetica Light"/>
                        </a:rPr>
                        <a:t>Performed at sites with potential service performance issues </a:t>
                      </a:r>
                    </a:p>
                  </a:txBody>
                  <a:tcPr/>
                </a:tc>
                <a:extLst>
                  <a:ext uri="{0D108BD9-81ED-4DB2-BD59-A6C34878D82A}">
                    <a16:rowId xmlns="" xmlns:a16="http://schemas.microsoft.com/office/drawing/2014/main" val="1099297580"/>
                  </a:ext>
                </a:extLst>
              </a:tr>
              <a:tr h="396240">
                <a:tc>
                  <a:txBody>
                    <a:bodyPr/>
                    <a:lstStyle/>
                    <a:p>
                      <a:r>
                        <a:rPr lang="en-US" sz="1600" dirty="0">
                          <a:latin typeface="Helvetica Light"/>
                        </a:rPr>
                        <a:t>Reason for Sample</a:t>
                      </a:r>
                    </a:p>
                  </a:txBody>
                  <a:tcPr/>
                </a:tc>
                <a:tc>
                  <a:txBody>
                    <a:bodyPr/>
                    <a:lstStyle/>
                    <a:p>
                      <a:pPr marL="285750" marR="0" lvl="0" indent="-285750" algn="l" defTabSz="5579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Helvetica Light"/>
                          <a:ea typeface="+mn-ea"/>
                          <a:cs typeface="+mn-cs"/>
                        </a:rPr>
                        <a:t>Seamless sampling is necessary to verify attributes that will not be collected during automated mail processing</a:t>
                      </a:r>
                    </a:p>
                    <a:p>
                      <a:pPr marL="285750" marR="0" lvl="0" indent="-285750" algn="l" defTabSz="5579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Helvetica Light"/>
                          <a:ea typeface="+mn-ea"/>
                          <a:cs typeface="+mn-cs"/>
                        </a:rPr>
                        <a:t>Verify piece weight, postage, mail characteristic, barcode quality </a:t>
                      </a:r>
                    </a:p>
                  </a:txBody>
                  <a:tcPr/>
                </a:tc>
                <a:tc>
                  <a:txBody>
                    <a:bodyPr/>
                    <a:lstStyle/>
                    <a:p>
                      <a:pPr marL="285750" marR="0" lvl="0" indent="-285750" algn="l" defTabSz="5579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Helvetica Light"/>
                        </a:rPr>
                        <a:t>Nesting sampling (tray to container) performed to validate the trays are nested on the correct container</a:t>
                      </a:r>
                    </a:p>
                  </a:txBody>
                  <a:tcPr/>
                </a:tc>
                <a:extLst>
                  <a:ext uri="{0D108BD9-81ED-4DB2-BD59-A6C34878D82A}">
                    <a16:rowId xmlns="" xmlns:a16="http://schemas.microsoft.com/office/drawing/2014/main" val="1635684730"/>
                  </a:ext>
                </a:extLst>
              </a:tr>
              <a:tr h="396240">
                <a:tc>
                  <a:txBody>
                    <a:bodyPr/>
                    <a:lstStyle/>
                    <a:p>
                      <a:pPr marL="0" marR="0" lvl="0" indent="0" algn="l" defTabSz="557921" rtl="0" eaLnBrk="1" fontAlgn="auto" latinLnBrk="0" hangingPunct="1">
                        <a:lnSpc>
                          <a:spcPct val="100000"/>
                        </a:lnSpc>
                        <a:spcBef>
                          <a:spcPts val="0"/>
                        </a:spcBef>
                        <a:spcAft>
                          <a:spcPts val="0"/>
                        </a:spcAft>
                        <a:buClrTx/>
                        <a:buSzTx/>
                        <a:buFontTx/>
                        <a:buNone/>
                        <a:tabLst/>
                        <a:defRPr/>
                      </a:pPr>
                      <a:r>
                        <a:rPr lang="en-US" sz="1600" dirty="0">
                          <a:latin typeface="Helvetica Light"/>
                        </a:rPr>
                        <a:t>Frequency/ Sample Selection</a:t>
                      </a:r>
                    </a:p>
                  </a:txBody>
                  <a:tcPr/>
                </a:tc>
                <a:tc>
                  <a:txBody>
                    <a:bodyPr/>
                    <a:lstStyle/>
                    <a:p>
                      <a:pPr marL="342900" indent="-342900">
                        <a:buFont typeface="Arial" panose="020B0604020202020204" pitchFamily="34" charset="0"/>
                        <a:buChar char="•"/>
                      </a:pPr>
                      <a:r>
                        <a:rPr lang="en-US" sz="1600" kern="1200" dirty="0">
                          <a:solidFill>
                            <a:schemeClr val="dk1"/>
                          </a:solidFill>
                          <a:latin typeface="Helvetica Light"/>
                          <a:ea typeface="+mn-ea"/>
                          <a:cs typeface="+mn-cs"/>
                        </a:rPr>
                        <a:t>DMU – DMU dashboard displays how many samples must be performed</a:t>
                      </a:r>
                    </a:p>
                    <a:p>
                      <a:pPr marL="342900" indent="-342900">
                        <a:buFont typeface="Arial" panose="020B0604020202020204" pitchFamily="34" charset="0"/>
                        <a:buChar char="•"/>
                      </a:pPr>
                      <a:r>
                        <a:rPr lang="en-US" sz="1600" kern="1200" dirty="0">
                          <a:solidFill>
                            <a:schemeClr val="dk1"/>
                          </a:solidFill>
                          <a:latin typeface="Helvetica Light"/>
                          <a:ea typeface="+mn-ea"/>
                          <a:cs typeface="+mn-cs"/>
                        </a:rPr>
                        <a:t>BMEU – prompted at the clearance placard portion of a statement</a:t>
                      </a:r>
                    </a:p>
                    <a:p>
                      <a:pPr marL="342900" indent="-342900">
                        <a:buFont typeface="Arial" panose="020B0604020202020204" pitchFamily="34" charset="0"/>
                        <a:buChar char="•"/>
                      </a:pPr>
                      <a:r>
                        <a:rPr lang="en-US" sz="1600" kern="1200" dirty="0">
                          <a:solidFill>
                            <a:schemeClr val="dk1"/>
                          </a:solidFill>
                          <a:latin typeface="Helvetica Light"/>
                          <a:ea typeface="+mn-ea"/>
                          <a:cs typeface="+mn-cs"/>
                        </a:rPr>
                        <a:t>Randomizer tool used to select which containers </a:t>
                      </a:r>
                    </a:p>
                    <a:p>
                      <a:pPr marL="342900" indent="-342900">
                        <a:buFont typeface="Arial" panose="020B0604020202020204" pitchFamily="34" charset="0"/>
                        <a:buChar char="•"/>
                      </a:pPr>
                      <a:r>
                        <a:rPr lang="en-US" sz="1600" kern="1200" dirty="0">
                          <a:solidFill>
                            <a:schemeClr val="dk1"/>
                          </a:solidFill>
                          <a:latin typeface="Helvetica Light"/>
                          <a:ea typeface="+mn-ea"/>
                          <a:cs typeface="+mn-cs"/>
                        </a:rPr>
                        <a:t>Samples selected are job agnostic </a:t>
                      </a:r>
                    </a:p>
                  </a:txBody>
                  <a:tcPr/>
                </a:tc>
                <a:tc>
                  <a:txBody>
                    <a:bodyPr/>
                    <a:lstStyle/>
                    <a:p>
                      <a:pPr marL="342900" indent="-342900">
                        <a:buFont typeface="Arial" panose="020B0604020202020204" pitchFamily="34" charset="0"/>
                        <a:buChar char="•"/>
                      </a:pPr>
                      <a:r>
                        <a:rPr lang="en-US" sz="1600" dirty="0">
                          <a:latin typeface="Helvetica Light"/>
                        </a:rPr>
                        <a:t>12 containers sampled per day</a:t>
                      </a:r>
                    </a:p>
                    <a:p>
                      <a:pPr marL="342900" indent="-342900">
                        <a:buFont typeface="Arial" panose="020B0604020202020204" pitchFamily="34" charset="0"/>
                        <a:buChar char="•"/>
                      </a:pPr>
                      <a:r>
                        <a:rPr lang="en-US" sz="1600" dirty="0">
                          <a:latin typeface="Helvetica Light"/>
                        </a:rPr>
                        <a:t>Randomizer Tool used to select containers</a:t>
                      </a:r>
                    </a:p>
                    <a:p>
                      <a:pPr marL="342900" marR="0" lvl="0" indent="-342900" algn="l" defTabSz="5579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Helvetica Light"/>
                          <a:ea typeface="+mn-ea"/>
                          <a:cs typeface="+mn-cs"/>
                        </a:rPr>
                        <a:t>Samples selected are job agnostic </a:t>
                      </a:r>
                    </a:p>
                    <a:p>
                      <a:pPr marL="342900" indent="-342900">
                        <a:buFont typeface="Arial" panose="020B0604020202020204" pitchFamily="34" charset="0"/>
                        <a:buChar char="•"/>
                      </a:pPr>
                      <a:endParaRPr lang="en-US" sz="1600" dirty="0">
                        <a:latin typeface="Helvetica Light"/>
                      </a:endParaRPr>
                    </a:p>
                  </a:txBody>
                  <a:tcPr/>
                </a:tc>
                <a:extLst>
                  <a:ext uri="{0D108BD9-81ED-4DB2-BD59-A6C34878D82A}">
                    <a16:rowId xmlns="" xmlns:a16="http://schemas.microsoft.com/office/drawing/2014/main" val="23484855"/>
                  </a:ext>
                </a:extLst>
              </a:tr>
              <a:tr h="396240">
                <a:tc>
                  <a:txBody>
                    <a:bodyPr/>
                    <a:lstStyle/>
                    <a:p>
                      <a:pPr marL="0" marR="0" lvl="0" indent="0" algn="l" defTabSz="557921" rtl="0" eaLnBrk="1" fontAlgn="auto" latinLnBrk="0" hangingPunct="1">
                        <a:lnSpc>
                          <a:spcPct val="100000"/>
                        </a:lnSpc>
                        <a:spcBef>
                          <a:spcPts val="0"/>
                        </a:spcBef>
                        <a:spcAft>
                          <a:spcPts val="0"/>
                        </a:spcAft>
                        <a:buClrTx/>
                        <a:buSzTx/>
                        <a:buFontTx/>
                        <a:buNone/>
                        <a:tabLst/>
                        <a:defRPr/>
                      </a:pPr>
                      <a:r>
                        <a:rPr lang="en-US" sz="1600" dirty="0">
                          <a:latin typeface="Helvetica Light"/>
                        </a:rPr>
                        <a:t>Invoice</a:t>
                      </a:r>
                    </a:p>
                  </a:txBody>
                  <a:tcPr/>
                </a:tc>
                <a:tc>
                  <a:txBody>
                    <a:bodyPr/>
                    <a:lstStyle/>
                    <a:p>
                      <a:pPr marL="342900" indent="-342900">
                        <a:buFont typeface="Arial" panose="020B0604020202020204" pitchFamily="34" charset="0"/>
                        <a:buChar char="•"/>
                      </a:pPr>
                      <a:r>
                        <a:rPr lang="en-US" sz="1600" kern="1200" dirty="0">
                          <a:solidFill>
                            <a:schemeClr val="dk1"/>
                          </a:solidFill>
                          <a:latin typeface="Helvetica Light"/>
                          <a:ea typeface="+mn-ea"/>
                          <a:cs typeface="+mn-cs"/>
                        </a:rPr>
                        <a:t>Seamless mailers </a:t>
                      </a:r>
                    </a:p>
                  </a:txBody>
                  <a:tcPr/>
                </a:tc>
                <a:tc>
                  <a:txBody>
                    <a:bodyPr/>
                    <a:lstStyle/>
                    <a:p>
                      <a:pPr marL="342900" indent="-342900">
                        <a:buFont typeface="Arial" panose="020B0604020202020204" pitchFamily="34" charset="0"/>
                        <a:buChar char="•"/>
                      </a:pPr>
                      <a:r>
                        <a:rPr lang="en-US" sz="1600" dirty="0">
                          <a:latin typeface="Helvetica Light"/>
                        </a:rPr>
                        <a:t>Nesting Sampling warnings are never invoiceable </a:t>
                      </a:r>
                    </a:p>
                  </a:txBody>
                  <a:tcPr/>
                </a:tc>
                <a:extLst>
                  <a:ext uri="{0D108BD9-81ED-4DB2-BD59-A6C34878D82A}">
                    <a16:rowId xmlns="" xmlns:a16="http://schemas.microsoft.com/office/drawing/2014/main" val="3757656413"/>
                  </a:ext>
                </a:extLst>
              </a:tr>
            </a:tbl>
          </a:graphicData>
        </a:graphic>
      </p:graphicFrame>
      <p:sp>
        <p:nvSpPr>
          <p:cNvPr id="7" name="Title 2">
            <a:extLst>
              <a:ext uri="{FF2B5EF4-FFF2-40B4-BE49-F238E27FC236}">
                <a16:creationId xmlns="" xmlns:a16="http://schemas.microsoft.com/office/drawing/2014/main" id="{23A6F9A0-C431-4728-925E-146D45261446}"/>
              </a:ext>
            </a:extLst>
          </p:cNvPr>
          <p:cNvSpPr>
            <a:spLocks noGrp="1"/>
          </p:cNvSpPr>
          <p:nvPr>
            <p:ph type="title"/>
          </p:nvPr>
        </p:nvSpPr>
        <p:spPr>
          <a:xfrm>
            <a:off x="379412" y="1047252"/>
            <a:ext cx="11430000" cy="1924548"/>
          </a:xfrm>
        </p:spPr>
        <p:txBody>
          <a:bodyPr anchor="t">
            <a:normAutofit/>
          </a:bodyPr>
          <a:lstStyle/>
          <a:p>
            <a:r>
              <a:rPr lang="en-US" sz="1800" dirty="0">
                <a:latin typeface="Helvetica Light"/>
              </a:rPr>
              <a:t>USPS performs two types of sampling – Sampling &amp; Nesting. </a:t>
            </a:r>
          </a:p>
        </p:txBody>
      </p:sp>
    </p:spTree>
    <p:extLst>
      <p:ext uri="{BB962C8B-B14F-4D97-AF65-F5344CB8AC3E}">
        <p14:creationId xmlns:p14="http://schemas.microsoft.com/office/powerpoint/2010/main" val="1817381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5675"/>
            <a:ext cx="10512425" cy="650875"/>
          </a:xfrm>
        </p:spPr>
        <p:txBody>
          <a:bodyPr>
            <a:normAutofit/>
          </a:bodyPr>
          <a:lstStyle/>
          <a:p>
            <a:r>
              <a:rPr lang="en-US" sz="3200" b="1" dirty="0">
                <a:solidFill>
                  <a:srgbClr val="333366"/>
                </a:solidFill>
              </a:rPr>
              <a:t>Overview</a:t>
            </a:r>
          </a:p>
        </p:txBody>
      </p:sp>
      <p:sp>
        <p:nvSpPr>
          <p:cNvPr id="7" name="Content Placeholder 6"/>
          <p:cNvSpPr>
            <a:spLocks noGrp="1"/>
          </p:cNvSpPr>
          <p:nvPr>
            <p:ph sz="half" idx="4294967295"/>
          </p:nvPr>
        </p:nvSpPr>
        <p:spPr>
          <a:xfrm>
            <a:off x="455612" y="1825625"/>
            <a:ext cx="10056813" cy="4340225"/>
          </a:xfrm>
        </p:spPr>
        <p:txBody>
          <a:bodyPr>
            <a:noAutofit/>
          </a:bodyPr>
          <a:lstStyle/>
          <a:p>
            <a:pPr defTabSz="1115842">
              <a:spcBef>
                <a:spcPts val="0"/>
              </a:spcBef>
            </a:pPr>
            <a:r>
              <a:rPr lang="en-US" sz="2000" dirty="0">
                <a:solidFill>
                  <a:prstClr val="black"/>
                </a:solidFill>
                <a:latin typeface="Helvetica Light"/>
              </a:rPr>
              <a:t>Strategic support for commercial mailers</a:t>
            </a:r>
            <a:r>
              <a:rPr lang="en-US" sz="1800" dirty="0">
                <a:solidFill>
                  <a:prstClr val="black"/>
                </a:solidFill>
                <a:latin typeface="Helvetica Light"/>
              </a:rPr>
              <a:t> </a:t>
            </a:r>
          </a:p>
          <a:p>
            <a:pPr marL="857250" lvl="1" indent="-342900" defTabSz="1115842">
              <a:spcBef>
                <a:spcPts val="0"/>
              </a:spcBef>
            </a:pPr>
            <a:r>
              <a:rPr lang="en-US" sz="2000" dirty="0">
                <a:solidFill>
                  <a:prstClr val="black"/>
                </a:solidFill>
                <a:latin typeface="Helvetica Light"/>
              </a:rPr>
              <a:t>Enhanced customer experience </a:t>
            </a:r>
          </a:p>
          <a:p>
            <a:pPr marL="857250" lvl="1" indent="-342900" defTabSz="1115842">
              <a:spcBef>
                <a:spcPts val="0"/>
              </a:spcBef>
            </a:pPr>
            <a:r>
              <a:rPr lang="en-US" sz="2000" dirty="0">
                <a:solidFill>
                  <a:prstClr val="black"/>
                </a:solidFill>
                <a:latin typeface="Helvetica Light"/>
              </a:rPr>
              <a:t>Standardized answers through body of knowledge </a:t>
            </a:r>
          </a:p>
          <a:p>
            <a:pPr marL="857250" lvl="1" indent="-342900" defTabSz="1115842">
              <a:spcBef>
                <a:spcPts val="0"/>
              </a:spcBef>
            </a:pPr>
            <a:r>
              <a:rPr lang="en-US" sz="2000" dirty="0">
                <a:solidFill>
                  <a:prstClr val="black"/>
                </a:solidFill>
                <a:latin typeface="Helvetica Light"/>
              </a:rPr>
              <a:t>Multiple contact methods: 800 number &amp; standard email</a:t>
            </a:r>
          </a:p>
          <a:p>
            <a:pPr marL="857250" lvl="1" indent="-342900" defTabSz="1115842">
              <a:spcBef>
                <a:spcPts val="0"/>
              </a:spcBef>
            </a:pPr>
            <a:endParaRPr lang="en-US" sz="2000" dirty="0">
              <a:solidFill>
                <a:prstClr val="black"/>
              </a:solidFill>
              <a:latin typeface="Helvetica Light"/>
            </a:endParaRPr>
          </a:p>
          <a:p>
            <a:pPr marL="342900" indent="-342900" defTabSz="1115842"/>
            <a:r>
              <a:rPr lang="en-US" sz="2000" dirty="0">
                <a:solidFill>
                  <a:prstClr val="black"/>
                </a:solidFill>
                <a:latin typeface="Helvetica Light"/>
              </a:rPr>
              <a:t>Concept pilot launched October 2017 in:</a:t>
            </a:r>
          </a:p>
          <a:p>
            <a:pPr marL="857250" lvl="1" indent="-342900" defTabSz="1115842"/>
            <a:r>
              <a:rPr lang="en-US" sz="2000" dirty="0">
                <a:solidFill>
                  <a:prstClr val="black"/>
                </a:solidFill>
                <a:latin typeface="Helvetica Light"/>
              </a:rPr>
              <a:t>Capital Metro: Capitol District</a:t>
            </a:r>
          </a:p>
          <a:p>
            <a:pPr marL="857250" lvl="1" indent="-342900" defTabSz="1115842"/>
            <a:r>
              <a:rPr lang="en-US" sz="2000" dirty="0">
                <a:solidFill>
                  <a:prstClr val="black"/>
                </a:solidFill>
                <a:latin typeface="Helvetica Light"/>
              </a:rPr>
              <a:t>Eastern: Northern Ohio</a:t>
            </a:r>
          </a:p>
          <a:p>
            <a:pPr marL="857250" lvl="1" indent="-342900" defTabSz="1115842"/>
            <a:r>
              <a:rPr lang="en-US" sz="2000" dirty="0">
                <a:solidFill>
                  <a:prstClr val="black"/>
                </a:solidFill>
                <a:latin typeface="Helvetica Light"/>
              </a:rPr>
              <a:t>Great Lakes: Lakeland</a:t>
            </a:r>
          </a:p>
          <a:p>
            <a:pPr marL="857250" lvl="1" indent="-342900" defTabSz="1115842"/>
            <a:r>
              <a:rPr lang="en-US" sz="2000" dirty="0">
                <a:solidFill>
                  <a:prstClr val="black"/>
                </a:solidFill>
                <a:latin typeface="Helvetica Light"/>
              </a:rPr>
              <a:t>Northeast: Northern New England</a:t>
            </a:r>
          </a:p>
          <a:p>
            <a:pPr marL="857250" lvl="1" indent="-342900" defTabSz="1115842"/>
            <a:r>
              <a:rPr lang="en-US" sz="2000" dirty="0">
                <a:solidFill>
                  <a:prstClr val="black"/>
                </a:solidFill>
                <a:latin typeface="Helvetica Light"/>
              </a:rPr>
              <a:t>Pacific: San Diego</a:t>
            </a:r>
          </a:p>
          <a:p>
            <a:pPr marL="857250" lvl="1" indent="-342900" defTabSz="1115842"/>
            <a:r>
              <a:rPr lang="en-US" sz="2000" dirty="0">
                <a:solidFill>
                  <a:prstClr val="black"/>
                </a:solidFill>
                <a:latin typeface="Helvetica Light"/>
              </a:rPr>
              <a:t>Southern: Dallas</a:t>
            </a:r>
          </a:p>
          <a:p>
            <a:pPr marL="857250" lvl="1" indent="-342900" defTabSz="1115842"/>
            <a:r>
              <a:rPr lang="en-US" sz="2000" dirty="0">
                <a:solidFill>
                  <a:prstClr val="black"/>
                </a:solidFill>
                <a:latin typeface="Helvetica Light"/>
              </a:rPr>
              <a:t>Western: Northland </a:t>
            </a:r>
          </a:p>
          <a:p>
            <a:pPr defTabSz="1115842">
              <a:spcBef>
                <a:spcPts val="0"/>
              </a:spcBef>
            </a:pPr>
            <a:endParaRPr lang="en-US" sz="2000" dirty="0">
              <a:solidFill>
                <a:prstClr val="black"/>
              </a:solidFill>
              <a:latin typeface="Helvetica Light"/>
            </a:endParaRPr>
          </a:p>
          <a:p>
            <a:pPr defTabSz="1115842">
              <a:spcBef>
                <a:spcPts val="0"/>
              </a:spcBef>
            </a:pPr>
            <a:endParaRPr lang="en-US" sz="1800" dirty="0">
              <a:solidFill>
                <a:prstClr val="black"/>
              </a:solidFill>
            </a:endParaRPr>
          </a:p>
        </p:txBody>
      </p:sp>
      <p:pic>
        <p:nvPicPr>
          <p:cNvPr id="8" name="Picture 2" descr="C:\Users\TXTDQ0\AppData\Local\Microsoft\Windows\Temporary Internet Files\Content.Outlook\NPK8ZC6F\99014_employe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3203" y="1810376"/>
            <a:ext cx="3339247" cy="437183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5CF97BF-14E3-466D-B7C7-178802BA0935}" type="slidenum">
              <a:rPr lang="en-US" smtClean="0">
                <a:solidFill>
                  <a:prstClr val="black">
                    <a:tint val="75000"/>
                  </a:prstClr>
                </a:solidFill>
              </a:rPr>
              <a:pPr/>
              <a:t>41</a:t>
            </a:fld>
            <a:endParaRPr lang="en-US">
              <a:solidFill>
                <a:prstClr val="black">
                  <a:tint val="75000"/>
                </a:prstClr>
              </a:solidFill>
            </a:endParaRPr>
          </a:p>
        </p:txBody>
      </p:sp>
      <p:sp>
        <p:nvSpPr>
          <p:cNvPr id="9" name="Title 2"/>
          <p:cNvSpPr txBox="1">
            <a:spLocks/>
          </p:cNvSpPr>
          <p:nvPr/>
        </p:nvSpPr>
        <p:spPr>
          <a:xfrm>
            <a:off x="1522412" y="1"/>
            <a:ext cx="8610600" cy="762000"/>
          </a:xfrm>
          <a:prstGeom prst="rect">
            <a:avLst/>
          </a:prstGeom>
        </p:spPr>
        <p:txBody>
          <a:bodyPr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200" b="1" dirty="0">
                <a:solidFill>
                  <a:schemeClr val="bg1"/>
                </a:solidFill>
              </a:rPr>
              <a:t>Integrated Help Desk</a:t>
            </a:r>
          </a:p>
        </p:txBody>
      </p:sp>
    </p:spTree>
    <p:extLst>
      <p:ext uri="{BB962C8B-B14F-4D97-AF65-F5344CB8AC3E}">
        <p14:creationId xmlns:p14="http://schemas.microsoft.com/office/powerpoint/2010/main" val="1996406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42</a:t>
            </a:fld>
            <a:endParaRPr lang="en-US">
              <a:solidFill>
                <a:prstClr val="black">
                  <a:tint val="75000"/>
                </a:prstClr>
              </a:solidFill>
            </a:endParaRPr>
          </a:p>
        </p:txBody>
      </p:sp>
      <p:sp>
        <p:nvSpPr>
          <p:cNvPr id="3" name="Content Placeholder 6"/>
          <p:cNvSpPr txBox="1">
            <a:spLocks/>
          </p:cNvSpPr>
          <p:nvPr/>
        </p:nvSpPr>
        <p:spPr>
          <a:xfrm>
            <a:off x="455613" y="1825625"/>
            <a:ext cx="6457126" cy="4340225"/>
          </a:xfrm>
          <a:prstGeom prst="rect">
            <a:avLst/>
          </a:prstGeom>
        </p:spPr>
        <p:txBody>
          <a:bodyPr vert="horz" lIns="91440" tIns="45720" rIns="91440" bIns="45720" rtlCol="0">
            <a:no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Helvetica" charset="0"/>
                <a:ea typeface="Helvetica" charset="0"/>
                <a:cs typeface="Helvetica" charset="0"/>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Helvetica" charset="0"/>
                <a:ea typeface="Helvetica" charset="0"/>
                <a:cs typeface="Helvetica"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Helvetica" charset="0"/>
                <a:ea typeface="Helvetica" charset="0"/>
                <a:cs typeface="Helvetica"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285750" indent="-285750" defTabSz="914400">
              <a:spcBef>
                <a:spcPts val="0"/>
              </a:spcBef>
              <a:buFont typeface="Arial" panose="020B0604020202020204" pitchFamily="34" charset="0"/>
              <a:buChar char="•"/>
            </a:pPr>
            <a:r>
              <a:rPr lang="en-US" sz="2000" dirty="0">
                <a:solidFill>
                  <a:prstClr val="black"/>
                </a:solidFill>
                <a:latin typeface="Helvetica Light" charset="0"/>
                <a:ea typeface="Helvetica Light" charset="0"/>
                <a:cs typeface="Helvetica Light" charset="0"/>
              </a:rPr>
              <a:t>Centralized tracking method for customer inquiries </a:t>
            </a:r>
          </a:p>
          <a:p>
            <a:pPr marL="742813" lvl="2" indent="-285750" defTabSz="914400">
              <a:buFont typeface="Arial" panose="020B0604020202020204" pitchFamily="34" charset="0"/>
              <a:buChar char="•"/>
            </a:pPr>
            <a:r>
              <a:rPr lang="en-US" sz="1600" dirty="0">
                <a:solidFill>
                  <a:prstClr val="black"/>
                </a:solidFill>
                <a:latin typeface="Helvetica Light" charset="0"/>
                <a:ea typeface="Helvetica Light" charset="0"/>
                <a:cs typeface="Helvetica Light" charset="0"/>
              </a:rPr>
              <a:t>Unique ticket number</a:t>
            </a:r>
          </a:p>
          <a:p>
            <a:pPr marL="742813" lvl="2" indent="-285750" defTabSz="914400">
              <a:buFont typeface="Arial" panose="020B0604020202020204" pitchFamily="34" charset="0"/>
              <a:buChar char="•"/>
            </a:pPr>
            <a:r>
              <a:rPr lang="en-US" sz="1600" dirty="0">
                <a:solidFill>
                  <a:prstClr val="black"/>
                </a:solidFill>
                <a:latin typeface="Helvetica Light" charset="0"/>
                <a:ea typeface="Helvetica Light" charset="0"/>
                <a:cs typeface="Helvetica Light" charset="0"/>
              </a:rPr>
              <a:t>Date and Time ticked opened/closed</a:t>
            </a:r>
          </a:p>
          <a:p>
            <a:pPr marL="742813" lvl="2" indent="-285750" defTabSz="914400">
              <a:buFont typeface="Arial" panose="020B0604020202020204" pitchFamily="34" charset="0"/>
              <a:buChar char="•"/>
            </a:pPr>
            <a:r>
              <a:rPr lang="en-US" sz="1600" dirty="0">
                <a:solidFill>
                  <a:prstClr val="black"/>
                </a:solidFill>
                <a:latin typeface="Helvetica Light" charset="0"/>
                <a:ea typeface="Helvetica Light" charset="0"/>
                <a:cs typeface="Helvetica Light" charset="0"/>
              </a:rPr>
              <a:t>Specific issue, question or concern captured and categorized </a:t>
            </a:r>
          </a:p>
          <a:p>
            <a:pPr defTabSz="1115842">
              <a:spcBef>
                <a:spcPts val="0"/>
              </a:spcBef>
            </a:pPr>
            <a:endParaRPr lang="en-US" sz="1800" dirty="0">
              <a:solidFill>
                <a:prstClr val="black"/>
              </a:solidFill>
              <a:latin typeface="Helvetica Light"/>
            </a:endParaRPr>
          </a:p>
          <a:p>
            <a:pPr marL="285750" indent="-285750" defTabSz="914400" eaLnBrk="0" fontAlgn="base" hangingPunct="0">
              <a:lnSpc>
                <a:spcPct val="100000"/>
              </a:lnSpc>
              <a:spcBef>
                <a:spcPct val="0"/>
              </a:spcBef>
              <a:spcAft>
                <a:spcPct val="0"/>
              </a:spcAft>
              <a:buFont typeface="Arial" panose="020B0604020202020204" pitchFamily="34" charset="0"/>
              <a:buChar char="•"/>
            </a:pPr>
            <a:r>
              <a:rPr lang="en-US" sz="2000" dirty="0">
                <a:solidFill>
                  <a:prstClr val="black"/>
                </a:solidFill>
                <a:latin typeface="Helvetica Light" charset="0"/>
                <a:ea typeface="Helvetica Light" charset="0"/>
                <a:cs typeface="Helvetica Light" charset="0"/>
              </a:rPr>
              <a:t>Trend Recognition </a:t>
            </a:r>
          </a:p>
          <a:p>
            <a:pPr marL="742813" lvl="1" indent="-285750" defTabSz="914400" eaLnBrk="0" fontAlgn="base" hangingPunct="0">
              <a:lnSpc>
                <a:spcPct val="100000"/>
              </a:lnSpc>
              <a:spcBef>
                <a:spcPct val="0"/>
              </a:spcBef>
              <a:spcAft>
                <a:spcPct val="0"/>
              </a:spcAft>
              <a:buFont typeface="Arial" panose="020B0604020202020204" pitchFamily="34" charset="0"/>
              <a:buChar char="•"/>
            </a:pPr>
            <a:r>
              <a:rPr lang="en-US" sz="2000" dirty="0">
                <a:solidFill>
                  <a:prstClr val="black"/>
                </a:solidFill>
                <a:latin typeface="Helvetica Light" charset="0"/>
                <a:ea typeface="Helvetica Light" charset="0"/>
                <a:cs typeface="Helvetica Light" charset="0"/>
              </a:rPr>
              <a:t>Identify gaps in the current online solutions and make improvements </a:t>
            </a:r>
          </a:p>
          <a:p>
            <a:pPr marL="1199876" lvl="2" indent="-285750" defTabSz="914400" eaLnBrk="0" fontAlgn="base" hangingPunct="0">
              <a:lnSpc>
                <a:spcPct val="100000"/>
              </a:lnSpc>
              <a:spcBef>
                <a:spcPct val="0"/>
              </a:spcBef>
              <a:spcAft>
                <a:spcPct val="0"/>
              </a:spcAft>
              <a:buFont typeface="Arial" panose="020B0604020202020204" pitchFamily="34" charset="0"/>
              <a:buChar char="•"/>
            </a:pPr>
            <a:r>
              <a:rPr lang="en-US" sz="1600" dirty="0">
                <a:solidFill>
                  <a:prstClr val="black"/>
                </a:solidFill>
                <a:latin typeface="Helvetica Light" charset="0"/>
                <a:ea typeface="Helvetica Light" charset="0"/>
                <a:cs typeface="Helvetica Light" charset="0"/>
              </a:rPr>
              <a:t>Develop FAQs to commonly asked questions</a:t>
            </a:r>
          </a:p>
          <a:p>
            <a:pPr marL="1199876" lvl="2" indent="-285750" defTabSz="914400" eaLnBrk="0" fontAlgn="base" hangingPunct="0">
              <a:lnSpc>
                <a:spcPct val="100000"/>
              </a:lnSpc>
              <a:spcBef>
                <a:spcPct val="0"/>
              </a:spcBef>
              <a:spcAft>
                <a:spcPct val="0"/>
              </a:spcAft>
              <a:buFont typeface="Arial" panose="020B0604020202020204" pitchFamily="34" charset="0"/>
              <a:buChar char="•"/>
            </a:pPr>
            <a:r>
              <a:rPr lang="en-US" sz="1600" dirty="0">
                <a:solidFill>
                  <a:prstClr val="black"/>
                </a:solidFill>
                <a:latin typeface="Helvetica Light" charset="0"/>
                <a:ea typeface="Helvetica Light" charset="0"/>
                <a:cs typeface="Helvetica Light" charset="0"/>
              </a:rPr>
              <a:t>Create a </a:t>
            </a:r>
            <a:r>
              <a:rPr lang="en-US" sz="1600" dirty="0" err="1">
                <a:solidFill>
                  <a:prstClr val="black"/>
                </a:solidFill>
                <a:latin typeface="Helvetica Light" charset="0"/>
                <a:ea typeface="Helvetica Light" charset="0"/>
                <a:cs typeface="Helvetica Light" charset="0"/>
              </a:rPr>
              <a:t>ChatBot</a:t>
            </a:r>
            <a:r>
              <a:rPr lang="en-US" sz="1600" dirty="0">
                <a:solidFill>
                  <a:prstClr val="black"/>
                </a:solidFill>
                <a:latin typeface="Helvetica Light" charset="0"/>
                <a:ea typeface="Helvetica Light" charset="0"/>
                <a:cs typeface="Helvetica Light" charset="0"/>
              </a:rPr>
              <a:t> to generate answers and provide seamless transition </a:t>
            </a:r>
            <a:br>
              <a:rPr lang="en-US" sz="1600" dirty="0">
                <a:solidFill>
                  <a:prstClr val="black"/>
                </a:solidFill>
                <a:latin typeface="Helvetica Light" charset="0"/>
                <a:ea typeface="Helvetica Light" charset="0"/>
                <a:cs typeface="Helvetica Light" charset="0"/>
              </a:rPr>
            </a:br>
            <a:r>
              <a:rPr lang="en-US" sz="1600" dirty="0">
                <a:solidFill>
                  <a:prstClr val="black"/>
                </a:solidFill>
                <a:latin typeface="Helvetica Light" charset="0"/>
                <a:ea typeface="Helvetica Light" charset="0"/>
                <a:cs typeface="Helvetica Light" charset="0"/>
              </a:rPr>
              <a:t>to a live agent needed</a:t>
            </a:r>
          </a:p>
          <a:p>
            <a:pPr marL="1199876" lvl="2" indent="-285750" defTabSz="914400" eaLnBrk="0" fontAlgn="base" hangingPunct="0">
              <a:lnSpc>
                <a:spcPct val="100000"/>
              </a:lnSpc>
              <a:spcBef>
                <a:spcPct val="0"/>
              </a:spcBef>
              <a:spcAft>
                <a:spcPct val="0"/>
              </a:spcAft>
              <a:buFont typeface="Arial" panose="020B0604020202020204" pitchFamily="34" charset="0"/>
              <a:buChar char="•"/>
            </a:pPr>
            <a:r>
              <a:rPr lang="en-US" sz="1600" dirty="0">
                <a:solidFill>
                  <a:prstClr val="black"/>
                </a:solidFill>
                <a:latin typeface="Helvetica Light" charset="0"/>
                <a:ea typeface="Helvetica Light" charset="0"/>
                <a:cs typeface="Helvetica Light" charset="0"/>
              </a:rPr>
              <a:t>Redesign BCG to incorporate common questions asked</a:t>
            </a:r>
          </a:p>
          <a:p>
            <a:pPr marL="742813" lvl="1" indent="-285750" defTabSz="914400" eaLnBrk="0" fontAlgn="base" hangingPunct="0">
              <a:lnSpc>
                <a:spcPct val="100000"/>
              </a:lnSpc>
              <a:spcBef>
                <a:spcPct val="0"/>
              </a:spcBef>
              <a:spcAft>
                <a:spcPct val="0"/>
              </a:spcAft>
              <a:buFont typeface="Arial" panose="020B0604020202020204" pitchFamily="34" charset="0"/>
              <a:buChar char="•"/>
            </a:pPr>
            <a:endParaRPr lang="en-US" sz="2000" dirty="0">
              <a:solidFill>
                <a:prstClr val="black"/>
              </a:solidFill>
              <a:latin typeface="Helvetica Light" charset="0"/>
              <a:ea typeface="Helvetica Light" charset="0"/>
              <a:cs typeface="Helvetica Light" charset="0"/>
            </a:endParaRPr>
          </a:p>
          <a:p>
            <a:pPr marL="285750" indent="-285750" defTabSz="914400">
              <a:spcBef>
                <a:spcPts val="0"/>
              </a:spcBef>
              <a:buFont typeface="Arial" panose="020B0604020202020204" pitchFamily="34" charset="0"/>
              <a:buChar char="•"/>
            </a:pPr>
            <a:r>
              <a:rPr lang="en-US" sz="2000" dirty="0">
                <a:solidFill>
                  <a:prstClr val="black"/>
                </a:solidFill>
                <a:latin typeface="Helvetica Light" charset="0"/>
                <a:ea typeface="Helvetica Light" charset="0"/>
                <a:cs typeface="Helvetica Light" charset="0"/>
              </a:rPr>
              <a:t>Identify automated and non-automated solutions to enhance customer experience </a:t>
            </a:r>
          </a:p>
          <a:p>
            <a:pPr marL="285750" indent="-285750" defTabSz="914400">
              <a:spcBef>
                <a:spcPts val="0"/>
              </a:spcBef>
              <a:buFont typeface="Arial" panose="020B0604020202020204" pitchFamily="34" charset="0"/>
              <a:buChar char="•"/>
            </a:pPr>
            <a:endParaRPr lang="en-US" sz="2000" dirty="0">
              <a:solidFill>
                <a:prstClr val="black"/>
              </a:solidFill>
              <a:latin typeface="Helvetica Light" charset="0"/>
              <a:ea typeface="Helvetica Light" charset="0"/>
              <a:cs typeface="Helvetica Light" charset="0"/>
            </a:endParaRPr>
          </a:p>
          <a:p>
            <a:pPr marL="857250" lvl="1" indent="-342900" defTabSz="1115842">
              <a:spcBef>
                <a:spcPts val="0"/>
              </a:spcBef>
            </a:pPr>
            <a:endParaRPr lang="en-US" sz="2000" dirty="0">
              <a:solidFill>
                <a:prstClr val="black"/>
              </a:solidFill>
              <a:latin typeface="Helvetica Light"/>
            </a:endParaRPr>
          </a:p>
          <a:p>
            <a:pPr defTabSz="1115842">
              <a:spcBef>
                <a:spcPts val="0"/>
              </a:spcBef>
            </a:pPr>
            <a:endParaRPr lang="en-US" sz="2000" dirty="0">
              <a:solidFill>
                <a:prstClr val="black"/>
              </a:solidFill>
              <a:latin typeface="Helvetica Light"/>
            </a:endParaRPr>
          </a:p>
          <a:p>
            <a:pPr defTabSz="1115842">
              <a:spcBef>
                <a:spcPts val="0"/>
              </a:spcBef>
            </a:pPr>
            <a:endParaRPr lang="en-US" sz="1800" dirty="0">
              <a:solidFill>
                <a:prstClr val="black"/>
              </a:solidFill>
            </a:endParaRPr>
          </a:p>
        </p:txBody>
      </p:sp>
      <p:sp>
        <p:nvSpPr>
          <p:cNvPr id="4" name="Title 1"/>
          <p:cNvSpPr txBox="1">
            <a:spLocks/>
          </p:cNvSpPr>
          <p:nvPr/>
        </p:nvSpPr>
        <p:spPr>
          <a:xfrm>
            <a:off x="0" y="955675"/>
            <a:ext cx="10512425" cy="650875"/>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200" b="1" dirty="0">
                <a:solidFill>
                  <a:srgbClr val="333366"/>
                </a:solidFill>
              </a:rPr>
              <a:t>Offerings</a:t>
            </a:r>
          </a:p>
        </p:txBody>
      </p:sp>
      <p:sp>
        <p:nvSpPr>
          <p:cNvPr id="7" name="Title 2"/>
          <p:cNvSpPr txBox="1">
            <a:spLocks/>
          </p:cNvSpPr>
          <p:nvPr/>
        </p:nvSpPr>
        <p:spPr>
          <a:xfrm>
            <a:off x="1522412" y="1"/>
            <a:ext cx="8610600" cy="762000"/>
          </a:xfrm>
          <a:prstGeom prst="rect">
            <a:avLst/>
          </a:prstGeom>
        </p:spPr>
        <p:txBody>
          <a:bodyPr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200" b="1" dirty="0">
                <a:solidFill>
                  <a:schemeClr val="bg1"/>
                </a:solidFill>
              </a:rPr>
              <a:t>Integrated Help Desk</a:t>
            </a:r>
          </a:p>
        </p:txBody>
      </p:sp>
      <p:pic>
        <p:nvPicPr>
          <p:cNvPr id="8" name="Picture 7">
            <a:extLst>
              <a:ext uri="{FF2B5EF4-FFF2-40B4-BE49-F238E27FC236}">
                <a16:creationId xmlns="" xmlns:a16="http://schemas.microsoft.com/office/drawing/2014/main" id="{C1EF98BD-19AD-498D-B27B-46A9F0C21F22}"/>
              </a:ext>
            </a:extLst>
          </p:cNvPr>
          <p:cNvPicPr>
            <a:picLocks noChangeAspect="1"/>
          </p:cNvPicPr>
          <p:nvPr/>
        </p:nvPicPr>
        <p:blipFill rotWithShape="1">
          <a:blip r:embed="rId2"/>
          <a:srcRect b="3243"/>
          <a:stretch/>
        </p:blipFill>
        <p:spPr>
          <a:xfrm>
            <a:off x="6884602" y="1441989"/>
            <a:ext cx="2466975" cy="2571281"/>
          </a:xfrm>
          <a:prstGeom prst="rect">
            <a:avLst/>
          </a:prstGeom>
        </p:spPr>
      </p:pic>
      <p:pic>
        <p:nvPicPr>
          <p:cNvPr id="5" name="Picture 4"/>
          <p:cNvPicPr>
            <a:picLocks noChangeAspect="1"/>
          </p:cNvPicPr>
          <p:nvPr/>
        </p:nvPicPr>
        <p:blipFill>
          <a:blip r:embed="rId3"/>
          <a:stretch>
            <a:fillRect/>
          </a:stretch>
        </p:blipFill>
        <p:spPr>
          <a:xfrm>
            <a:off x="8434767" y="3657600"/>
            <a:ext cx="3450845" cy="2141157"/>
          </a:xfrm>
          <a:prstGeom prst="rect">
            <a:avLst/>
          </a:prstGeom>
          <a:ln>
            <a:solidFill>
              <a:schemeClr val="bg1">
                <a:lumMod val="50000"/>
              </a:schemeClr>
            </a:solidFill>
          </a:ln>
        </p:spPr>
      </p:pic>
    </p:spTree>
    <p:extLst>
      <p:ext uri="{BB962C8B-B14F-4D97-AF65-F5344CB8AC3E}">
        <p14:creationId xmlns:p14="http://schemas.microsoft.com/office/powerpoint/2010/main" val="120833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52775" y="6517318"/>
            <a:ext cx="438043" cy="153848"/>
          </a:xfrm>
          <a:prstGeom prst="rect">
            <a:avLst/>
          </a:prstGeom>
        </p:spPr>
        <p:txBody>
          <a:bodyPr vert="horz" wrap="square" lIns="0" tIns="0" rIns="0" bIns="0" rtlCol="0">
            <a:spAutoFit/>
          </a:bodyPr>
          <a:lstStyle/>
          <a:p>
            <a:pPr>
              <a:lnSpc>
                <a:spcPts val="1163"/>
              </a:lnSpc>
            </a:pPr>
            <a:r>
              <a:rPr sz="1051" spc="-4" dirty="0">
                <a:latin typeface="Helvetica Light"/>
                <a:cs typeface="Arial"/>
              </a:rPr>
              <a:t>17</a:t>
            </a:r>
            <a:endParaRPr sz="1051" dirty="0">
              <a:latin typeface="Helvetica Light"/>
              <a:cs typeface="Arial"/>
            </a:endParaRPr>
          </a:p>
        </p:txBody>
      </p:sp>
      <p:sp>
        <p:nvSpPr>
          <p:cNvPr id="3" name="object 3"/>
          <p:cNvSpPr/>
          <p:nvPr/>
        </p:nvSpPr>
        <p:spPr>
          <a:xfrm>
            <a:off x="529" y="1692823"/>
            <a:ext cx="12183954" cy="4573987"/>
          </a:xfrm>
          <a:custGeom>
            <a:avLst/>
            <a:gdLst/>
            <a:ahLst/>
            <a:cxnLst/>
            <a:rect l="l" t="t" r="r" b="b"/>
            <a:pathLst>
              <a:path w="16238219" h="7147559">
                <a:moveTo>
                  <a:pt x="0" y="7147559"/>
                </a:moveTo>
                <a:lnTo>
                  <a:pt x="16238219" y="7147559"/>
                </a:lnTo>
                <a:lnTo>
                  <a:pt x="16238219" y="0"/>
                </a:lnTo>
                <a:lnTo>
                  <a:pt x="0" y="0"/>
                </a:lnTo>
                <a:lnTo>
                  <a:pt x="0" y="7147559"/>
                </a:lnTo>
                <a:close/>
              </a:path>
            </a:pathLst>
          </a:custGeom>
          <a:solidFill>
            <a:schemeClr val="bg2"/>
          </a:solidFill>
        </p:spPr>
        <p:txBody>
          <a:bodyPr wrap="square" lIns="0" tIns="0" rIns="0" bIns="0" rtlCol="0"/>
          <a:lstStyle/>
          <a:p>
            <a:endParaRPr sz="1351">
              <a:latin typeface="Helvetica Light"/>
            </a:endParaRPr>
          </a:p>
        </p:txBody>
      </p:sp>
      <p:sp>
        <p:nvSpPr>
          <p:cNvPr id="4" name="object 4"/>
          <p:cNvSpPr/>
          <p:nvPr/>
        </p:nvSpPr>
        <p:spPr>
          <a:xfrm>
            <a:off x="2484203" y="2017673"/>
            <a:ext cx="8749177" cy="1200671"/>
          </a:xfrm>
          <a:custGeom>
            <a:avLst/>
            <a:gdLst/>
            <a:ahLst/>
            <a:cxnLst/>
            <a:rect l="l" t="t" r="r" b="b"/>
            <a:pathLst>
              <a:path w="11660505" h="1600200">
                <a:moveTo>
                  <a:pt x="0" y="1600200"/>
                </a:moveTo>
                <a:lnTo>
                  <a:pt x="11660124" y="1600200"/>
                </a:lnTo>
                <a:lnTo>
                  <a:pt x="11660124" y="0"/>
                </a:lnTo>
                <a:lnTo>
                  <a:pt x="0" y="0"/>
                </a:lnTo>
                <a:lnTo>
                  <a:pt x="0" y="1600200"/>
                </a:lnTo>
                <a:close/>
              </a:path>
            </a:pathLst>
          </a:custGeom>
          <a:solidFill>
            <a:srgbClr val="F1F1F1"/>
          </a:solidFill>
        </p:spPr>
        <p:txBody>
          <a:bodyPr wrap="square" lIns="0" tIns="0" rIns="0" bIns="0" rtlCol="0"/>
          <a:lstStyle/>
          <a:p>
            <a:endParaRPr sz="1351">
              <a:latin typeface="Helvetica Light"/>
            </a:endParaRPr>
          </a:p>
        </p:txBody>
      </p:sp>
      <p:sp>
        <p:nvSpPr>
          <p:cNvPr id="5" name="object 5"/>
          <p:cNvSpPr/>
          <p:nvPr/>
        </p:nvSpPr>
        <p:spPr>
          <a:xfrm>
            <a:off x="2272657" y="2262381"/>
            <a:ext cx="221838" cy="337331"/>
          </a:xfrm>
          <a:prstGeom prst="rect">
            <a:avLst/>
          </a:prstGeom>
          <a:blipFill>
            <a:blip r:embed="rId3" cstate="print"/>
            <a:stretch>
              <a:fillRect/>
            </a:stretch>
          </a:blipFill>
        </p:spPr>
        <p:txBody>
          <a:bodyPr wrap="square" lIns="0" tIns="0" rIns="0" bIns="0" rtlCol="0"/>
          <a:lstStyle/>
          <a:p>
            <a:endParaRPr sz="1351">
              <a:latin typeface="Helvetica Light"/>
            </a:endParaRPr>
          </a:p>
        </p:txBody>
      </p:sp>
      <p:sp>
        <p:nvSpPr>
          <p:cNvPr id="6" name="object 6"/>
          <p:cNvSpPr/>
          <p:nvPr/>
        </p:nvSpPr>
        <p:spPr>
          <a:xfrm>
            <a:off x="2234921" y="1959355"/>
            <a:ext cx="4270958" cy="499707"/>
          </a:xfrm>
          <a:prstGeom prst="rect">
            <a:avLst/>
          </a:prstGeom>
          <a:blipFill>
            <a:blip r:embed="rId4" cstate="print"/>
            <a:stretch>
              <a:fillRect/>
            </a:stretch>
          </a:blipFill>
        </p:spPr>
        <p:txBody>
          <a:bodyPr wrap="square" lIns="0" tIns="0" rIns="0" bIns="0" rtlCol="0"/>
          <a:lstStyle/>
          <a:p>
            <a:endParaRPr sz="1351">
              <a:latin typeface="Helvetica Light"/>
            </a:endParaRPr>
          </a:p>
        </p:txBody>
      </p:sp>
      <p:sp>
        <p:nvSpPr>
          <p:cNvPr id="7" name="object 7"/>
          <p:cNvSpPr/>
          <p:nvPr/>
        </p:nvSpPr>
        <p:spPr>
          <a:xfrm>
            <a:off x="2255504" y="1979936"/>
            <a:ext cx="4229793" cy="458543"/>
          </a:xfrm>
          <a:prstGeom prst="rect">
            <a:avLst/>
          </a:prstGeom>
          <a:blipFill>
            <a:blip r:embed="rId5" cstate="print"/>
            <a:stretch>
              <a:fillRect/>
            </a:stretch>
          </a:blipFill>
        </p:spPr>
        <p:txBody>
          <a:bodyPr wrap="square" lIns="0" tIns="0" rIns="0" bIns="0" rtlCol="0"/>
          <a:lstStyle/>
          <a:p>
            <a:endParaRPr sz="1351">
              <a:latin typeface="Helvetica Light"/>
            </a:endParaRPr>
          </a:p>
        </p:txBody>
      </p:sp>
      <p:sp>
        <p:nvSpPr>
          <p:cNvPr id="8" name="object 8"/>
          <p:cNvSpPr/>
          <p:nvPr/>
        </p:nvSpPr>
        <p:spPr>
          <a:xfrm>
            <a:off x="1046829" y="1943345"/>
            <a:ext cx="934332" cy="934332"/>
          </a:xfrm>
          <a:custGeom>
            <a:avLst/>
            <a:gdLst/>
            <a:ahLst/>
            <a:cxnLst/>
            <a:rect l="l" t="t" r="r" b="b"/>
            <a:pathLst>
              <a:path w="1245235" h="1245235">
                <a:moveTo>
                  <a:pt x="622554" y="0"/>
                </a:moveTo>
                <a:lnTo>
                  <a:pt x="573906" y="1873"/>
                </a:lnTo>
                <a:lnTo>
                  <a:pt x="526282" y="7400"/>
                </a:lnTo>
                <a:lnTo>
                  <a:pt x="479820" y="16444"/>
                </a:lnTo>
                <a:lnTo>
                  <a:pt x="434657" y="28864"/>
                </a:lnTo>
                <a:lnTo>
                  <a:pt x="390933" y="44524"/>
                </a:lnTo>
                <a:lnTo>
                  <a:pt x="348787" y="63283"/>
                </a:lnTo>
                <a:lnTo>
                  <a:pt x="308355" y="85005"/>
                </a:lnTo>
                <a:lnTo>
                  <a:pt x="269778" y="109550"/>
                </a:lnTo>
                <a:lnTo>
                  <a:pt x="233194" y="136780"/>
                </a:lnTo>
                <a:lnTo>
                  <a:pt x="198740" y="166556"/>
                </a:lnTo>
                <a:lnTo>
                  <a:pt x="166556" y="198740"/>
                </a:lnTo>
                <a:lnTo>
                  <a:pt x="136780" y="233194"/>
                </a:lnTo>
                <a:lnTo>
                  <a:pt x="109550" y="269778"/>
                </a:lnTo>
                <a:lnTo>
                  <a:pt x="85005" y="308356"/>
                </a:lnTo>
                <a:lnTo>
                  <a:pt x="63283" y="348787"/>
                </a:lnTo>
                <a:lnTo>
                  <a:pt x="44524" y="390933"/>
                </a:lnTo>
                <a:lnTo>
                  <a:pt x="28864" y="434657"/>
                </a:lnTo>
                <a:lnTo>
                  <a:pt x="16444" y="479820"/>
                </a:lnTo>
                <a:lnTo>
                  <a:pt x="7400" y="526282"/>
                </a:lnTo>
                <a:lnTo>
                  <a:pt x="1873" y="573906"/>
                </a:lnTo>
                <a:lnTo>
                  <a:pt x="0" y="622553"/>
                </a:lnTo>
                <a:lnTo>
                  <a:pt x="1873" y="671201"/>
                </a:lnTo>
                <a:lnTo>
                  <a:pt x="7400" y="718825"/>
                </a:lnTo>
                <a:lnTo>
                  <a:pt x="16444" y="765287"/>
                </a:lnTo>
                <a:lnTo>
                  <a:pt x="28864" y="810450"/>
                </a:lnTo>
                <a:lnTo>
                  <a:pt x="44524" y="854174"/>
                </a:lnTo>
                <a:lnTo>
                  <a:pt x="63283" y="896320"/>
                </a:lnTo>
                <a:lnTo>
                  <a:pt x="85005" y="936752"/>
                </a:lnTo>
                <a:lnTo>
                  <a:pt x="109550" y="975329"/>
                </a:lnTo>
                <a:lnTo>
                  <a:pt x="136780" y="1011913"/>
                </a:lnTo>
                <a:lnTo>
                  <a:pt x="166556" y="1046367"/>
                </a:lnTo>
                <a:lnTo>
                  <a:pt x="198740" y="1078551"/>
                </a:lnTo>
                <a:lnTo>
                  <a:pt x="233194" y="1108327"/>
                </a:lnTo>
                <a:lnTo>
                  <a:pt x="269778" y="1135557"/>
                </a:lnTo>
                <a:lnTo>
                  <a:pt x="308355" y="1160102"/>
                </a:lnTo>
                <a:lnTo>
                  <a:pt x="348787" y="1181824"/>
                </a:lnTo>
                <a:lnTo>
                  <a:pt x="390933" y="1200583"/>
                </a:lnTo>
                <a:lnTo>
                  <a:pt x="434657" y="1216243"/>
                </a:lnTo>
                <a:lnTo>
                  <a:pt x="479820" y="1228663"/>
                </a:lnTo>
                <a:lnTo>
                  <a:pt x="526282" y="1237707"/>
                </a:lnTo>
                <a:lnTo>
                  <a:pt x="573906" y="1243234"/>
                </a:lnTo>
                <a:lnTo>
                  <a:pt x="622554" y="1245108"/>
                </a:lnTo>
                <a:lnTo>
                  <a:pt x="671201" y="1243234"/>
                </a:lnTo>
                <a:lnTo>
                  <a:pt x="718825" y="1237707"/>
                </a:lnTo>
                <a:lnTo>
                  <a:pt x="765287" y="1228663"/>
                </a:lnTo>
                <a:lnTo>
                  <a:pt x="810450" y="1216243"/>
                </a:lnTo>
                <a:lnTo>
                  <a:pt x="854174" y="1200583"/>
                </a:lnTo>
                <a:lnTo>
                  <a:pt x="896320" y="1181824"/>
                </a:lnTo>
                <a:lnTo>
                  <a:pt x="936751" y="1160102"/>
                </a:lnTo>
                <a:lnTo>
                  <a:pt x="975329" y="1135557"/>
                </a:lnTo>
                <a:lnTo>
                  <a:pt x="1011913" y="1108327"/>
                </a:lnTo>
                <a:lnTo>
                  <a:pt x="1046367" y="1078551"/>
                </a:lnTo>
                <a:lnTo>
                  <a:pt x="1078551" y="1046367"/>
                </a:lnTo>
                <a:lnTo>
                  <a:pt x="1108327" y="1011913"/>
                </a:lnTo>
                <a:lnTo>
                  <a:pt x="1135557" y="975329"/>
                </a:lnTo>
                <a:lnTo>
                  <a:pt x="1160102" y="936752"/>
                </a:lnTo>
                <a:lnTo>
                  <a:pt x="1181824" y="896320"/>
                </a:lnTo>
                <a:lnTo>
                  <a:pt x="1200583" y="854174"/>
                </a:lnTo>
                <a:lnTo>
                  <a:pt x="1216243" y="810450"/>
                </a:lnTo>
                <a:lnTo>
                  <a:pt x="1228663" y="765287"/>
                </a:lnTo>
                <a:lnTo>
                  <a:pt x="1237707" y="718825"/>
                </a:lnTo>
                <a:lnTo>
                  <a:pt x="1243234" y="671201"/>
                </a:lnTo>
                <a:lnTo>
                  <a:pt x="1245108" y="622553"/>
                </a:lnTo>
                <a:lnTo>
                  <a:pt x="1243234" y="573906"/>
                </a:lnTo>
                <a:lnTo>
                  <a:pt x="1237707" y="526282"/>
                </a:lnTo>
                <a:lnTo>
                  <a:pt x="1228663" y="479820"/>
                </a:lnTo>
                <a:lnTo>
                  <a:pt x="1216243" y="434657"/>
                </a:lnTo>
                <a:lnTo>
                  <a:pt x="1200583" y="390933"/>
                </a:lnTo>
                <a:lnTo>
                  <a:pt x="1181824" y="348787"/>
                </a:lnTo>
                <a:lnTo>
                  <a:pt x="1160102" y="308356"/>
                </a:lnTo>
                <a:lnTo>
                  <a:pt x="1135557" y="269778"/>
                </a:lnTo>
                <a:lnTo>
                  <a:pt x="1108327" y="233194"/>
                </a:lnTo>
                <a:lnTo>
                  <a:pt x="1078551" y="198740"/>
                </a:lnTo>
                <a:lnTo>
                  <a:pt x="1046367" y="166556"/>
                </a:lnTo>
                <a:lnTo>
                  <a:pt x="1011913" y="136780"/>
                </a:lnTo>
                <a:lnTo>
                  <a:pt x="975329" y="109550"/>
                </a:lnTo>
                <a:lnTo>
                  <a:pt x="936752" y="85005"/>
                </a:lnTo>
                <a:lnTo>
                  <a:pt x="896320" y="63283"/>
                </a:lnTo>
                <a:lnTo>
                  <a:pt x="854174" y="44524"/>
                </a:lnTo>
                <a:lnTo>
                  <a:pt x="810450" y="28864"/>
                </a:lnTo>
                <a:lnTo>
                  <a:pt x="765287" y="16444"/>
                </a:lnTo>
                <a:lnTo>
                  <a:pt x="718825" y="7400"/>
                </a:lnTo>
                <a:lnTo>
                  <a:pt x="671201" y="1873"/>
                </a:lnTo>
                <a:lnTo>
                  <a:pt x="622554" y="0"/>
                </a:lnTo>
                <a:close/>
              </a:path>
            </a:pathLst>
          </a:custGeom>
          <a:solidFill>
            <a:srgbClr val="4B9FCE"/>
          </a:solidFill>
        </p:spPr>
        <p:txBody>
          <a:bodyPr wrap="square" lIns="0" tIns="0" rIns="0" bIns="0" rtlCol="0"/>
          <a:lstStyle/>
          <a:p>
            <a:endParaRPr sz="1351">
              <a:latin typeface="Helvetica Light"/>
            </a:endParaRPr>
          </a:p>
        </p:txBody>
      </p:sp>
      <p:sp>
        <p:nvSpPr>
          <p:cNvPr id="9" name="object 9"/>
          <p:cNvSpPr/>
          <p:nvPr/>
        </p:nvSpPr>
        <p:spPr>
          <a:xfrm>
            <a:off x="1407031" y="2598568"/>
            <a:ext cx="56030" cy="57175"/>
          </a:xfrm>
          <a:prstGeom prst="rect">
            <a:avLst/>
          </a:prstGeom>
          <a:blipFill>
            <a:blip r:embed="rId6" cstate="print"/>
            <a:stretch>
              <a:fillRect/>
            </a:stretch>
          </a:blipFill>
        </p:spPr>
        <p:txBody>
          <a:bodyPr wrap="square" lIns="0" tIns="0" rIns="0" bIns="0" rtlCol="0"/>
          <a:lstStyle/>
          <a:p>
            <a:endParaRPr sz="1351">
              <a:latin typeface="Helvetica Light"/>
            </a:endParaRPr>
          </a:p>
        </p:txBody>
      </p:sp>
      <p:sp>
        <p:nvSpPr>
          <p:cNvPr id="10" name="object 10"/>
          <p:cNvSpPr/>
          <p:nvPr/>
        </p:nvSpPr>
        <p:spPr>
          <a:xfrm>
            <a:off x="1264092" y="2114870"/>
            <a:ext cx="558408" cy="583183"/>
          </a:xfrm>
          <a:custGeom>
            <a:avLst/>
            <a:gdLst/>
            <a:ahLst/>
            <a:cxnLst/>
            <a:rect l="l" t="t" r="r" b="b"/>
            <a:pathLst>
              <a:path w="744219" h="777239">
                <a:moveTo>
                  <a:pt x="371856" y="0"/>
                </a:moveTo>
                <a:lnTo>
                  <a:pt x="83312" y="0"/>
                </a:lnTo>
                <a:lnTo>
                  <a:pt x="51381" y="6219"/>
                </a:lnTo>
                <a:lnTo>
                  <a:pt x="24844" y="23272"/>
                </a:lnTo>
                <a:lnTo>
                  <a:pt x="6713" y="48756"/>
                </a:lnTo>
                <a:lnTo>
                  <a:pt x="0" y="80263"/>
                </a:lnTo>
                <a:lnTo>
                  <a:pt x="0" y="696976"/>
                </a:lnTo>
                <a:lnTo>
                  <a:pt x="6713" y="728483"/>
                </a:lnTo>
                <a:lnTo>
                  <a:pt x="24844" y="753967"/>
                </a:lnTo>
                <a:lnTo>
                  <a:pt x="51381" y="771020"/>
                </a:lnTo>
                <a:lnTo>
                  <a:pt x="83312" y="777239"/>
                </a:lnTo>
                <a:lnTo>
                  <a:pt x="371856" y="777239"/>
                </a:lnTo>
                <a:lnTo>
                  <a:pt x="403290" y="771020"/>
                </a:lnTo>
                <a:lnTo>
                  <a:pt x="428736" y="753967"/>
                </a:lnTo>
                <a:lnTo>
                  <a:pt x="434659" y="745109"/>
                </a:lnTo>
                <a:lnTo>
                  <a:pt x="83312" y="745109"/>
                </a:lnTo>
                <a:lnTo>
                  <a:pt x="63132" y="741195"/>
                </a:lnTo>
                <a:lnTo>
                  <a:pt x="46847" y="730662"/>
                </a:lnTo>
                <a:lnTo>
                  <a:pt x="35966" y="715319"/>
                </a:lnTo>
                <a:lnTo>
                  <a:pt x="32004" y="696976"/>
                </a:lnTo>
                <a:lnTo>
                  <a:pt x="32004" y="626237"/>
                </a:lnTo>
                <a:lnTo>
                  <a:pt x="451993" y="626237"/>
                </a:lnTo>
                <a:lnTo>
                  <a:pt x="451993" y="597408"/>
                </a:lnTo>
                <a:lnTo>
                  <a:pt x="32004" y="597408"/>
                </a:lnTo>
                <a:lnTo>
                  <a:pt x="32004" y="138049"/>
                </a:lnTo>
                <a:lnTo>
                  <a:pt x="286426" y="138049"/>
                </a:lnTo>
                <a:lnTo>
                  <a:pt x="288325" y="134069"/>
                </a:lnTo>
                <a:lnTo>
                  <a:pt x="313584" y="106045"/>
                </a:lnTo>
                <a:lnTo>
                  <a:pt x="32004" y="106045"/>
                </a:lnTo>
                <a:lnTo>
                  <a:pt x="32004" y="80263"/>
                </a:lnTo>
                <a:lnTo>
                  <a:pt x="35966" y="61920"/>
                </a:lnTo>
                <a:lnTo>
                  <a:pt x="46847" y="46577"/>
                </a:lnTo>
                <a:lnTo>
                  <a:pt x="63132" y="36044"/>
                </a:lnTo>
                <a:lnTo>
                  <a:pt x="83312" y="32131"/>
                </a:lnTo>
                <a:lnTo>
                  <a:pt x="436652" y="32131"/>
                </a:lnTo>
                <a:lnTo>
                  <a:pt x="427291" y="20306"/>
                </a:lnTo>
                <a:lnTo>
                  <a:pt x="411511" y="9223"/>
                </a:lnTo>
                <a:lnTo>
                  <a:pt x="392731" y="2355"/>
                </a:lnTo>
                <a:lnTo>
                  <a:pt x="371856" y="0"/>
                </a:lnTo>
                <a:close/>
              </a:path>
              <a:path w="744219" h="777239">
                <a:moveTo>
                  <a:pt x="451993" y="626237"/>
                </a:moveTo>
                <a:lnTo>
                  <a:pt x="423163" y="626237"/>
                </a:lnTo>
                <a:lnTo>
                  <a:pt x="423163" y="696976"/>
                </a:lnTo>
                <a:lnTo>
                  <a:pt x="419201" y="715319"/>
                </a:lnTo>
                <a:lnTo>
                  <a:pt x="408320" y="730662"/>
                </a:lnTo>
                <a:lnTo>
                  <a:pt x="392035" y="741195"/>
                </a:lnTo>
                <a:lnTo>
                  <a:pt x="371856" y="745109"/>
                </a:lnTo>
                <a:lnTo>
                  <a:pt x="434659" y="745109"/>
                </a:lnTo>
                <a:lnTo>
                  <a:pt x="445775" y="728483"/>
                </a:lnTo>
                <a:lnTo>
                  <a:pt x="451993" y="696976"/>
                </a:lnTo>
                <a:lnTo>
                  <a:pt x="451993" y="626237"/>
                </a:lnTo>
                <a:close/>
              </a:path>
              <a:path w="744219" h="777239">
                <a:moveTo>
                  <a:pt x="451993" y="507492"/>
                </a:moveTo>
                <a:lnTo>
                  <a:pt x="423163" y="507492"/>
                </a:lnTo>
                <a:lnTo>
                  <a:pt x="423163" y="597408"/>
                </a:lnTo>
                <a:lnTo>
                  <a:pt x="451993" y="597408"/>
                </a:lnTo>
                <a:lnTo>
                  <a:pt x="451993" y="507492"/>
                </a:lnTo>
                <a:close/>
              </a:path>
              <a:path w="744219" h="777239">
                <a:moveTo>
                  <a:pt x="286426" y="138049"/>
                </a:moveTo>
                <a:lnTo>
                  <a:pt x="250062" y="138049"/>
                </a:lnTo>
                <a:lnTo>
                  <a:pt x="241139" y="158476"/>
                </a:lnTo>
                <a:lnTo>
                  <a:pt x="234013" y="180689"/>
                </a:lnTo>
                <a:lnTo>
                  <a:pt x="229292" y="204092"/>
                </a:lnTo>
                <a:lnTo>
                  <a:pt x="227584" y="228092"/>
                </a:lnTo>
                <a:lnTo>
                  <a:pt x="234196" y="279824"/>
                </a:lnTo>
                <a:lnTo>
                  <a:pt x="252805" y="325997"/>
                </a:lnTo>
                <a:lnTo>
                  <a:pt x="281570" y="364922"/>
                </a:lnTo>
                <a:lnTo>
                  <a:pt x="318650" y="394911"/>
                </a:lnTo>
                <a:lnTo>
                  <a:pt x="362204" y="414274"/>
                </a:lnTo>
                <a:lnTo>
                  <a:pt x="362204" y="533146"/>
                </a:lnTo>
                <a:lnTo>
                  <a:pt x="365506" y="539623"/>
                </a:lnTo>
                <a:lnTo>
                  <a:pt x="371856" y="542798"/>
                </a:lnTo>
                <a:lnTo>
                  <a:pt x="384682" y="542798"/>
                </a:lnTo>
                <a:lnTo>
                  <a:pt x="387857" y="539623"/>
                </a:lnTo>
                <a:lnTo>
                  <a:pt x="423163" y="507492"/>
                </a:lnTo>
                <a:lnTo>
                  <a:pt x="451993" y="507492"/>
                </a:lnTo>
                <a:lnTo>
                  <a:pt x="451993" y="491363"/>
                </a:lnTo>
                <a:lnTo>
                  <a:pt x="394335" y="491363"/>
                </a:lnTo>
                <a:lnTo>
                  <a:pt x="394335" y="395097"/>
                </a:lnTo>
                <a:lnTo>
                  <a:pt x="387857" y="388620"/>
                </a:lnTo>
                <a:lnTo>
                  <a:pt x="381507" y="385445"/>
                </a:lnTo>
                <a:lnTo>
                  <a:pt x="341726" y="371543"/>
                </a:lnTo>
                <a:lnTo>
                  <a:pt x="308132" y="346680"/>
                </a:lnTo>
                <a:lnTo>
                  <a:pt x="282249" y="313033"/>
                </a:lnTo>
                <a:lnTo>
                  <a:pt x="265602" y="272778"/>
                </a:lnTo>
                <a:lnTo>
                  <a:pt x="259715" y="228092"/>
                </a:lnTo>
                <a:lnTo>
                  <a:pt x="267329" y="178075"/>
                </a:lnTo>
                <a:lnTo>
                  <a:pt x="286426" y="138049"/>
                </a:lnTo>
                <a:close/>
              </a:path>
              <a:path w="744219" h="777239">
                <a:moveTo>
                  <a:pt x="662630" y="67437"/>
                </a:moveTo>
                <a:lnTo>
                  <a:pt x="567436" y="67437"/>
                </a:lnTo>
                <a:lnTo>
                  <a:pt x="613212" y="75817"/>
                </a:lnTo>
                <a:lnTo>
                  <a:pt x="652838" y="99006"/>
                </a:lnTo>
                <a:lnTo>
                  <a:pt x="684003" y="134069"/>
                </a:lnTo>
                <a:lnTo>
                  <a:pt x="704396" y="178075"/>
                </a:lnTo>
                <a:lnTo>
                  <a:pt x="711707" y="228092"/>
                </a:lnTo>
                <a:lnTo>
                  <a:pt x="704396" y="279314"/>
                </a:lnTo>
                <a:lnTo>
                  <a:pt x="684003" y="323441"/>
                </a:lnTo>
                <a:lnTo>
                  <a:pt x="652838" y="358009"/>
                </a:lnTo>
                <a:lnTo>
                  <a:pt x="613212" y="380557"/>
                </a:lnTo>
                <a:lnTo>
                  <a:pt x="567436" y="388620"/>
                </a:lnTo>
                <a:lnTo>
                  <a:pt x="509650" y="388620"/>
                </a:lnTo>
                <a:lnTo>
                  <a:pt x="506475" y="391795"/>
                </a:lnTo>
                <a:lnTo>
                  <a:pt x="394335" y="491363"/>
                </a:lnTo>
                <a:lnTo>
                  <a:pt x="451993" y="491363"/>
                </a:lnTo>
                <a:lnTo>
                  <a:pt x="451993" y="481711"/>
                </a:lnTo>
                <a:lnTo>
                  <a:pt x="522478" y="420750"/>
                </a:lnTo>
                <a:lnTo>
                  <a:pt x="567436" y="420750"/>
                </a:lnTo>
                <a:lnTo>
                  <a:pt x="613875" y="413835"/>
                </a:lnTo>
                <a:lnTo>
                  <a:pt x="655865" y="394339"/>
                </a:lnTo>
                <a:lnTo>
                  <a:pt x="691626" y="364140"/>
                </a:lnTo>
                <a:lnTo>
                  <a:pt x="719375" y="325115"/>
                </a:lnTo>
                <a:lnTo>
                  <a:pt x="737330" y="279140"/>
                </a:lnTo>
                <a:lnTo>
                  <a:pt x="743712" y="228092"/>
                </a:lnTo>
                <a:lnTo>
                  <a:pt x="737330" y="176990"/>
                </a:lnTo>
                <a:lnTo>
                  <a:pt x="719375" y="130979"/>
                </a:lnTo>
                <a:lnTo>
                  <a:pt x="691626" y="91932"/>
                </a:lnTo>
                <a:lnTo>
                  <a:pt x="662630" y="67437"/>
                </a:lnTo>
                <a:close/>
              </a:path>
              <a:path w="744219" h="777239">
                <a:moveTo>
                  <a:pt x="436652" y="32131"/>
                </a:moveTo>
                <a:lnTo>
                  <a:pt x="371856" y="32131"/>
                </a:lnTo>
                <a:lnTo>
                  <a:pt x="379025" y="32230"/>
                </a:lnTo>
                <a:lnTo>
                  <a:pt x="385873" y="32924"/>
                </a:lnTo>
                <a:lnTo>
                  <a:pt x="392126" y="34809"/>
                </a:lnTo>
                <a:lnTo>
                  <a:pt x="397510" y="38481"/>
                </a:lnTo>
                <a:lnTo>
                  <a:pt x="360340" y="43162"/>
                </a:lnTo>
                <a:lnTo>
                  <a:pt x="326183" y="56594"/>
                </a:lnTo>
                <a:lnTo>
                  <a:pt x="295622" y="77860"/>
                </a:lnTo>
                <a:lnTo>
                  <a:pt x="269240" y="106045"/>
                </a:lnTo>
                <a:lnTo>
                  <a:pt x="313584" y="106045"/>
                </a:lnTo>
                <a:lnTo>
                  <a:pt x="319928" y="99006"/>
                </a:lnTo>
                <a:lnTo>
                  <a:pt x="359364" y="75817"/>
                </a:lnTo>
                <a:lnTo>
                  <a:pt x="403860" y="67437"/>
                </a:lnTo>
                <a:lnTo>
                  <a:pt x="662630" y="67437"/>
                </a:lnTo>
                <a:lnTo>
                  <a:pt x="655865" y="61722"/>
                </a:lnTo>
                <a:lnTo>
                  <a:pt x="613875" y="42222"/>
                </a:lnTo>
                <a:lnTo>
                  <a:pt x="567436" y="35306"/>
                </a:lnTo>
                <a:lnTo>
                  <a:pt x="439166" y="35306"/>
                </a:lnTo>
                <a:lnTo>
                  <a:pt x="436652" y="32131"/>
                </a:lnTo>
                <a:close/>
              </a:path>
            </a:pathLst>
          </a:custGeom>
          <a:solidFill>
            <a:srgbClr val="FFFFFF"/>
          </a:solidFill>
        </p:spPr>
        <p:txBody>
          <a:bodyPr wrap="square" lIns="0" tIns="0" rIns="0" bIns="0" rtlCol="0"/>
          <a:lstStyle/>
          <a:p>
            <a:endParaRPr sz="1351">
              <a:latin typeface="Helvetica Light"/>
            </a:endParaRPr>
          </a:p>
        </p:txBody>
      </p:sp>
      <p:sp>
        <p:nvSpPr>
          <p:cNvPr id="11" name="object 11"/>
          <p:cNvSpPr/>
          <p:nvPr/>
        </p:nvSpPr>
        <p:spPr>
          <a:xfrm>
            <a:off x="1533957" y="2249802"/>
            <a:ext cx="196777" cy="24299"/>
          </a:xfrm>
          <a:custGeom>
            <a:avLst/>
            <a:gdLst/>
            <a:ahLst/>
            <a:cxnLst/>
            <a:rect l="l" t="t" r="r" b="b"/>
            <a:pathLst>
              <a:path w="262255" h="32385">
                <a:moveTo>
                  <a:pt x="255778" y="0"/>
                </a:moveTo>
                <a:lnTo>
                  <a:pt x="6350" y="0"/>
                </a:lnTo>
                <a:lnTo>
                  <a:pt x="0" y="6350"/>
                </a:lnTo>
                <a:lnTo>
                  <a:pt x="0" y="25653"/>
                </a:lnTo>
                <a:lnTo>
                  <a:pt x="6350" y="32003"/>
                </a:lnTo>
                <a:lnTo>
                  <a:pt x="255778" y="32003"/>
                </a:lnTo>
                <a:lnTo>
                  <a:pt x="262128" y="25653"/>
                </a:lnTo>
                <a:lnTo>
                  <a:pt x="262128" y="6350"/>
                </a:lnTo>
                <a:lnTo>
                  <a:pt x="255778" y="0"/>
                </a:lnTo>
                <a:close/>
              </a:path>
            </a:pathLst>
          </a:custGeom>
          <a:solidFill>
            <a:srgbClr val="FFFFFF"/>
          </a:solidFill>
        </p:spPr>
        <p:txBody>
          <a:bodyPr wrap="square" lIns="0" tIns="0" rIns="0" bIns="0" rtlCol="0"/>
          <a:lstStyle/>
          <a:p>
            <a:endParaRPr sz="1351">
              <a:latin typeface="Helvetica Light"/>
            </a:endParaRPr>
          </a:p>
        </p:txBody>
      </p:sp>
      <p:sp>
        <p:nvSpPr>
          <p:cNvPr id="12" name="object 12"/>
          <p:cNvSpPr/>
          <p:nvPr/>
        </p:nvSpPr>
        <p:spPr>
          <a:xfrm>
            <a:off x="1533957" y="2317269"/>
            <a:ext cx="108632" cy="24299"/>
          </a:xfrm>
          <a:custGeom>
            <a:avLst/>
            <a:gdLst/>
            <a:ahLst/>
            <a:cxnLst/>
            <a:rect l="l" t="t" r="r" b="b"/>
            <a:pathLst>
              <a:path w="144780" h="32385">
                <a:moveTo>
                  <a:pt x="138303" y="0"/>
                </a:moveTo>
                <a:lnTo>
                  <a:pt x="6477" y="0"/>
                </a:lnTo>
                <a:lnTo>
                  <a:pt x="0" y="6350"/>
                </a:lnTo>
                <a:lnTo>
                  <a:pt x="0" y="22351"/>
                </a:lnTo>
                <a:lnTo>
                  <a:pt x="6477" y="32003"/>
                </a:lnTo>
                <a:lnTo>
                  <a:pt x="138303" y="32003"/>
                </a:lnTo>
                <a:lnTo>
                  <a:pt x="144780" y="22351"/>
                </a:lnTo>
                <a:lnTo>
                  <a:pt x="144780" y="6350"/>
                </a:lnTo>
                <a:lnTo>
                  <a:pt x="138303" y="0"/>
                </a:lnTo>
                <a:close/>
              </a:path>
            </a:pathLst>
          </a:custGeom>
          <a:solidFill>
            <a:srgbClr val="FFFFFF"/>
          </a:solidFill>
        </p:spPr>
        <p:txBody>
          <a:bodyPr wrap="square" lIns="0" tIns="0" rIns="0" bIns="0" rtlCol="0"/>
          <a:lstStyle/>
          <a:p>
            <a:endParaRPr sz="1351">
              <a:latin typeface="Helvetica Light"/>
            </a:endParaRPr>
          </a:p>
        </p:txBody>
      </p:sp>
      <p:sp>
        <p:nvSpPr>
          <p:cNvPr id="13" name="object 13"/>
          <p:cNvSpPr/>
          <p:nvPr/>
        </p:nvSpPr>
        <p:spPr>
          <a:xfrm>
            <a:off x="2484203" y="3465339"/>
            <a:ext cx="8749177" cy="1200671"/>
          </a:xfrm>
          <a:custGeom>
            <a:avLst/>
            <a:gdLst/>
            <a:ahLst/>
            <a:cxnLst/>
            <a:rect l="l" t="t" r="r" b="b"/>
            <a:pathLst>
              <a:path w="11660505" h="1600200">
                <a:moveTo>
                  <a:pt x="0" y="1600199"/>
                </a:moveTo>
                <a:lnTo>
                  <a:pt x="11660124" y="1600199"/>
                </a:lnTo>
                <a:lnTo>
                  <a:pt x="11660124" y="0"/>
                </a:lnTo>
                <a:lnTo>
                  <a:pt x="0" y="0"/>
                </a:lnTo>
                <a:lnTo>
                  <a:pt x="0" y="1600199"/>
                </a:lnTo>
                <a:close/>
              </a:path>
            </a:pathLst>
          </a:custGeom>
          <a:solidFill>
            <a:srgbClr val="F1F1F1"/>
          </a:solidFill>
        </p:spPr>
        <p:txBody>
          <a:bodyPr wrap="square" lIns="0" tIns="0" rIns="0" bIns="0" rtlCol="0"/>
          <a:lstStyle/>
          <a:p>
            <a:endParaRPr sz="1351">
              <a:latin typeface="Helvetica Light"/>
            </a:endParaRPr>
          </a:p>
        </p:txBody>
      </p:sp>
      <p:sp>
        <p:nvSpPr>
          <p:cNvPr id="14" name="object 14"/>
          <p:cNvSpPr/>
          <p:nvPr/>
        </p:nvSpPr>
        <p:spPr>
          <a:xfrm>
            <a:off x="2234920" y="3707761"/>
            <a:ext cx="266435" cy="337331"/>
          </a:xfrm>
          <a:prstGeom prst="rect">
            <a:avLst/>
          </a:prstGeom>
          <a:blipFill>
            <a:blip r:embed="rId7" cstate="print"/>
            <a:stretch>
              <a:fillRect/>
            </a:stretch>
          </a:blipFill>
        </p:spPr>
        <p:txBody>
          <a:bodyPr wrap="square" lIns="0" tIns="0" rIns="0" bIns="0" rtlCol="0"/>
          <a:lstStyle/>
          <a:p>
            <a:endParaRPr sz="1351">
              <a:latin typeface="Helvetica Light"/>
            </a:endParaRPr>
          </a:p>
        </p:txBody>
      </p:sp>
      <p:sp>
        <p:nvSpPr>
          <p:cNvPr id="15" name="object 15"/>
          <p:cNvSpPr/>
          <p:nvPr/>
        </p:nvSpPr>
        <p:spPr>
          <a:xfrm>
            <a:off x="2193755" y="3404733"/>
            <a:ext cx="4272103" cy="498564"/>
          </a:xfrm>
          <a:prstGeom prst="rect">
            <a:avLst/>
          </a:prstGeom>
          <a:blipFill>
            <a:blip r:embed="rId8" cstate="print"/>
            <a:stretch>
              <a:fillRect/>
            </a:stretch>
          </a:blipFill>
        </p:spPr>
        <p:txBody>
          <a:bodyPr wrap="square" lIns="0" tIns="0" rIns="0" bIns="0" rtlCol="0"/>
          <a:lstStyle/>
          <a:p>
            <a:endParaRPr sz="1351">
              <a:latin typeface="Helvetica Light"/>
            </a:endParaRPr>
          </a:p>
        </p:txBody>
      </p:sp>
      <p:sp>
        <p:nvSpPr>
          <p:cNvPr id="16" name="object 16"/>
          <p:cNvSpPr/>
          <p:nvPr/>
        </p:nvSpPr>
        <p:spPr>
          <a:xfrm>
            <a:off x="2214339" y="3425316"/>
            <a:ext cx="4230936" cy="457399"/>
          </a:xfrm>
          <a:prstGeom prst="rect">
            <a:avLst/>
          </a:prstGeom>
          <a:blipFill>
            <a:blip r:embed="rId9" cstate="print"/>
            <a:stretch>
              <a:fillRect/>
            </a:stretch>
          </a:blipFill>
        </p:spPr>
        <p:txBody>
          <a:bodyPr wrap="square" lIns="0" tIns="0" rIns="0" bIns="0" rtlCol="0"/>
          <a:lstStyle/>
          <a:p>
            <a:endParaRPr sz="1351">
              <a:latin typeface="Helvetica Light"/>
            </a:endParaRPr>
          </a:p>
        </p:txBody>
      </p:sp>
      <p:sp>
        <p:nvSpPr>
          <p:cNvPr id="17" name="object 17"/>
          <p:cNvSpPr/>
          <p:nvPr/>
        </p:nvSpPr>
        <p:spPr>
          <a:xfrm>
            <a:off x="1046829" y="3389869"/>
            <a:ext cx="934332" cy="935761"/>
          </a:xfrm>
          <a:custGeom>
            <a:avLst/>
            <a:gdLst/>
            <a:ahLst/>
            <a:cxnLst/>
            <a:rect l="l" t="t" r="r" b="b"/>
            <a:pathLst>
              <a:path w="1245235" h="1247139">
                <a:moveTo>
                  <a:pt x="622554" y="0"/>
                </a:moveTo>
                <a:lnTo>
                  <a:pt x="573906" y="1875"/>
                </a:lnTo>
                <a:lnTo>
                  <a:pt x="526282" y="7407"/>
                </a:lnTo>
                <a:lnTo>
                  <a:pt x="479820" y="16459"/>
                </a:lnTo>
                <a:lnTo>
                  <a:pt x="434657" y="28892"/>
                </a:lnTo>
                <a:lnTo>
                  <a:pt x="390933" y="44567"/>
                </a:lnTo>
                <a:lnTo>
                  <a:pt x="348787" y="63345"/>
                </a:lnTo>
                <a:lnTo>
                  <a:pt x="308355" y="85090"/>
                </a:lnTo>
                <a:lnTo>
                  <a:pt x="269778" y="109660"/>
                </a:lnTo>
                <a:lnTo>
                  <a:pt x="233194" y="136920"/>
                </a:lnTo>
                <a:lnTo>
                  <a:pt x="198740" y="166729"/>
                </a:lnTo>
                <a:lnTo>
                  <a:pt x="166556" y="198949"/>
                </a:lnTo>
                <a:lnTo>
                  <a:pt x="136780" y="233443"/>
                </a:lnTo>
                <a:lnTo>
                  <a:pt x="109550" y="270070"/>
                </a:lnTo>
                <a:lnTo>
                  <a:pt x="85005" y="308694"/>
                </a:lnTo>
                <a:lnTo>
                  <a:pt x="63283" y="349175"/>
                </a:lnTo>
                <a:lnTo>
                  <a:pt x="44524" y="391376"/>
                </a:lnTo>
                <a:lnTo>
                  <a:pt x="28864" y="435157"/>
                </a:lnTo>
                <a:lnTo>
                  <a:pt x="16444" y="480379"/>
                </a:lnTo>
                <a:lnTo>
                  <a:pt x="7400" y="526906"/>
                </a:lnTo>
                <a:lnTo>
                  <a:pt x="1873" y="574597"/>
                </a:lnTo>
                <a:lnTo>
                  <a:pt x="0" y="623315"/>
                </a:lnTo>
                <a:lnTo>
                  <a:pt x="1873" y="672034"/>
                </a:lnTo>
                <a:lnTo>
                  <a:pt x="7400" y="719725"/>
                </a:lnTo>
                <a:lnTo>
                  <a:pt x="16444" y="766252"/>
                </a:lnTo>
                <a:lnTo>
                  <a:pt x="28864" y="811474"/>
                </a:lnTo>
                <a:lnTo>
                  <a:pt x="44524" y="855255"/>
                </a:lnTo>
                <a:lnTo>
                  <a:pt x="63283" y="897456"/>
                </a:lnTo>
                <a:lnTo>
                  <a:pt x="85005" y="937937"/>
                </a:lnTo>
                <a:lnTo>
                  <a:pt x="109550" y="976561"/>
                </a:lnTo>
                <a:lnTo>
                  <a:pt x="136780" y="1013188"/>
                </a:lnTo>
                <a:lnTo>
                  <a:pt x="166556" y="1047682"/>
                </a:lnTo>
                <a:lnTo>
                  <a:pt x="198740" y="1079902"/>
                </a:lnTo>
                <a:lnTo>
                  <a:pt x="233194" y="1109711"/>
                </a:lnTo>
                <a:lnTo>
                  <a:pt x="269778" y="1136971"/>
                </a:lnTo>
                <a:lnTo>
                  <a:pt x="308355" y="1161541"/>
                </a:lnTo>
                <a:lnTo>
                  <a:pt x="348787" y="1183286"/>
                </a:lnTo>
                <a:lnTo>
                  <a:pt x="390933" y="1202064"/>
                </a:lnTo>
                <a:lnTo>
                  <a:pt x="434657" y="1217739"/>
                </a:lnTo>
                <a:lnTo>
                  <a:pt x="479820" y="1230172"/>
                </a:lnTo>
                <a:lnTo>
                  <a:pt x="526282" y="1239224"/>
                </a:lnTo>
                <a:lnTo>
                  <a:pt x="573906" y="1244756"/>
                </a:lnTo>
                <a:lnTo>
                  <a:pt x="622554" y="1246632"/>
                </a:lnTo>
                <a:lnTo>
                  <a:pt x="671201" y="1244756"/>
                </a:lnTo>
                <a:lnTo>
                  <a:pt x="718825" y="1239224"/>
                </a:lnTo>
                <a:lnTo>
                  <a:pt x="765287" y="1230172"/>
                </a:lnTo>
                <a:lnTo>
                  <a:pt x="810450" y="1217739"/>
                </a:lnTo>
                <a:lnTo>
                  <a:pt x="854174" y="1202064"/>
                </a:lnTo>
                <a:lnTo>
                  <a:pt x="896320" y="1183286"/>
                </a:lnTo>
                <a:lnTo>
                  <a:pt x="936752" y="1161541"/>
                </a:lnTo>
                <a:lnTo>
                  <a:pt x="975329" y="1136971"/>
                </a:lnTo>
                <a:lnTo>
                  <a:pt x="1011913" y="1109711"/>
                </a:lnTo>
                <a:lnTo>
                  <a:pt x="1046367" y="1079902"/>
                </a:lnTo>
                <a:lnTo>
                  <a:pt x="1078551" y="1047682"/>
                </a:lnTo>
                <a:lnTo>
                  <a:pt x="1108327" y="1013188"/>
                </a:lnTo>
                <a:lnTo>
                  <a:pt x="1135557" y="976561"/>
                </a:lnTo>
                <a:lnTo>
                  <a:pt x="1160102" y="937937"/>
                </a:lnTo>
                <a:lnTo>
                  <a:pt x="1181824" y="897456"/>
                </a:lnTo>
                <a:lnTo>
                  <a:pt x="1200583" y="855255"/>
                </a:lnTo>
                <a:lnTo>
                  <a:pt x="1216243" y="811474"/>
                </a:lnTo>
                <a:lnTo>
                  <a:pt x="1228663" y="766252"/>
                </a:lnTo>
                <a:lnTo>
                  <a:pt x="1237707" y="719725"/>
                </a:lnTo>
                <a:lnTo>
                  <a:pt x="1243234" y="672034"/>
                </a:lnTo>
                <a:lnTo>
                  <a:pt x="1245108" y="623315"/>
                </a:lnTo>
                <a:lnTo>
                  <a:pt x="1243234" y="574597"/>
                </a:lnTo>
                <a:lnTo>
                  <a:pt x="1237707" y="526906"/>
                </a:lnTo>
                <a:lnTo>
                  <a:pt x="1228663" y="480379"/>
                </a:lnTo>
                <a:lnTo>
                  <a:pt x="1216243" y="435157"/>
                </a:lnTo>
                <a:lnTo>
                  <a:pt x="1200583" y="391376"/>
                </a:lnTo>
                <a:lnTo>
                  <a:pt x="1181824" y="349175"/>
                </a:lnTo>
                <a:lnTo>
                  <a:pt x="1160102" y="308694"/>
                </a:lnTo>
                <a:lnTo>
                  <a:pt x="1135557" y="270070"/>
                </a:lnTo>
                <a:lnTo>
                  <a:pt x="1108327" y="233443"/>
                </a:lnTo>
                <a:lnTo>
                  <a:pt x="1078551" y="198949"/>
                </a:lnTo>
                <a:lnTo>
                  <a:pt x="1046367" y="166729"/>
                </a:lnTo>
                <a:lnTo>
                  <a:pt x="1011913" y="136920"/>
                </a:lnTo>
                <a:lnTo>
                  <a:pt x="975329" y="109660"/>
                </a:lnTo>
                <a:lnTo>
                  <a:pt x="936752" y="85090"/>
                </a:lnTo>
                <a:lnTo>
                  <a:pt x="896320" y="63345"/>
                </a:lnTo>
                <a:lnTo>
                  <a:pt x="854174" y="44567"/>
                </a:lnTo>
                <a:lnTo>
                  <a:pt x="810450" y="28892"/>
                </a:lnTo>
                <a:lnTo>
                  <a:pt x="765287" y="16459"/>
                </a:lnTo>
                <a:lnTo>
                  <a:pt x="718825" y="7407"/>
                </a:lnTo>
                <a:lnTo>
                  <a:pt x="671201" y="1875"/>
                </a:lnTo>
                <a:lnTo>
                  <a:pt x="622554" y="0"/>
                </a:lnTo>
                <a:close/>
              </a:path>
            </a:pathLst>
          </a:custGeom>
          <a:solidFill>
            <a:srgbClr val="FF0000"/>
          </a:solidFill>
        </p:spPr>
        <p:txBody>
          <a:bodyPr wrap="square" lIns="0" tIns="0" rIns="0" bIns="0" rtlCol="0"/>
          <a:lstStyle/>
          <a:p>
            <a:endParaRPr sz="1351">
              <a:latin typeface="Helvetica Light"/>
            </a:endParaRPr>
          </a:p>
        </p:txBody>
      </p:sp>
      <p:sp>
        <p:nvSpPr>
          <p:cNvPr id="18" name="object 18"/>
          <p:cNvSpPr/>
          <p:nvPr/>
        </p:nvSpPr>
        <p:spPr>
          <a:xfrm>
            <a:off x="1469922" y="3803814"/>
            <a:ext cx="148654" cy="212977"/>
          </a:xfrm>
          <a:custGeom>
            <a:avLst/>
            <a:gdLst/>
            <a:ahLst/>
            <a:cxnLst/>
            <a:rect l="l" t="t" r="r" b="b"/>
            <a:pathLst>
              <a:path w="198119" h="283845">
                <a:moveTo>
                  <a:pt x="121404" y="211074"/>
                </a:moveTo>
                <a:lnTo>
                  <a:pt x="90043" y="211074"/>
                </a:lnTo>
                <a:lnTo>
                  <a:pt x="123062" y="274447"/>
                </a:lnTo>
                <a:lnTo>
                  <a:pt x="126111" y="280415"/>
                </a:lnTo>
                <a:lnTo>
                  <a:pt x="129032" y="283463"/>
                </a:lnTo>
                <a:lnTo>
                  <a:pt x="141097" y="283463"/>
                </a:lnTo>
                <a:lnTo>
                  <a:pt x="144145" y="280415"/>
                </a:lnTo>
                <a:lnTo>
                  <a:pt x="186055" y="253364"/>
                </a:lnTo>
                <a:lnTo>
                  <a:pt x="192151" y="247269"/>
                </a:lnTo>
                <a:lnTo>
                  <a:pt x="141097" y="247269"/>
                </a:lnTo>
                <a:lnTo>
                  <a:pt x="121404" y="211074"/>
                </a:lnTo>
                <a:close/>
              </a:path>
              <a:path w="198119" h="283845">
                <a:moveTo>
                  <a:pt x="18034" y="0"/>
                </a:moveTo>
                <a:lnTo>
                  <a:pt x="12065" y="0"/>
                </a:lnTo>
                <a:lnTo>
                  <a:pt x="5968" y="3048"/>
                </a:lnTo>
                <a:lnTo>
                  <a:pt x="0" y="5969"/>
                </a:lnTo>
                <a:lnTo>
                  <a:pt x="0" y="18034"/>
                </a:lnTo>
                <a:lnTo>
                  <a:pt x="29972" y="232155"/>
                </a:lnTo>
                <a:lnTo>
                  <a:pt x="29972" y="238251"/>
                </a:lnTo>
                <a:lnTo>
                  <a:pt x="33020" y="244221"/>
                </a:lnTo>
                <a:lnTo>
                  <a:pt x="38989" y="244221"/>
                </a:lnTo>
                <a:lnTo>
                  <a:pt x="42037" y="247269"/>
                </a:lnTo>
                <a:lnTo>
                  <a:pt x="48006" y="244221"/>
                </a:lnTo>
                <a:lnTo>
                  <a:pt x="51054" y="241300"/>
                </a:lnTo>
                <a:lnTo>
                  <a:pt x="90043" y="211074"/>
                </a:lnTo>
                <a:lnTo>
                  <a:pt x="121404" y="211074"/>
                </a:lnTo>
                <a:lnTo>
                  <a:pt x="116498" y="202057"/>
                </a:lnTo>
                <a:lnTo>
                  <a:pt x="53975" y="202057"/>
                </a:lnTo>
                <a:lnTo>
                  <a:pt x="33020" y="48260"/>
                </a:lnTo>
                <a:lnTo>
                  <a:pt x="76736" y="48260"/>
                </a:lnTo>
                <a:lnTo>
                  <a:pt x="20955" y="5969"/>
                </a:lnTo>
                <a:lnTo>
                  <a:pt x="18034" y="0"/>
                </a:lnTo>
                <a:close/>
              </a:path>
              <a:path w="198119" h="283845">
                <a:moveTo>
                  <a:pt x="76736" y="48260"/>
                </a:moveTo>
                <a:lnTo>
                  <a:pt x="33020" y="48260"/>
                </a:lnTo>
                <a:lnTo>
                  <a:pt x="153035" y="141732"/>
                </a:lnTo>
                <a:lnTo>
                  <a:pt x="117093" y="156845"/>
                </a:lnTo>
                <a:lnTo>
                  <a:pt x="114046" y="159765"/>
                </a:lnTo>
                <a:lnTo>
                  <a:pt x="111125" y="162813"/>
                </a:lnTo>
                <a:lnTo>
                  <a:pt x="108077" y="165862"/>
                </a:lnTo>
                <a:lnTo>
                  <a:pt x="108077" y="174878"/>
                </a:lnTo>
                <a:lnTo>
                  <a:pt x="111125" y="177926"/>
                </a:lnTo>
                <a:lnTo>
                  <a:pt x="156083" y="238251"/>
                </a:lnTo>
                <a:lnTo>
                  <a:pt x="141097" y="247269"/>
                </a:lnTo>
                <a:lnTo>
                  <a:pt x="192151" y="247269"/>
                </a:lnTo>
                <a:lnTo>
                  <a:pt x="192151" y="235203"/>
                </a:lnTo>
                <a:lnTo>
                  <a:pt x="189103" y="232155"/>
                </a:lnTo>
                <a:lnTo>
                  <a:pt x="147066" y="177926"/>
                </a:lnTo>
                <a:lnTo>
                  <a:pt x="189103" y="159765"/>
                </a:lnTo>
                <a:lnTo>
                  <a:pt x="192151" y="156845"/>
                </a:lnTo>
                <a:lnTo>
                  <a:pt x="195072" y="153797"/>
                </a:lnTo>
                <a:lnTo>
                  <a:pt x="198120" y="147700"/>
                </a:lnTo>
                <a:lnTo>
                  <a:pt x="198120" y="144779"/>
                </a:lnTo>
                <a:lnTo>
                  <a:pt x="195072" y="138684"/>
                </a:lnTo>
                <a:lnTo>
                  <a:pt x="192151" y="135762"/>
                </a:lnTo>
                <a:lnTo>
                  <a:pt x="76736" y="48260"/>
                </a:lnTo>
                <a:close/>
              </a:path>
              <a:path w="198119" h="283845">
                <a:moveTo>
                  <a:pt x="93091" y="171830"/>
                </a:moveTo>
                <a:lnTo>
                  <a:pt x="90043" y="171830"/>
                </a:lnTo>
                <a:lnTo>
                  <a:pt x="86995" y="174878"/>
                </a:lnTo>
                <a:lnTo>
                  <a:pt x="84074" y="177926"/>
                </a:lnTo>
                <a:lnTo>
                  <a:pt x="53975" y="202057"/>
                </a:lnTo>
                <a:lnTo>
                  <a:pt x="116498" y="202057"/>
                </a:lnTo>
                <a:lnTo>
                  <a:pt x="105029" y="180975"/>
                </a:lnTo>
                <a:lnTo>
                  <a:pt x="105029" y="177926"/>
                </a:lnTo>
                <a:lnTo>
                  <a:pt x="99060" y="174878"/>
                </a:lnTo>
                <a:lnTo>
                  <a:pt x="96012" y="174878"/>
                </a:lnTo>
                <a:lnTo>
                  <a:pt x="93091" y="171830"/>
                </a:lnTo>
                <a:close/>
              </a:path>
            </a:pathLst>
          </a:custGeom>
          <a:solidFill>
            <a:srgbClr val="FFFFFF"/>
          </a:solidFill>
        </p:spPr>
        <p:txBody>
          <a:bodyPr wrap="square" lIns="0" tIns="0" rIns="0" bIns="0" rtlCol="0"/>
          <a:lstStyle/>
          <a:p>
            <a:endParaRPr sz="1351">
              <a:latin typeface="Helvetica Light"/>
            </a:endParaRPr>
          </a:p>
        </p:txBody>
      </p:sp>
      <p:sp>
        <p:nvSpPr>
          <p:cNvPr id="19" name="object 19"/>
          <p:cNvSpPr/>
          <p:nvPr/>
        </p:nvSpPr>
        <p:spPr>
          <a:xfrm>
            <a:off x="1264094" y="3610563"/>
            <a:ext cx="538873" cy="473598"/>
          </a:xfrm>
          <a:custGeom>
            <a:avLst/>
            <a:gdLst/>
            <a:ahLst/>
            <a:cxnLst/>
            <a:rect l="l" t="t" r="r" b="b"/>
            <a:pathLst>
              <a:path w="718185" h="631189">
                <a:moveTo>
                  <a:pt x="711835" y="0"/>
                </a:moveTo>
                <a:lnTo>
                  <a:pt x="5968" y="0"/>
                </a:lnTo>
                <a:lnTo>
                  <a:pt x="0" y="6095"/>
                </a:lnTo>
                <a:lnTo>
                  <a:pt x="0" y="621918"/>
                </a:lnTo>
                <a:lnTo>
                  <a:pt x="5968" y="630935"/>
                </a:lnTo>
                <a:lnTo>
                  <a:pt x="711835" y="630935"/>
                </a:lnTo>
                <a:lnTo>
                  <a:pt x="717804" y="621918"/>
                </a:lnTo>
                <a:lnTo>
                  <a:pt x="717804" y="600709"/>
                </a:lnTo>
                <a:lnTo>
                  <a:pt x="30099" y="600709"/>
                </a:lnTo>
                <a:lnTo>
                  <a:pt x="30099" y="199262"/>
                </a:lnTo>
                <a:lnTo>
                  <a:pt x="717804" y="199262"/>
                </a:lnTo>
                <a:lnTo>
                  <a:pt x="717804" y="169036"/>
                </a:lnTo>
                <a:lnTo>
                  <a:pt x="30099" y="169036"/>
                </a:lnTo>
                <a:lnTo>
                  <a:pt x="30099" y="30225"/>
                </a:lnTo>
                <a:lnTo>
                  <a:pt x="717804" y="30225"/>
                </a:lnTo>
                <a:lnTo>
                  <a:pt x="717804" y="6095"/>
                </a:lnTo>
                <a:lnTo>
                  <a:pt x="711835" y="0"/>
                </a:lnTo>
                <a:close/>
              </a:path>
              <a:path w="718185" h="631189">
                <a:moveTo>
                  <a:pt x="717804" y="199262"/>
                </a:moveTo>
                <a:lnTo>
                  <a:pt x="687705" y="199262"/>
                </a:lnTo>
                <a:lnTo>
                  <a:pt x="687705" y="600709"/>
                </a:lnTo>
                <a:lnTo>
                  <a:pt x="717804" y="600709"/>
                </a:lnTo>
                <a:lnTo>
                  <a:pt x="717804" y="199262"/>
                </a:lnTo>
                <a:close/>
              </a:path>
              <a:path w="718185" h="631189">
                <a:moveTo>
                  <a:pt x="717804" y="30225"/>
                </a:moveTo>
                <a:lnTo>
                  <a:pt x="687705" y="30225"/>
                </a:lnTo>
                <a:lnTo>
                  <a:pt x="687705" y="169036"/>
                </a:lnTo>
                <a:lnTo>
                  <a:pt x="717804" y="169036"/>
                </a:lnTo>
                <a:lnTo>
                  <a:pt x="717804" y="30225"/>
                </a:lnTo>
                <a:close/>
              </a:path>
            </a:pathLst>
          </a:custGeom>
          <a:solidFill>
            <a:srgbClr val="FFFFFF"/>
          </a:solidFill>
        </p:spPr>
        <p:txBody>
          <a:bodyPr wrap="square" lIns="0" tIns="0" rIns="0" bIns="0" rtlCol="0"/>
          <a:lstStyle/>
          <a:p>
            <a:endParaRPr sz="1351">
              <a:latin typeface="Helvetica Light"/>
            </a:endParaRPr>
          </a:p>
        </p:txBody>
      </p:sp>
      <p:sp>
        <p:nvSpPr>
          <p:cNvPr id="20" name="object 20"/>
          <p:cNvSpPr/>
          <p:nvPr/>
        </p:nvSpPr>
        <p:spPr>
          <a:xfrm>
            <a:off x="1475639" y="3697469"/>
            <a:ext cx="76710" cy="21916"/>
          </a:xfrm>
          <a:custGeom>
            <a:avLst/>
            <a:gdLst/>
            <a:ahLst/>
            <a:cxnLst/>
            <a:rect l="l" t="t" r="r" b="b"/>
            <a:pathLst>
              <a:path w="102235" h="29210">
                <a:moveTo>
                  <a:pt x="95884" y="0"/>
                </a:moveTo>
                <a:lnTo>
                  <a:pt x="6222" y="0"/>
                </a:lnTo>
                <a:lnTo>
                  <a:pt x="0" y="8636"/>
                </a:lnTo>
                <a:lnTo>
                  <a:pt x="0" y="23114"/>
                </a:lnTo>
                <a:lnTo>
                  <a:pt x="6222" y="28956"/>
                </a:lnTo>
                <a:lnTo>
                  <a:pt x="95884" y="28956"/>
                </a:lnTo>
                <a:lnTo>
                  <a:pt x="102107" y="23114"/>
                </a:lnTo>
                <a:lnTo>
                  <a:pt x="102107" y="8636"/>
                </a:lnTo>
                <a:lnTo>
                  <a:pt x="95884" y="0"/>
                </a:lnTo>
                <a:close/>
              </a:path>
            </a:pathLst>
          </a:custGeom>
          <a:solidFill>
            <a:srgbClr val="FFFFFF"/>
          </a:solidFill>
        </p:spPr>
        <p:txBody>
          <a:bodyPr wrap="square" lIns="0" tIns="0" rIns="0" bIns="0" rtlCol="0"/>
          <a:lstStyle/>
          <a:p>
            <a:endParaRPr sz="1351">
              <a:latin typeface="Helvetica Light"/>
            </a:endParaRPr>
          </a:p>
        </p:txBody>
      </p:sp>
      <p:sp>
        <p:nvSpPr>
          <p:cNvPr id="21" name="object 21"/>
          <p:cNvSpPr/>
          <p:nvPr/>
        </p:nvSpPr>
        <p:spPr>
          <a:xfrm>
            <a:off x="1679183" y="3648299"/>
            <a:ext cx="69753" cy="70896"/>
          </a:xfrm>
          <a:prstGeom prst="rect">
            <a:avLst/>
          </a:prstGeom>
          <a:blipFill>
            <a:blip r:embed="rId10" cstate="print"/>
            <a:stretch>
              <a:fillRect/>
            </a:stretch>
          </a:blipFill>
        </p:spPr>
        <p:txBody>
          <a:bodyPr wrap="square" lIns="0" tIns="0" rIns="0" bIns="0" rtlCol="0"/>
          <a:lstStyle/>
          <a:p>
            <a:endParaRPr sz="1351">
              <a:latin typeface="Helvetica Light"/>
            </a:endParaRPr>
          </a:p>
        </p:txBody>
      </p:sp>
      <p:sp>
        <p:nvSpPr>
          <p:cNvPr id="22" name="object 22"/>
          <p:cNvSpPr/>
          <p:nvPr/>
        </p:nvSpPr>
        <p:spPr>
          <a:xfrm>
            <a:off x="1578553" y="3652873"/>
            <a:ext cx="68610" cy="66322"/>
          </a:xfrm>
          <a:prstGeom prst="rect">
            <a:avLst/>
          </a:prstGeom>
          <a:blipFill>
            <a:blip r:embed="rId11" cstate="print"/>
            <a:stretch>
              <a:fillRect/>
            </a:stretch>
          </a:blipFill>
        </p:spPr>
        <p:txBody>
          <a:bodyPr wrap="square" lIns="0" tIns="0" rIns="0" bIns="0" rtlCol="0"/>
          <a:lstStyle/>
          <a:p>
            <a:endParaRPr sz="1351">
              <a:latin typeface="Helvetica Light"/>
            </a:endParaRPr>
          </a:p>
        </p:txBody>
      </p:sp>
      <p:sp>
        <p:nvSpPr>
          <p:cNvPr id="23" name="object 23"/>
          <p:cNvSpPr/>
          <p:nvPr/>
        </p:nvSpPr>
        <p:spPr>
          <a:xfrm>
            <a:off x="2512791" y="4922153"/>
            <a:ext cx="8730595" cy="1200671"/>
          </a:xfrm>
          <a:custGeom>
            <a:avLst/>
            <a:gdLst/>
            <a:ahLst/>
            <a:cxnLst/>
            <a:rect l="l" t="t" r="r" b="b"/>
            <a:pathLst>
              <a:path w="11635740" h="1600200">
                <a:moveTo>
                  <a:pt x="0" y="1600199"/>
                </a:moveTo>
                <a:lnTo>
                  <a:pt x="11635740" y="1600199"/>
                </a:lnTo>
                <a:lnTo>
                  <a:pt x="11635740" y="0"/>
                </a:lnTo>
                <a:lnTo>
                  <a:pt x="0" y="0"/>
                </a:lnTo>
                <a:lnTo>
                  <a:pt x="0" y="1600199"/>
                </a:lnTo>
                <a:close/>
              </a:path>
            </a:pathLst>
          </a:custGeom>
          <a:solidFill>
            <a:srgbClr val="F1F1F1"/>
          </a:solidFill>
        </p:spPr>
        <p:txBody>
          <a:bodyPr wrap="square" lIns="0" tIns="0" rIns="0" bIns="0" rtlCol="0"/>
          <a:lstStyle/>
          <a:p>
            <a:endParaRPr sz="1351">
              <a:latin typeface="Helvetica Light"/>
            </a:endParaRPr>
          </a:p>
        </p:txBody>
      </p:sp>
      <p:sp>
        <p:nvSpPr>
          <p:cNvPr id="24" name="object 24"/>
          <p:cNvSpPr/>
          <p:nvPr/>
        </p:nvSpPr>
        <p:spPr>
          <a:xfrm>
            <a:off x="2236064" y="5184014"/>
            <a:ext cx="266435" cy="337331"/>
          </a:xfrm>
          <a:prstGeom prst="rect">
            <a:avLst/>
          </a:prstGeom>
          <a:blipFill>
            <a:blip r:embed="rId7" cstate="print"/>
            <a:stretch>
              <a:fillRect/>
            </a:stretch>
          </a:blipFill>
        </p:spPr>
        <p:txBody>
          <a:bodyPr wrap="square" lIns="0" tIns="0" rIns="0" bIns="0" rtlCol="0"/>
          <a:lstStyle/>
          <a:p>
            <a:endParaRPr sz="1351">
              <a:latin typeface="Helvetica Light"/>
            </a:endParaRPr>
          </a:p>
        </p:txBody>
      </p:sp>
      <p:sp>
        <p:nvSpPr>
          <p:cNvPr id="25" name="object 25"/>
          <p:cNvSpPr/>
          <p:nvPr/>
        </p:nvSpPr>
        <p:spPr>
          <a:xfrm>
            <a:off x="2194898" y="4880988"/>
            <a:ext cx="4272103" cy="498564"/>
          </a:xfrm>
          <a:prstGeom prst="rect">
            <a:avLst/>
          </a:prstGeom>
          <a:blipFill>
            <a:blip r:embed="rId8" cstate="print"/>
            <a:stretch>
              <a:fillRect/>
            </a:stretch>
          </a:blipFill>
        </p:spPr>
        <p:txBody>
          <a:bodyPr wrap="square" lIns="0" tIns="0" rIns="0" bIns="0" rtlCol="0"/>
          <a:lstStyle/>
          <a:p>
            <a:endParaRPr sz="1351">
              <a:latin typeface="Helvetica Light"/>
            </a:endParaRPr>
          </a:p>
        </p:txBody>
      </p:sp>
      <p:sp>
        <p:nvSpPr>
          <p:cNvPr id="26" name="object 26"/>
          <p:cNvSpPr/>
          <p:nvPr/>
        </p:nvSpPr>
        <p:spPr>
          <a:xfrm>
            <a:off x="2215482" y="4901570"/>
            <a:ext cx="4230937" cy="457399"/>
          </a:xfrm>
          <a:prstGeom prst="rect">
            <a:avLst/>
          </a:prstGeom>
          <a:blipFill>
            <a:blip r:embed="rId12" cstate="print"/>
            <a:stretch>
              <a:fillRect/>
            </a:stretch>
          </a:blipFill>
        </p:spPr>
        <p:txBody>
          <a:bodyPr wrap="square" lIns="0" tIns="0" rIns="0" bIns="0" rtlCol="0"/>
          <a:lstStyle/>
          <a:p>
            <a:endParaRPr sz="1351">
              <a:latin typeface="Helvetica Light"/>
            </a:endParaRPr>
          </a:p>
        </p:txBody>
      </p:sp>
      <p:sp>
        <p:nvSpPr>
          <p:cNvPr id="27" name="object 27"/>
          <p:cNvSpPr/>
          <p:nvPr/>
        </p:nvSpPr>
        <p:spPr>
          <a:xfrm>
            <a:off x="1046829" y="4868409"/>
            <a:ext cx="934332" cy="934332"/>
          </a:xfrm>
          <a:custGeom>
            <a:avLst/>
            <a:gdLst/>
            <a:ahLst/>
            <a:cxnLst/>
            <a:rect l="l" t="t" r="r" b="b"/>
            <a:pathLst>
              <a:path w="1245235" h="1245234">
                <a:moveTo>
                  <a:pt x="622554" y="0"/>
                </a:moveTo>
                <a:lnTo>
                  <a:pt x="573906" y="1873"/>
                </a:lnTo>
                <a:lnTo>
                  <a:pt x="526282" y="7400"/>
                </a:lnTo>
                <a:lnTo>
                  <a:pt x="479820" y="16444"/>
                </a:lnTo>
                <a:lnTo>
                  <a:pt x="434657" y="28864"/>
                </a:lnTo>
                <a:lnTo>
                  <a:pt x="390933" y="44524"/>
                </a:lnTo>
                <a:lnTo>
                  <a:pt x="348787" y="63283"/>
                </a:lnTo>
                <a:lnTo>
                  <a:pt x="308355" y="85005"/>
                </a:lnTo>
                <a:lnTo>
                  <a:pt x="269778" y="109550"/>
                </a:lnTo>
                <a:lnTo>
                  <a:pt x="233194" y="136780"/>
                </a:lnTo>
                <a:lnTo>
                  <a:pt x="198740" y="166556"/>
                </a:lnTo>
                <a:lnTo>
                  <a:pt x="166556" y="198740"/>
                </a:lnTo>
                <a:lnTo>
                  <a:pt x="136780" y="233194"/>
                </a:lnTo>
                <a:lnTo>
                  <a:pt x="109550" y="269778"/>
                </a:lnTo>
                <a:lnTo>
                  <a:pt x="85005" y="308355"/>
                </a:lnTo>
                <a:lnTo>
                  <a:pt x="63283" y="348787"/>
                </a:lnTo>
                <a:lnTo>
                  <a:pt x="44524" y="390933"/>
                </a:lnTo>
                <a:lnTo>
                  <a:pt x="28864" y="434657"/>
                </a:lnTo>
                <a:lnTo>
                  <a:pt x="16444" y="479820"/>
                </a:lnTo>
                <a:lnTo>
                  <a:pt x="7400" y="526282"/>
                </a:lnTo>
                <a:lnTo>
                  <a:pt x="1873" y="573906"/>
                </a:lnTo>
                <a:lnTo>
                  <a:pt x="0" y="622553"/>
                </a:lnTo>
                <a:lnTo>
                  <a:pt x="1873" y="671201"/>
                </a:lnTo>
                <a:lnTo>
                  <a:pt x="7400" y="718825"/>
                </a:lnTo>
                <a:lnTo>
                  <a:pt x="16444" y="765287"/>
                </a:lnTo>
                <a:lnTo>
                  <a:pt x="28864" y="810450"/>
                </a:lnTo>
                <a:lnTo>
                  <a:pt x="44524" y="854174"/>
                </a:lnTo>
                <a:lnTo>
                  <a:pt x="63283" y="896320"/>
                </a:lnTo>
                <a:lnTo>
                  <a:pt x="85005" y="936752"/>
                </a:lnTo>
                <a:lnTo>
                  <a:pt x="109550" y="975329"/>
                </a:lnTo>
                <a:lnTo>
                  <a:pt x="136780" y="1011913"/>
                </a:lnTo>
                <a:lnTo>
                  <a:pt x="166556" y="1046367"/>
                </a:lnTo>
                <a:lnTo>
                  <a:pt x="198740" y="1078551"/>
                </a:lnTo>
                <a:lnTo>
                  <a:pt x="233194" y="1108327"/>
                </a:lnTo>
                <a:lnTo>
                  <a:pt x="269778" y="1135557"/>
                </a:lnTo>
                <a:lnTo>
                  <a:pt x="308356" y="1160102"/>
                </a:lnTo>
                <a:lnTo>
                  <a:pt x="348787" y="1181824"/>
                </a:lnTo>
                <a:lnTo>
                  <a:pt x="390933" y="1200583"/>
                </a:lnTo>
                <a:lnTo>
                  <a:pt x="434657" y="1216243"/>
                </a:lnTo>
                <a:lnTo>
                  <a:pt x="479820" y="1228663"/>
                </a:lnTo>
                <a:lnTo>
                  <a:pt x="526282" y="1237707"/>
                </a:lnTo>
                <a:lnTo>
                  <a:pt x="573906" y="1243234"/>
                </a:lnTo>
                <a:lnTo>
                  <a:pt x="622554" y="1245107"/>
                </a:lnTo>
                <a:lnTo>
                  <a:pt x="671201" y="1243234"/>
                </a:lnTo>
                <a:lnTo>
                  <a:pt x="718825" y="1237707"/>
                </a:lnTo>
                <a:lnTo>
                  <a:pt x="765287" y="1228663"/>
                </a:lnTo>
                <a:lnTo>
                  <a:pt x="810450" y="1216243"/>
                </a:lnTo>
                <a:lnTo>
                  <a:pt x="854174" y="1200583"/>
                </a:lnTo>
                <a:lnTo>
                  <a:pt x="896320" y="1181824"/>
                </a:lnTo>
                <a:lnTo>
                  <a:pt x="936752" y="1160102"/>
                </a:lnTo>
                <a:lnTo>
                  <a:pt x="975329" y="1135557"/>
                </a:lnTo>
                <a:lnTo>
                  <a:pt x="1011913" y="1108327"/>
                </a:lnTo>
                <a:lnTo>
                  <a:pt x="1046367" y="1078551"/>
                </a:lnTo>
                <a:lnTo>
                  <a:pt x="1078551" y="1046367"/>
                </a:lnTo>
                <a:lnTo>
                  <a:pt x="1108327" y="1011913"/>
                </a:lnTo>
                <a:lnTo>
                  <a:pt x="1135557" y="975329"/>
                </a:lnTo>
                <a:lnTo>
                  <a:pt x="1160102" y="936752"/>
                </a:lnTo>
                <a:lnTo>
                  <a:pt x="1181824" y="896320"/>
                </a:lnTo>
                <a:lnTo>
                  <a:pt x="1200583" y="854174"/>
                </a:lnTo>
                <a:lnTo>
                  <a:pt x="1216243" y="810450"/>
                </a:lnTo>
                <a:lnTo>
                  <a:pt x="1228663" y="765287"/>
                </a:lnTo>
                <a:lnTo>
                  <a:pt x="1237707" y="718825"/>
                </a:lnTo>
                <a:lnTo>
                  <a:pt x="1243234" y="671201"/>
                </a:lnTo>
                <a:lnTo>
                  <a:pt x="1245108" y="622553"/>
                </a:lnTo>
                <a:lnTo>
                  <a:pt x="1243234" y="573906"/>
                </a:lnTo>
                <a:lnTo>
                  <a:pt x="1237707" y="526282"/>
                </a:lnTo>
                <a:lnTo>
                  <a:pt x="1228663" y="479820"/>
                </a:lnTo>
                <a:lnTo>
                  <a:pt x="1216243" y="434657"/>
                </a:lnTo>
                <a:lnTo>
                  <a:pt x="1200583" y="390933"/>
                </a:lnTo>
                <a:lnTo>
                  <a:pt x="1181824" y="348787"/>
                </a:lnTo>
                <a:lnTo>
                  <a:pt x="1160102" y="308355"/>
                </a:lnTo>
                <a:lnTo>
                  <a:pt x="1135557" y="269778"/>
                </a:lnTo>
                <a:lnTo>
                  <a:pt x="1108327" y="233194"/>
                </a:lnTo>
                <a:lnTo>
                  <a:pt x="1078551" y="198740"/>
                </a:lnTo>
                <a:lnTo>
                  <a:pt x="1046367" y="166556"/>
                </a:lnTo>
                <a:lnTo>
                  <a:pt x="1011913" y="136780"/>
                </a:lnTo>
                <a:lnTo>
                  <a:pt x="975329" y="109550"/>
                </a:lnTo>
                <a:lnTo>
                  <a:pt x="936752" y="85005"/>
                </a:lnTo>
                <a:lnTo>
                  <a:pt x="896320" y="63283"/>
                </a:lnTo>
                <a:lnTo>
                  <a:pt x="854174" y="44524"/>
                </a:lnTo>
                <a:lnTo>
                  <a:pt x="810450" y="28864"/>
                </a:lnTo>
                <a:lnTo>
                  <a:pt x="765287" y="16444"/>
                </a:lnTo>
                <a:lnTo>
                  <a:pt x="718825" y="7400"/>
                </a:lnTo>
                <a:lnTo>
                  <a:pt x="671201" y="1873"/>
                </a:lnTo>
                <a:lnTo>
                  <a:pt x="622554" y="0"/>
                </a:lnTo>
                <a:close/>
              </a:path>
            </a:pathLst>
          </a:custGeom>
          <a:solidFill>
            <a:srgbClr val="1B77B8"/>
          </a:solidFill>
        </p:spPr>
        <p:txBody>
          <a:bodyPr wrap="square" lIns="0" tIns="0" rIns="0" bIns="0" rtlCol="0"/>
          <a:lstStyle/>
          <a:p>
            <a:endParaRPr sz="1351">
              <a:latin typeface="Helvetica Light"/>
            </a:endParaRPr>
          </a:p>
        </p:txBody>
      </p:sp>
      <p:sp>
        <p:nvSpPr>
          <p:cNvPr id="28" name="object 28"/>
          <p:cNvSpPr/>
          <p:nvPr/>
        </p:nvSpPr>
        <p:spPr>
          <a:xfrm>
            <a:off x="1510908" y="5242891"/>
            <a:ext cx="69932" cy="95495"/>
          </a:xfrm>
          <a:prstGeom prst="rect">
            <a:avLst/>
          </a:prstGeom>
          <a:blipFill>
            <a:blip r:embed="rId13" cstate="print"/>
            <a:stretch>
              <a:fillRect/>
            </a:stretch>
          </a:blipFill>
        </p:spPr>
        <p:txBody>
          <a:bodyPr wrap="square" lIns="0" tIns="0" rIns="0" bIns="0" rtlCol="0"/>
          <a:lstStyle/>
          <a:p>
            <a:endParaRPr sz="1351">
              <a:latin typeface="Helvetica Light"/>
            </a:endParaRPr>
          </a:p>
        </p:txBody>
      </p:sp>
      <p:sp>
        <p:nvSpPr>
          <p:cNvPr id="29" name="object 29"/>
          <p:cNvSpPr/>
          <p:nvPr/>
        </p:nvSpPr>
        <p:spPr>
          <a:xfrm>
            <a:off x="1230930" y="5051369"/>
            <a:ext cx="558408" cy="568413"/>
          </a:xfrm>
          <a:custGeom>
            <a:avLst/>
            <a:gdLst/>
            <a:ahLst/>
            <a:cxnLst/>
            <a:rect l="l" t="t" r="r" b="b"/>
            <a:pathLst>
              <a:path w="744219" h="757554">
                <a:moveTo>
                  <a:pt x="315195" y="105535"/>
                </a:moveTo>
                <a:lnTo>
                  <a:pt x="254730" y="105535"/>
                </a:lnTo>
                <a:lnTo>
                  <a:pt x="279209" y="113522"/>
                </a:lnTo>
                <a:lnTo>
                  <a:pt x="293687" y="126819"/>
                </a:lnTo>
                <a:lnTo>
                  <a:pt x="298450" y="135128"/>
                </a:lnTo>
                <a:lnTo>
                  <a:pt x="323595" y="182245"/>
                </a:lnTo>
                <a:lnTo>
                  <a:pt x="287063" y="212819"/>
                </a:lnTo>
                <a:lnTo>
                  <a:pt x="259597" y="249677"/>
                </a:lnTo>
                <a:lnTo>
                  <a:pt x="241903" y="290718"/>
                </a:lnTo>
                <a:lnTo>
                  <a:pt x="234686" y="333845"/>
                </a:lnTo>
                <a:lnTo>
                  <a:pt x="238652" y="376957"/>
                </a:lnTo>
                <a:lnTo>
                  <a:pt x="254507" y="417957"/>
                </a:lnTo>
                <a:lnTo>
                  <a:pt x="408431" y="672592"/>
                </a:lnTo>
                <a:lnTo>
                  <a:pt x="438165" y="708404"/>
                </a:lnTo>
                <a:lnTo>
                  <a:pt x="474376" y="735060"/>
                </a:lnTo>
                <a:lnTo>
                  <a:pt x="515302" y="751691"/>
                </a:lnTo>
                <a:lnTo>
                  <a:pt x="559181" y="757428"/>
                </a:lnTo>
                <a:lnTo>
                  <a:pt x="582733" y="756191"/>
                </a:lnTo>
                <a:lnTo>
                  <a:pt x="605964" y="752300"/>
                </a:lnTo>
                <a:lnTo>
                  <a:pt x="628600" y="745480"/>
                </a:lnTo>
                <a:lnTo>
                  <a:pt x="650367" y="735457"/>
                </a:lnTo>
                <a:lnTo>
                  <a:pt x="659007" y="729107"/>
                </a:lnTo>
                <a:lnTo>
                  <a:pt x="559181" y="729107"/>
                </a:lnTo>
                <a:lnTo>
                  <a:pt x="522803" y="724013"/>
                </a:lnTo>
                <a:lnTo>
                  <a:pt x="459382" y="686726"/>
                </a:lnTo>
                <a:lnTo>
                  <a:pt x="433577" y="656844"/>
                </a:lnTo>
                <a:lnTo>
                  <a:pt x="279653" y="402336"/>
                </a:lnTo>
                <a:lnTo>
                  <a:pt x="265443" y="359054"/>
                </a:lnTo>
                <a:lnTo>
                  <a:pt x="267069" y="314279"/>
                </a:lnTo>
                <a:lnTo>
                  <a:pt x="283028" y="271028"/>
                </a:lnTo>
                <a:lnTo>
                  <a:pt x="311812" y="232318"/>
                </a:lnTo>
                <a:lnTo>
                  <a:pt x="351917" y="201168"/>
                </a:lnTo>
                <a:lnTo>
                  <a:pt x="394668" y="184277"/>
                </a:lnTo>
                <a:lnTo>
                  <a:pt x="439800" y="179197"/>
                </a:lnTo>
                <a:lnTo>
                  <a:pt x="539355" y="179197"/>
                </a:lnTo>
                <a:lnTo>
                  <a:pt x="526605" y="169735"/>
                </a:lnTo>
                <a:lnTo>
                  <a:pt x="518756" y="166624"/>
                </a:lnTo>
                <a:lnTo>
                  <a:pt x="351917" y="166624"/>
                </a:lnTo>
                <a:lnTo>
                  <a:pt x="326770" y="122555"/>
                </a:lnTo>
                <a:lnTo>
                  <a:pt x="315195" y="105535"/>
                </a:lnTo>
                <a:close/>
              </a:path>
              <a:path w="744219" h="757554">
                <a:moveTo>
                  <a:pt x="539355" y="179197"/>
                </a:moveTo>
                <a:lnTo>
                  <a:pt x="439800" y="179197"/>
                </a:lnTo>
                <a:lnTo>
                  <a:pt x="477970" y="183763"/>
                </a:lnTo>
                <a:lnTo>
                  <a:pt x="511698" y="196865"/>
                </a:lnTo>
                <a:lnTo>
                  <a:pt x="540117" y="217612"/>
                </a:lnTo>
                <a:lnTo>
                  <a:pt x="562356" y="245110"/>
                </a:lnTo>
                <a:lnTo>
                  <a:pt x="697483" y="509143"/>
                </a:lnTo>
                <a:lnTo>
                  <a:pt x="711148" y="555995"/>
                </a:lnTo>
                <a:lnTo>
                  <a:pt x="711090" y="601019"/>
                </a:lnTo>
                <a:lnTo>
                  <a:pt x="697913" y="642416"/>
                </a:lnTo>
                <a:lnTo>
                  <a:pt x="672222" y="678388"/>
                </a:lnTo>
                <a:lnTo>
                  <a:pt x="634619" y="707136"/>
                </a:lnTo>
                <a:lnTo>
                  <a:pt x="596900" y="722836"/>
                </a:lnTo>
                <a:lnTo>
                  <a:pt x="559181" y="729107"/>
                </a:lnTo>
                <a:lnTo>
                  <a:pt x="659007" y="729107"/>
                </a:lnTo>
                <a:lnTo>
                  <a:pt x="689300" y="706843"/>
                </a:lnTo>
                <a:lnTo>
                  <a:pt x="718039" y="672112"/>
                </a:lnTo>
                <a:lnTo>
                  <a:pt x="736314" y="632491"/>
                </a:lnTo>
                <a:lnTo>
                  <a:pt x="743857" y="589209"/>
                </a:lnTo>
                <a:lnTo>
                  <a:pt x="740401" y="543492"/>
                </a:lnTo>
                <a:lnTo>
                  <a:pt x="725677" y="496570"/>
                </a:lnTo>
                <a:lnTo>
                  <a:pt x="587501" y="229489"/>
                </a:lnTo>
                <a:lnTo>
                  <a:pt x="561316" y="195492"/>
                </a:lnTo>
                <a:lnTo>
                  <a:pt x="539355" y="179197"/>
                </a:lnTo>
                <a:close/>
              </a:path>
              <a:path w="744219" h="757554">
                <a:moveTo>
                  <a:pt x="439800" y="147701"/>
                </a:moveTo>
                <a:lnTo>
                  <a:pt x="416800" y="148889"/>
                </a:lnTo>
                <a:lnTo>
                  <a:pt x="394668" y="152447"/>
                </a:lnTo>
                <a:lnTo>
                  <a:pt x="373131" y="158363"/>
                </a:lnTo>
                <a:lnTo>
                  <a:pt x="351917" y="166624"/>
                </a:lnTo>
                <a:lnTo>
                  <a:pt x="518756" y="166624"/>
                </a:lnTo>
                <a:lnTo>
                  <a:pt x="485417" y="153408"/>
                </a:lnTo>
                <a:lnTo>
                  <a:pt x="439800" y="147701"/>
                </a:lnTo>
                <a:close/>
              </a:path>
              <a:path w="744219" h="757554">
                <a:moveTo>
                  <a:pt x="18795" y="0"/>
                </a:moveTo>
                <a:lnTo>
                  <a:pt x="9398" y="3175"/>
                </a:lnTo>
                <a:lnTo>
                  <a:pt x="3175" y="6223"/>
                </a:lnTo>
                <a:lnTo>
                  <a:pt x="0" y="15748"/>
                </a:lnTo>
                <a:lnTo>
                  <a:pt x="3175" y="25146"/>
                </a:lnTo>
                <a:lnTo>
                  <a:pt x="37718" y="97409"/>
                </a:lnTo>
                <a:lnTo>
                  <a:pt x="66762" y="128966"/>
                </a:lnTo>
                <a:lnTo>
                  <a:pt x="102901" y="142224"/>
                </a:lnTo>
                <a:lnTo>
                  <a:pt x="140231" y="142503"/>
                </a:lnTo>
                <a:lnTo>
                  <a:pt x="172846" y="135128"/>
                </a:lnTo>
                <a:lnTo>
                  <a:pt x="175894" y="131953"/>
                </a:lnTo>
                <a:lnTo>
                  <a:pt x="182244" y="131953"/>
                </a:lnTo>
                <a:lnTo>
                  <a:pt x="182244" y="128905"/>
                </a:lnTo>
                <a:lnTo>
                  <a:pt x="185419" y="128905"/>
                </a:lnTo>
                <a:lnTo>
                  <a:pt x="190781" y="126426"/>
                </a:lnTo>
                <a:lnTo>
                  <a:pt x="197929" y="123364"/>
                </a:lnTo>
                <a:lnTo>
                  <a:pt x="207458" y="119135"/>
                </a:lnTo>
                <a:lnTo>
                  <a:pt x="219963" y="113157"/>
                </a:lnTo>
                <a:lnTo>
                  <a:pt x="221774" y="112760"/>
                </a:lnTo>
                <a:lnTo>
                  <a:pt x="126031" y="112760"/>
                </a:lnTo>
                <a:lnTo>
                  <a:pt x="93180" y="107670"/>
                </a:lnTo>
                <a:lnTo>
                  <a:pt x="65912" y="81661"/>
                </a:lnTo>
                <a:lnTo>
                  <a:pt x="31368" y="9398"/>
                </a:lnTo>
                <a:lnTo>
                  <a:pt x="28320" y="3175"/>
                </a:lnTo>
                <a:lnTo>
                  <a:pt x="18795" y="0"/>
                </a:lnTo>
                <a:close/>
              </a:path>
              <a:path w="744219" h="757554">
                <a:moveTo>
                  <a:pt x="250743" y="73513"/>
                </a:moveTo>
                <a:lnTo>
                  <a:pt x="207390" y="84836"/>
                </a:lnTo>
                <a:lnTo>
                  <a:pt x="172846" y="100584"/>
                </a:lnTo>
                <a:lnTo>
                  <a:pt x="169671" y="100584"/>
                </a:lnTo>
                <a:lnTo>
                  <a:pt x="169671" y="103759"/>
                </a:lnTo>
                <a:lnTo>
                  <a:pt x="154763" y="107824"/>
                </a:lnTo>
                <a:lnTo>
                  <a:pt x="126031" y="112760"/>
                </a:lnTo>
                <a:lnTo>
                  <a:pt x="221774" y="112760"/>
                </a:lnTo>
                <a:lnTo>
                  <a:pt x="254730" y="105535"/>
                </a:lnTo>
                <a:lnTo>
                  <a:pt x="315195" y="105535"/>
                </a:lnTo>
                <a:lnTo>
                  <a:pt x="311636" y="100302"/>
                </a:lnTo>
                <a:lnTo>
                  <a:pt x="285892" y="81311"/>
                </a:lnTo>
                <a:lnTo>
                  <a:pt x="250743" y="73513"/>
                </a:lnTo>
                <a:close/>
              </a:path>
            </a:pathLst>
          </a:custGeom>
          <a:solidFill>
            <a:srgbClr val="FFFFFF"/>
          </a:solidFill>
        </p:spPr>
        <p:txBody>
          <a:bodyPr wrap="square" lIns="0" tIns="0" rIns="0" bIns="0" rtlCol="0"/>
          <a:lstStyle/>
          <a:p>
            <a:endParaRPr sz="1351">
              <a:latin typeface="Helvetica Light"/>
            </a:endParaRPr>
          </a:p>
        </p:txBody>
      </p:sp>
      <p:sp>
        <p:nvSpPr>
          <p:cNvPr id="31" name="object 31"/>
          <p:cNvSpPr txBox="1"/>
          <p:nvPr/>
        </p:nvSpPr>
        <p:spPr>
          <a:xfrm>
            <a:off x="262581" y="1112309"/>
            <a:ext cx="9549624" cy="4920938"/>
          </a:xfrm>
          <a:prstGeom prst="rect">
            <a:avLst/>
          </a:prstGeom>
        </p:spPr>
        <p:txBody>
          <a:bodyPr vert="horz" wrap="square" lIns="0" tIns="9053" rIns="0" bIns="0" rtlCol="0">
            <a:spAutoFit/>
          </a:bodyPr>
          <a:lstStyle/>
          <a:p>
            <a:pPr marL="9528">
              <a:spcBef>
                <a:spcPts val="71"/>
              </a:spcBef>
            </a:pPr>
            <a:r>
              <a:rPr sz="2100" spc="-4" dirty="0">
                <a:latin typeface="Helvetica Light"/>
                <a:cs typeface="Arial"/>
              </a:rPr>
              <a:t>Informed Delivery provides organizations with insights into the</a:t>
            </a:r>
            <a:r>
              <a:rPr sz="2100" spc="98" dirty="0">
                <a:latin typeface="Helvetica Light"/>
                <a:cs typeface="Arial"/>
              </a:rPr>
              <a:t> </a:t>
            </a:r>
            <a:r>
              <a:rPr sz="2100" spc="-4" dirty="0">
                <a:latin typeface="Helvetica Light"/>
                <a:cs typeface="Arial"/>
              </a:rPr>
              <a:t>following:</a:t>
            </a:r>
            <a:endParaRPr sz="2100" dirty="0">
              <a:latin typeface="Helvetica Light"/>
              <a:cs typeface="Arial"/>
            </a:endParaRPr>
          </a:p>
          <a:p>
            <a:pPr>
              <a:lnSpc>
                <a:spcPct val="100000"/>
              </a:lnSpc>
            </a:pPr>
            <a:endParaRPr sz="2326" dirty="0">
              <a:latin typeface="Helvetica Light"/>
              <a:cs typeface="Times New Roman"/>
            </a:endParaRPr>
          </a:p>
          <a:p>
            <a:pPr marL="2154868">
              <a:spcBef>
                <a:spcPts val="1800"/>
              </a:spcBef>
            </a:pPr>
            <a:r>
              <a:rPr sz="2100" b="1" spc="-4" dirty="0">
                <a:solidFill>
                  <a:srgbClr val="FFFFFF"/>
                </a:solidFill>
                <a:latin typeface="Helvetica Light"/>
                <a:cs typeface="Arial"/>
              </a:rPr>
              <a:t>Density and Email</a:t>
            </a:r>
            <a:r>
              <a:rPr sz="2100" b="1" spc="19" dirty="0">
                <a:solidFill>
                  <a:srgbClr val="FFFFFF"/>
                </a:solidFill>
                <a:latin typeface="Helvetica Light"/>
                <a:cs typeface="Arial"/>
              </a:rPr>
              <a:t> </a:t>
            </a:r>
            <a:r>
              <a:rPr sz="2100" b="1" spc="-4" dirty="0">
                <a:solidFill>
                  <a:srgbClr val="FFFFFF"/>
                </a:solidFill>
                <a:latin typeface="Helvetica Light"/>
                <a:cs typeface="Arial"/>
              </a:rPr>
              <a:t>Statistics</a:t>
            </a:r>
            <a:endParaRPr sz="2100" dirty="0">
              <a:latin typeface="Helvetica Light"/>
              <a:cs typeface="Arial"/>
            </a:endParaRPr>
          </a:p>
          <a:p>
            <a:pPr marL="2432624" marR="3812">
              <a:lnSpc>
                <a:spcPts val="1943"/>
              </a:lnSpc>
              <a:spcBef>
                <a:spcPts val="1879"/>
              </a:spcBef>
            </a:pPr>
            <a:r>
              <a:rPr spc="-4" dirty="0">
                <a:latin typeface="Helvetica Light"/>
                <a:cs typeface="Arial"/>
              </a:rPr>
              <a:t>The number </a:t>
            </a:r>
            <a:r>
              <a:rPr dirty="0">
                <a:latin typeface="Helvetica Light"/>
                <a:cs typeface="Arial"/>
              </a:rPr>
              <a:t>of </a:t>
            </a:r>
            <a:r>
              <a:rPr spc="-4" dirty="0">
                <a:latin typeface="Helvetica Light"/>
                <a:cs typeface="Arial"/>
              </a:rPr>
              <a:t>users and </a:t>
            </a:r>
            <a:r>
              <a:rPr dirty="0">
                <a:latin typeface="Helvetica Light"/>
                <a:cs typeface="Arial"/>
              </a:rPr>
              <a:t>the </a:t>
            </a:r>
            <a:r>
              <a:rPr spc="-4" dirty="0">
                <a:latin typeface="Helvetica Light"/>
                <a:cs typeface="Arial"/>
              </a:rPr>
              <a:t>percentage </a:t>
            </a:r>
            <a:r>
              <a:rPr dirty="0">
                <a:latin typeface="Helvetica Light"/>
                <a:cs typeface="Arial"/>
              </a:rPr>
              <a:t>of </a:t>
            </a:r>
            <a:r>
              <a:rPr spc="-4" dirty="0">
                <a:latin typeface="Helvetica Light"/>
                <a:cs typeface="Arial"/>
              </a:rPr>
              <a:t>users who elect </a:t>
            </a:r>
            <a:r>
              <a:rPr dirty="0">
                <a:latin typeface="Helvetica Light"/>
                <a:cs typeface="Arial"/>
              </a:rPr>
              <a:t>to </a:t>
            </a:r>
            <a:r>
              <a:rPr spc="-4" dirty="0">
                <a:latin typeface="Helvetica Light"/>
                <a:cs typeface="Arial"/>
              </a:rPr>
              <a:t>receive  Informed Delivery</a:t>
            </a:r>
            <a:r>
              <a:rPr spc="4" dirty="0">
                <a:latin typeface="Helvetica Light"/>
                <a:cs typeface="Arial"/>
              </a:rPr>
              <a:t> </a:t>
            </a:r>
            <a:r>
              <a:rPr spc="-4" dirty="0">
                <a:latin typeface="Helvetica Light"/>
                <a:cs typeface="Arial"/>
              </a:rPr>
              <a:t>emails</a:t>
            </a:r>
            <a:endParaRPr dirty="0">
              <a:latin typeface="Helvetica Light"/>
              <a:cs typeface="Arial"/>
            </a:endParaRPr>
          </a:p>
          <a:p>
            <a:pPr>
              <a:spcBef>
                <a:spcPts val="4"/>
              </a:spcBef>
            </a:pPr>
            <a:endParaRPr sz="2776" dirty="0">
              <a:latin typeface="Helvetica Light"/>
              <a:cs typeface="Times New Roman"/>
            </a:endParaRPr>
          </a:p>
          <a:p>
            <a:pPr marL="2221091"/>
            <a:r>
              <a:rPr sz="2100" b="1" spc="-4" dirty="0">
                <a:solidFill>
                  <a:srgbClr val="FFFFFF"/>
                </a:solidFill>
                <a:latin typeface="Helvetica Light"/>
                <a:cs typeface="Arial"/>
              </a:rPr>
              <a:t>Open</a:t>
            </a:r>
            <a:r>
              <a:rPr sz="2100" b="1" spc="-8" dirty="0">
                <a:solidFill>
                  <a:srgbClr val="FFFFFF"/>
                </a:solidFill>
                <a:latin typeface="Helvetica Light"/>
                <a:cs typeface="Arial"/>
              </a:rPr>
              <a:t> </a:t>
            </a:r>
            <a:r>
              <a:rPr sz="2100" b="1" spc="-4" dirty="0">
                <a:solidFill>
                  <a:srgbClr val="FFFFFF"/>
                </a:solidFill>
                <a:latin typeface="Helvetica Light"/>
                <a:cs typeface="Arial"/>
              </a:rPr>
              <a:t>Rates</a:t>
            </a:r>
            <a:endParaRPr sz="2100" dirty="0">
              <a:latin typeface="Helvetica Light"/>
              <a:cs typeface="Arial"/>
            </a:endParaRPr>
          </a:p>
          <a:p>
            <a:pPr marL="2432624" marR="49548">
              <a:lnSpc>
                <a:spcPts val="1943"/>
              </a:lnSpc>
              <a:spcBef>
                <a:spcPts val="1729"/>
              </a:spcBef>
            </a:pPr>
            <a:r>
              <a:rPr spc="-4" dirty="0">
                <a:latin typeface="Helvetica Light"/>
                <a:cs typeface="Arial"/>
              </a:rPr>
              <a:t>The number and </a:t>
            </a:r>
            <a:r>
              <a:rPr dirty="0">
                <a:latin typeface="Helvetica Light"/>
                <a:cs typeface="Arial"/>
              </a:rPr>
              <a:t>the </a:t>
            </a:r>
            <a:r>
              <a:rPr spc="-4" dirty="0">
                <a:latin typeface="Helvetica Light"/>
                <a:cs typeface="Arial"/>
              </a:rPr>
              <a:t>percentage </a:t>
            </a:r>
            <a:r>
              <a:rPr dirty="0">
                <a:latin typeface="Helvetica Light"/>
                <a:cs typeface="Arial"/>
              </a:rPr>
              <a:t>of </a:t>
            </a:r>
            <a:r>
              <a:rPr spc="-4" dirty="0">
                <a:latin typeface="Helvetica Light"/>
                <a:cs typeface="Arial"/>
              </a:rPr>
              <a:t>emails opened during an Informed  Delivery</a:t>
            </a:r>
            <a:r>
              <a:rPr spc="11" dirty="0">
                <a:latin typeface="Helvetica Light"/>
                <a:cs typeface="Arial"/>
              </a:rPr>
              <a:t> </a:t>
            </a:r>
            <a:r>
              <a:rPr spc="-4" dirty="0">
                <a:latin typeface="Helvetica Light"/>
                <a:cs typeface="Arial"/>
              </a:rPr>
              <a:t>campaign</a:t>
            </a:r>
            <a:endParaRPr dirty="0">
              <a:latin typeface="Helvetica Light"/>
              <a:cs typeface="Arial"/>
            </a:endParaRPr>
          </a:p>
          <a:p>
            <a:pPr>
              <a:spcBef>
                <a:spcPts val="34"/>
              </a:spcBef>
            </a:pPr>
            <a:endParaRPr sz="3001" dirty="0">
              <a:latin typeface="Helvetica Light"/>
              <a:cs typeface="Times New Roman"/>
            </a:endParaRPr>
          </a:p>
          <a:p>
            <a:pPr marL="2207751"/>
            <a:r>
              <a:rPr sz="2100" b="1" spc="-4" dirty="0">
                <a:solidFill>
                  <a:srgbClr val="FFFFFF"/>
                </a:solidFill>
                <a:latin typeface="Helvetica Light"/>
                <a:cs typeface="Arial"/>
              </a:rPr>
              <a:t>Click-Throughs</a:t>
            </a:r>
            <a:endParaRPr sz="2100" dirty="0">
              <a:latin typeface="Helvetica Light"/>
              <a:cs typeface="Arial"/>
            </a:endParaRPr>
          </a:p>
          <a:p>
            <a:pPr marL="2447393" marR="49548">
              <a:lnSpc>
                <a:spcPts val="1943"/>
              </a:lnSpc>
              <a:spcBef>
                <a:spcPts val="1684"/>
              </a:spcBef>
            </a:pPr>
            <a:r>
              <a:rPr spc="-4" dirty="0">
                <a:latin typeface="Helvetica Light"/>
                <a:cs typeface="Arial"/>
              </a:rPr>
              <a:t>The number and percentage </a:t>
            </a:r>
            <a:r>
              <a:rPr dirty="0">
                <a:latin typeface="Helvetica Light"/>
                <a:cs typeface="Arial"/>
              </a:rPr>
              <a:t>of </a:t>
            </a:r>
            <a:r>
              <a:rPr spc="-4" dirty="0">
                <a:latin typeface="Helvetica Light"/>
                <a:cs typeface="Arial"/>
              </a:rPr>
              <a:t>click-throughs </a:t>
            </a:r>
            <a:r>
              <a:rPr dirty="0">
                <a:latin typeface="Helvetica Light"/>
                <a:cs typeface="Arial"/>
              </a:rPr>
              <a:t>– </a:t>
            </a:r>
            <a:r>
              <a:rPr spc="-4" dirty="0">
                <a:latin typeface="Helvetica Light"/>
                <a:cs typeface="Arial"/>
              </a:rPr>
              <a:t>when a user </a:t>
            </a:r>
            <a:r>
              <a:rPr dirty="0">
                <a:latin typeface="Helvetica Light"/>
                <a:cs typeface="Arial"/>
              </a:rPr>
              <a:t>interacts  </a:t>
            </a:r>
            <a:r>
              <a:rPr spc="-4" dirty="0">
                <a:latin typeface="Helvetica Light"/>
                <a:cs typeface="Arial"/>
              </a:rPr>
              <a:t>with digital</a:t>
            </a:r>
            <a:r>
              <a:rPr spc="26" dirty="0">
                <a:latin typeface="Helvetica Light"/>
                <a:cs typeface="Arial"/>
              </a:rPr>
              <a:t> </a:t>
            </a:r>
            <a:r>
              <a:rPr dirty="0">
                <a:latin typeface="Helvetica Light"/>
                <a:cs typeface="Arial"/>
              </a:rPr>
              <a:t>content</a:t>
            </a:r>
          </a:p>
        </p:txBody>
      </p:sp>
      <p:grpSp>
        <p:nvGrpSpPr>
          <p:cNvPr id="34" name="Group 33"/>
          <p:cNvGrpSpPr/>
          <p:nvPr/>
        </p:nvGrpSpPr>
        <p:grpSpPr>
          <a:xfrm>
            <a:off x="530" y="893"/>
            <a:ext cx="12187766" cy="736232"/>
            <a:chOff x="0" y="0"/>
            <a:chExt cx="12192000" cy="736424"/>
          </a:xfrm>
        </p:grpSpPr>
        <p:sp>
          <p:nvSpPr>
            <p:cNvPr id="36" name="Rectangle 35"/>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7" name="Rectangle 36"/>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8" name="Parallelogram 37"/>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35928" y="38320"/>
              <a:ext cx="1225145" cy="68241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30" name="object 30"/>
          <p:cNvSpPr txBox="1">
            <a:spLocks noGrp="1"/>
          </p:cNvSpPr>
          <p:nvPr>
            <p:ph type="title"/>
          </p:nvPr>
        </p:nvSpPr>
        <p:spPr>
          <a:xfrm>
            <a:off x="1230930" y="87376"/>
            <a:ext cx="6446938" cy="563476"/>
          </a:xfrm>
          <a:prstGeom prst="rect">
            <a:avLst/>
          </a:prstGeom>
        </p:spPr>
        <p:txBody>
          <a:bodyPr vert="horz" lIns="91416" tIns="45708" rIns="91416" bIns="45708" rtlCol="0" anchor="ctr">
            <a:normAutofit/>
          </a:bodyPr>
          <a:lstStyle/>
          <a:p>
            <a:pPr defTabSz="913852"/>
            <a:r>
              <a:rPr sz="3199" dirty="0">
                <a:solidFill>
                  <a:schemeClr val="bg1"/>
                </a:solidFill>
                <a:latin typeface="Helvetica" charset="0"/>
                <a:cs typeface="Helvetica" charset="0"/>
              </a:rPr>
              <a:t>What Type of Data is Shared?</a:t>
            </a:r>
          </a:p>
        </p:txBody>
      </p:sp>
    </p:spTree>
    <p:extLst>
      <p:ext uri="{BB962C8B-B14F-4D97-AF65-F5344CB8AC3E}">
        <p14:creationId xmlns:p14="http://schemas.microsoft.com/office/powerpoint/2010/main" val="213382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49003" y="6517317"/>
            <a:ext cx="341815" cy="153848"/>
          </a:xfrm>
          <a:prstGeom prst="rect">
            <a:avLst/>
          </a:prstGeom>
        </p:spPr>
        <p:txBody>
          <a:bodyPr vert="horz" wrap="square" lIns="0" tIns="0" rIns="0" bIns="0" rtlCol="0">
            <a:spAutoFit/>
          </a:bodyPr>
          <a:lstStyle/>
          <a:p>
            <a:pPr>
              <a:lnSpc>
                <a:spcPts val="1163"/>
              </a:lnSpc>
            </a:pPr>
            <a:r>
              <a:rPr sz="1051" spc="-4" dirty="0">
                <a:latin typeface="Arial"/>
                <a:cs typeface="Arial"/>
              </a:rPr>
              <a:t>19</a:t>
            </a:r>
            <a:endParaRPr sz="1051">
              <a:latin typeface="Arial"/>
              <a:cs typeface="Arial"/>
            </a:endParaRPr>
          </a:p>
        </p:txBody>
      </p:sp>
      <p:sp>
        <p:nvSpPr>
          <p:cNvPr id="3" name="object 3"/>
          <p:cNvSpPr/>
          <p:nvPr/>
        </p:nvSpPr>
        <p:spPr>
          <a:xfrm>
            <a:off x="529" y="1232056"/>
            <a:ext cx="12183954" cy="4634153"/>
          </a:xfrm>
          <a:custGeom>
            <a:avLst/>
            <a:gdLst/>
            <a:ahLst/>
            <a:cxnLst/>
            <a:rect l="l" t="t" r="r" b="b"/>
            <a:pathLst>
              <a:path w="16238219" h="7644765">
                <a:moveTo>
                  <a:pt x="0" y="7644383"/>
                </a:moveTo>
                <a:lnTo>
                  <a:pt x="16238219" y="7644383"/>
                </a:lnTo>
                <a:lnTo>
                  <a:pt x="16238219" y="0"/>
                </a:lnTo>
                <a:lnTo>
                  <a:pt x="0" y="0"/>
                </a:lnTo>
                <a:lnTo>
                  <a:pt x="0" y="7644383"/>
                </a:lnTo>
                <a:close/>
              </a:path>
            </a:pathLst>
          </a:custGeom>
          <a:solidFill>
            <a:schemeClr val="bg2"/>
          </a:solidFill>
        </p:spPr>
        <p:txBody>
          <a:bodyPr wrap="square" lIns="0" tIns="0" rIns="0" bIns="0" rtlCol="0"/>
          <a:lstStyle/>
          <a:p>
            <a:endParaRPr sz="1351">
              <a:latin typeface="Helvetica Light"/>
            </a:endParaRPr>
          </a:p>
        </p:txBody>
      </p:sp>
      <p:sp>
        <p:nvSpPr>
          <p:cNvPr id="4" name="object 4"/>
          <p:cNvSpPr txBox="1"/>
          <p:nvPr/>
        </p:nvSpPr>
        <p:spPr>
          <a:xfrm>
            <a:off x="4646651" y="4695175"/>
            <a:ext cx="2697222" cy="994748"/>
          </a:xfrm>
          <a:prstGeom prst="rect">
            <a:avLst/>
          </a:prstGeom>
        </p:spPr>
        <p:txBody>
          <a:bodyPr vert="horz" wrap="square" lIns="0" tIns="32875" rIns="0" bIns="0" rtlCol="0">
            <a:spAutoFit/>
          </a:bodyPr>
          <a:lstStyle/>
          <a:p>
            <a:pPr marL="9052" marR="3812" indent="-1905" algn="ctr">
              <a:lnSpc>
                <a:spcPts val="1455"/>
              </a:lnSpc>
              <a:spcBef>
                <a:spcPts val="259"/>
              </a:spcBef>
            </a:pPr>
            <a:r>
              <a:rPr sz="1351" spc="-4" dirty="0">
                <a:latin typeface="Helvetica Light"/>
                <a:cs typeface="Arial"/>
              </a:rPr>
              <a:t>Provide campaign elements </a:t>
            </a:r>
            <a:r>
              <a:rPr sz="1351" dirty="0">
                <a:latin typeface="Helvetica Light"/>
                <a:cs typeface="Arial"/>
              </a:rPr>
              <a:t>to  USPS </a:t>
            </a:r>
            <a:r>
              <a:rPr sz="1351" spc="-4" dirty="0">
                <a:latin typeface="Helvetica Light"/>
                <a:cs typeface="Arial"/>
              </a:rPr>
              <a:t>such </a:t>
            </a:r>
            <a:r>
              <a:rPr sz="1351" spc="-8" dirty="0">
                <a:latin typeface="Helvetica Light"/>
                <a:cs typeface="Arial"/>
              </a:rPr>
              <a:t>as </a:t>
            </a:r>
            <a:r>
              <a:rPr sz="1351" spc="-4" dirty="0">
                <a:latin typeface="Helvetica Light"/>
                <a:cs typeface="Arial"/>
              </a:rPr>
              <a:t>campaign </a:t>
            </a:r>
            <a:r>
              <a:rPr sz="1351" dirty="0">
                <a:latin typeface="Helvetica Light"/>
                <a:cs typeface="Arial"/>
              </a:rPr>
              <a:t>start </a:t>
            </a:r>
            <a:r>
              <a:rPr sz="1351" spc="-4" dirty="0">
                <a:latin typeface="Helvetica Light"/>
                <a:cs typeface="Arial"/>
              </a:rPr>
              <a:t>and  end dates, </a:t>
            </a:r>
            <a:r>
              <a:rPr sz="1351" dirty="0">
                <a:latin typeface="Helvetica Light"/>
                <a:cs typeface="Arial"/>
              </a:rPr>
              <a:t>the </a:t>
            </a:r>
            <a:r>
              <a:rPr sz="1351" spc="-4" dirty="0">
                <a:latin typeface="Helvetica Light"/>
                <a:cs typeface="Arial"/>
              </a:rPr>
              <a:t>Mailer </a:t>
            </a:r>
            <a:r>
              <a:rPr sz="1351" dirty="0">
                <a:latin typeface="Helvetica Light"/>
                <a:cs typeface="Arial"/>
              </a:rPr>
              <a:t>ID (MID),</a:t>
            </a:r>
            <a:r>
              <a:rPr sz="1351" spc="-34" dirty="0">
                <a:latin typeface="Helvetica Light"/>
                <a:cs typeface="Arial"/>
              </a:rPr>
              <a:t> </a:t>
            </a:r>
            <a:r>
              <a:rPr sz="1351" dirty="0">
                <a:latin typeface="Helvetica Light"/>
                <a:cs typeface="Arial"/>
              </a:rPr>
              <a:t>IMb  </a:t>
            </a:r>
            <a:r>
              <a:rPr sz="1351" spc="-4" dirty="0">
                <a:latin typeface="Helvetica Light"/>
                <a:cs typeface="Arial"/>
              </a:rPr>
              <a:t>Serial Number range, custom  image(s), and a</a:t>
            </a:r>
            <a:r>
              <a:rPr sz="1351" dirty="0">
                <a:latin typeface="Helvetica Light"/>
                <a:cs typeface="Arial"/>
              </a:rPr>
              <a:t> </a:t>
            </a:r>
            <a:r>
              <a:rPr sz="1351" spc="-8" dirty="0">
                <a:latin typeface="Helvetica Light"/>
                <a:cs typeface="Arial"/>
              </a:rPr>
              <a:t>URL</a:t>
            </a:r>
            <a:endParaRPr sz="1351">
              <a:latin typeface="Helvetica Light"/>
              <a:cs typeface="Arial"/>
            </a:endParaRPr>
          </a:p>
        </p:txBody>
      </p:sp>
      <p:sp>
        <p:nvSpPr>
          <p:cNvPr id="5" name="object 5"/>
          <p:cNvSpPr txBox="1"/>
          <p:nvPr/>
        </p:nvSpPr>
        <p:spPr>
          <a:xfrm>
            <a:off x="9546723" y="4665253"/>
            <a:ext cx="1991113" cy="778525"/>
          </a:xfrm>
          <a:prstGeom prst="rect">
            <a:avLst/>
          </a:prstGeom>
        </p:spPr>
        <p:txBody>
          <a:bodyPr vert="horz" wrap="square" lIns="0" tIns="30017" rIns="0" bIns="0" rtlCol="0">
            <a:spAutoFit/>
          </a:bodyPr>
          <a:lstStyle/>
          <a:p>
            <a:pPr marL="9052" marR="3812" indent="477" algn="ctr">
              <a:lnSpc>
                <a:spcPct val="90000"/>
              </a:lnSpc>
              <a:spcBef>
                <a:spcPts val="236"/>
              </a:spcBef>
            </a:pPr>
            <a:r>
              <a:rPr sz="1351" spc="-11" dirty="0">
                <a:latin typeface="Helvetica Light"/>
                <a:cs typeface="Arial"/>
              </a:rPr>
              <a:t>View </a:t>
            </a:r>
            <a:r>
              <a:rPr sz="1351" dirty="0">
                <a:latin typeface="Helvetica Light"/>
                <a:cs typeface="Arial"/>
              </a:rPr>
              <a:t>the </a:t>
            </a:r>
            <a:r>
              <a:rPr sz="1351" spc="-4" dirty="0">
                <a:latin typeface="Helvetica Light"/>
                <a:cs typeface="Arial"/>
              </a:rPr>
              <a:t>results </a:t>
            </a:r>
            <a:r>
              <a:rPr sz="1351" dirty="0">
                <a:latin typeface="Helvetica Light"/>
                <a:cs typeface="Arial"/>
              </a:rPr>
              <a:t>of </a:t>
            </a:r>
            <a:r>
              <a:rPr sz="1351" spc="-8" dirty="0">
                <a:latin typeface="Helvetica Light"/>
                <a:cs typeface="Arial"/>
              </a:rPr>
              <a:t>your  </a:t>
            </a:r>
            <a:r>
              <a:rPr sz="1351" spc="-4" dirty="0">
                <a:latin typeface="Helvetica Light"/>
                <a:cs typeface="Arial"/>
              </a:rPr>
              <a:t>campaign, including</a:t>
            </a:r>
            <a:r>
              <a:rPr sz="1351" spc="-11" dirty="0">
                <a:latin typeface="Helvetica Light"/>
                <a:cs typeface="Arial"/>
              </a:rPr>
              <a:t> </a:t>
            </a:r>
            <a:r>
              <a:rPr sz="1351" spc="-4" dirty="0">
                <a:latin typeface="Helvetica Light"/>
                <a:cs typeface="Arial"/>
              </a:rPr>
              <a:t>email  open </a:t>
            </a:r>
            <a:r>
              <a:rPr sz="1351" dirty="0">
                <a:latin typeface="Helvetica Light"/>
                <a:cs typeface="Arial"/>
              </a:rPr>
              <a:t>rate </a:t>
            </a:r>
            <a:r>
              <a:rPr sz="1351" spc="-4" dirty="0">
                <a:latin typeface="Helvetica Light"/>
                <a:cs typeface="Arial"/>
              </a:rPr>
              <a:t>and number of  click-throughs</a:t>
            </a:r>
            <a:endParaRPr sz="1351">
              <a:latin typeface="Helvetica Light"/>
              <a:cs typeface="Arial"/>
            </a:endParaRPr>
          </a:p>
        </p:txBody>
      </p:sp>
      <p:sp>
        <p:nvSpPr>
          <p:cNvPr id="6" name="object 6"/>
          <p:cNvSpPr/>
          <p:nvPr/>
        </p:nvSpPr>
        <p:spPr>
          <a:xfrm>
            <a:off x="3889560" y="2981264"/>
            <a:ext cx="162472" cy="207259"/>
          </a:xfrm>
          <a:custGeom>
            <a:avLst/>
            <a:gdLst/>
            <a:ahLst/>
            <a:cxnLst/>
            <a:rect l="l" t="t" r="r" b="b"/>
            <a:pathLst>
              <a:path w="216535" h="276225">
                <a:moveTo>
                  <a:pt x="184785" y="0"/>
                </a:moveTo>
                <a:lnTo>
                  <a:pt x="31496" y="0"/>
                </a:lnTo>
                <a:lnTo>
                  <a:pt x="18966" y="2520"/>
                </a:lnTo>
                <a:lnTo>
                  <a:pt x="8985" y="9493"/>
                </a:lnTo>
                <a:lnTo>
                  <a:pt x="2385" y="20038"/>
                </a:lnTo>
                <a:lnTo>
                  <a:pt x="0" y="33273"/>
                </a:lnTo>
                <a:lnTo>
                  <a:pt x="0" y="242569"/>
                </a:lnTo>
                <a:lnTo>
                  <a:pt x="2385" y="255805"/>
                </a:lnTo>
                <a:lnTo>
                  <a:pt x="8985" y="266350"/>
                </a:lnTo>
                <a:lnTo>
                  <a:pt x="18966" y="273323"/>
                </a:lnTo>
                <a:lnTo>
                  <a:pt x="31496" y="275843"/>
                </a:lnTo>
                <a:lnTo>
                  <a:pt x="184785" y="275843"/>
                </a:lnTo>
                <a:lnTo>
                  <a:pt x="197334" y="273323"/>
                </a:lnTo>
                <a:lnTo>
                  <a:pt x="207359" y="266350"/>
                </a:lnTo>
                <a:lnTo>
                  <a:pt x="214002" y="255805"/>
                </a:lnTo>
                <a:lnTo>
                  <a:pt x="216408" y="242569"/>
                </a:lnTo>
                <a:lnTo>
                  <a:pt x="216408" y="233044"/>
                </a:lnTo>
                <a:lnTo>
                  <a:pt x="36067" y="233044"/>
                </a:lnTo>
                <a:lnTo>
                  <a:pt x="36067" y="42798"/>
                </a:lnTo>
                <a:lnTo>
                  <a:pt x="216408" y="42798"/>
                </a:lnTo>
                <a:lnTo>
                  <a:pt x="216408" y="33273"/>
                </a:lnTo>
                <a:lnTo>
                  <a:pt x="214002" y="20038"/>
                </a:lnTo>
                <a:lnTo>
                  <a:pt x="207359" y="9493"/>
                </a:lnTo>
                <a:lnTo>
                  <a:pt x="197334" y="2520"/>
                </a:lnTo>
                <a:lnTo>
                  <a:pt x="184785" y="0"/>
                </a:lnTo>
                <a:close/>
              </a:path>
              <a:path w="216535" h="276225">
                <a:moveTo>
                  <a:pt x="216408" y="42798"/>
                </a:moveTo>
                <a:lnTo>
                  <a:pt x="175767" y="42798"/>
                </a:lnTo>
                <a:lnTo>
                  <a:pt x="175767" y="233044"/>
                </a:lnTo>
                <a:lnTo>
                  <a:pt x="216408" y="233044"/>
                </a:lnTo>
                <a:lnTo>
                  <a:pt x="216408" y="42798"/>
                </a:lnTo>
                <a:close/>
              </a:path>
            </a:pathLst>
          </a:custGeom>
          <a:solidFill>
            <a:schemeClr val="tx1"/>
          </a:solidFill>
        </p:spPr>
        <p:txBody>
          <a:bodyPr wrap="square" lIns="0" tIns="0" rIns="0" bIns="0" rtlCol="0"/>
          <a:lstStyle/>
          <a:p>
            <a:endParaRPr sz="1351">
              <a:latin typeface="Helvetica Light"/>
            </a:endParaRPr>
          </a:p>
        </p:txBody>
      </p:sp>
      <p:sp>
        <p:nvSpPr>
          <p:cNvPr id="7" name="object 7"/>
          <p:cNvSpPr/>
          <p:nvPr/>
        </p:nvSpPr>
        <p:spPr>
          <a:xfrm>
            <a:off x="3493911" y="3302586"/>
            <a:ext cx="243945" cy="32400"/>
          </a:xfrm>
          <a:custGeom>
            <a:avLst/>
            <a:gdLst/>
            <a:ahLst/>
            <a:cxnLst/>
            <a:rect l="l" t="t" r="r" b="b"/>
            <a:pathLst>
              <a:path w="325120" h="43179">
                <a:moveTo>
                  <a:pt x="306577" y="0"/>
                </a:moveTo>
                <a:lnTo>
                  <a:pt x="22478" y="0"/>
                </a:lnTo>
                <a:lnTo>
                  <a:pt x="13287" y="1710"/>
                </a:lnTo>
                <a:lnTo>
                  <a:pt x="6191" y="6540"/>
                </a:lnTo>
                <a:lnTo>
                  <a:pt x="1619" y="14037"/>
                </a:lnTo>
                <a:lnTo>
                  <a:pt x="0" y="23749"/>
                </a:lnTo>
                <a:lnTo>
                  <a:pt x="1619" y="30670"/>
                </a:lnTo>
                <a:lnTo>
                  <a:pt x="6191" y="36734"/>
                </a:lnTo>
                <a:lnTo>
                  <a:pt x="13287" y="41036"/>
                </a:lnTo>
                <a:lnTo>
                  <a:pt x="22478" y="42672"/>
                </a:lnTo>
                <a:lnTo>
                  <a:pt x="306577" y="42672"/>
                </a:lnTo>
                <a:lnTo>
                  <a:pt x="313199" y="41036"/>
                </a:lnTo>
                <a:lnTo>
                  <a:pt x="318976" y="36734"/>
                </a:lnTo>
                <a:lnTo>
                  <a:pt x="323062" y="30670"/>
                </a:lnTo>
                <a:lnTo>
                  <a:pt x="324612" y="23749"/>
                </a:lnTo>
                <a:lnTo>
                  <a:pt x="323062" y="14037"/>
                </a:lnTo>
                <a:lnTo>
                  <a:pt x="318976" y="6540"/>
                </a:lnTo>
                <a:lnTo>
                  <a:pt x="313199" y="1710"/>
                </a:lnTo>
                <a:lnTo>
                  <a:pt x="306577" y="0"/>
                </a:lnTo>
                <a:close/>
              </a:path>
            </a:pathLst>
          </a:custGeom>
          <a:solidFill>
            <a:schemeClr val="tx1"/>
          </a:solidFill>
        </p:spPr>
        <p:txBody>
          <a:bodyPr wrap="square" lIns="0" tIns="0" rIns="0" bIns="0" rtlCol="0"/>
          <a:lstStyle/>
          <a:p>
            <a:endParaRPr sz="1351">
              <a:latin typeface="Helvetica Light"/>
            </a:endParaRPr>
          </a:p>
        </p:txBody>
      </p:sp>
      <p:sp>
        <p:nvSpPr>
          <p:cNvPr id="8" name="object 8"/>
          <p:cNvSpPr/>
          <p:nvPr/>
        </p:nvSpPr>
        <p:spPr>
          <a:xfrm>
            <a:off x="3493911" y="3192809"/>
            <a:ext cx="243945" cy="32400"/>
          </a:xfrm>
          <a:custGeom>
            <a:avLst/>
            <a:gdLst/>
            <a:ahLst/>
            <a:cxnLst/>
            <a:rect l="l" t="t" r="r" b="b"/>
            <a:pathLst>
              <a:path w="325120" h="43179">
                <a:moveTo>
                  <a:pt x="306577" y="0"/>
                </a:moveTo>
                <a:lnTo>
                  <a:pt x="22478" y="0"/>
                </a:lnTo>
                <a:lnTo>
                  <a:pt x="13287" y="1710"/>
                </a:lnTo>
                <a:lnTo>
                  <a:pt x="6191" y="6540"/>
                </a:lnTo>
                <a:lnTo>
                  <a:pt x="1619" y="14037"/>
                </a:lnTo>
                <a:lnTo>
                  <a:pt x="0" y="23749"/>
                </a:lnTo>
                <a:lnTo>
                  <a:pt x="1619" y="30670"/>
                </a:lnTo>
                <a:lnTo>
                  <a:pt x="6191" y="36734"/>
                </a:lnTo>
                <a:lnTo>
                  <a:pt x="13287" y="41036"/>
                </a:lnTo>
                <a:lnTo>
                  <a:pt x="22478" y="42671"/>
                </a:lnTo>
                <a:lnTo>
                  <a:pt x="306577" y="42671"/>
                </a:lnTo>
                <a:lnTo>
                  <a:pt x="313199" y="41036"/>
                </a:lnTo>
                <a:lnTo>
                  <a:pt x="318976" y="36734"/>
                </a:lnTo>
                <a:lnTo>
                  <a:pt x="323062" y="30670"/>
                </a:lnTo>
                <a:lnTo>
                  <a:pt x="324612" y="23749"/>
                </a:lnTo>
                <a:lnTo>
                  <a:pt x="323062" y="14037"/>
                </a:lnTo>
                <a:lnTo>
                  <a:pt x="318976" y="6540"/>
                </a:lnTo>
                <a:lnTo>
                  <a:pt x="313199" y="1710"/>
                </a:lnTo>
                <a:lnTo>
                  <a:pt x="306577" y="0"/>
                </a:lnTo>
                <a:close/>
              </a:path>
            </a:pathLst>
          </a:custGeom>
          <a:solidFill>
            <a:schemeClr val="tx1"/>
          </a:solidFill>
        </p:spPr>
        <p:txBody>
          <a:bodyPr wrap="square" lIns="0" tIns="0" rIns="0" bIns="0" rtlCol="0"/>
          <a:lstStyle/>
          <a:p>
            <a:endParaRPr sz="1351">
              <a:latin typeface="Helvetica Light"/>
            </a:endParaRPr>
          </a:p>
        </p:txBody>
      </p:sp>
      <p:sp>
        <p:nvSpPr>
          <p:cNvPr id="9" name="object 9"/>
          <p:cNvSpPr/>
          <p:nvPr/>
        </p:nvSpPr>
        <p:spPr>
          <a:xfrm>
            <a:off x="3493911" y="3113908"/>
            <a:ext cx="101961" cy="32400"/>
          </a:xfrm>
          <a:custGeom>
            <a:avLst/>
            <a:gdLst/>
            <a:ahLst/>
            <a:cxnLst/>
            <a:rect l="l" t="t" r="r" b="b"/>
            <a:pathLst>
              <a:path w="135889" h="43179">
                <a:moveTo>
                  <a:pt x="117601" y="0"/>
                </a:moveTo>
                <a:lnTo>
                  <a:pt x="22605" y="0"/>
                </a:lnTo>
                <a:lnTo>
                  <a:pt x="13340" y="1635"/>
                </a:lnTo>
                <a:lnTo>
                  <a:pt x="6207" y="5937"/>
                </a:lnTo>
                <a:lnTo>
                  <a:pt x="1621" y="12001"/>
                </a:lnTo>
                <a:lnTo>
                  <a:pt x="0" y="18923"/>
                </a:lnTo>
                <a:lnTo>
                  <a:pt x="1621" y="28634"/>
                </a:lnTo>
                <a:lnTo>
                  <a:pt x="6207" y="36131"/>
                </a:lnTo>
                <a:lnTo>
                  <a:pt x="13340" y="40961"/>
                </a:lnTo>
                <a:lnTo>
                  <a:pt x="22605" y="42672"/>
                </a:lnTo>
                <a:lnTo>
                  <a:pt x="117601" y="42672"/>
                </a:lnTo>
                <a:lnTo>
                  <a:pt x="124223" y="40961"/>
                </a:lnTo>
                <a:lnTo>
                  <a:pt x="130000" y="36131"/>
                </a:lnTo>
                <a:lnTo>
                  <a:pt x="134086" y="28634"/>
                </a:lnTo>
                <a:lnTo>
                  <a:pt x="135635" y="18923"/>
                </a:lnTo>
                <a:lnTo>
                  <a:pt x="134086" y="12001"/>
                </a:lnTo>
                <a:lnTo>
                  <a:pt x="130000" y="5937"/>
                </a:lnTo>
                <a:lnTo>
                  <a:pt x="124223" y="1635"/>
                </a:lnTo>
                <a:lnTo>
                  <a:pt x="117601" y="0"/>
                </a:lnTo>
                <a:close/>
              </a:path>
            </a:pathLst>
          </a:custGeom>
          <a:solidFill>
            <a:schemeClr val="tx1"/>
          </a:solidFill>
        </p:spPr>
        <p:txBody>
          <a:bodyPr wrap="square" lIns="0" tIns="0" rIns="0" bIns="0" rtlCol="0"/>
          <a:lstStyle/>
          <a:p>
            <a:endParaRPr sz="1351">
              <a:latin typeface="Helvetica Light"/>
            </a:endParaRPr>
          </a:p>
        </p:txBody>
      </p:sp>
      <p:sp>
        <p:nvSpPr>
          <p:cNvPr id="10" name="object 10"/>
          <p:cNvSpPr/>
          <p:nvPr/>
        </p:nvSpPr>
        <p:spPr>
          <a:xfrm>
            <a:off x="3402432" y="2895501"/>
            <a:ext cx="724214" cy="518385"/>
          </a:xfrm>
          <a:custGeom>
            <a:avLst/>
            <a:gdLst/>
            <a:ahLst/>
            <a:cxnLst/>
            <a:rect l="l" t="t" r="r" b="b"/>
            <a:pathLst>
              <a:path w="965200" h="690879">
                <a:moveTo>
                  <a:pt x="946658" y="0"/>
                </a:moveTo>
                <a:lnTo>
                  <a:pt x="18034" y="0"/>
                </a:lnTo>
                <a:lnTo>
                  <a:pt x="11412" y="1637"/>
                </a:lnTo>
                <a:lnTo>
                  <a:pt x="5635" y="5953"/>
                </a:lnTo>
                <a:lnTo>
                  <a:pt x="1549" y="12055"/>
                </a:lnTo>
                <a:lnTo>
                  <a:pt x="0" y="19050"/>
                </a:lnTo>
                <a:lnTo>
                  <a:pt x="0" y="666622"/>
                </a:lnTo>
                <a:lnTo>
                  <a:pt x="1549" y="676334"/>
                </a:lnTo>
                <a:lnTo>
                  <a:pt x="5635" y="683831"/>
                </a:lnTo>
                <a:lnTo>
                  <a:pt x="11412" y="688661"/>
                </a:lnTo>
                <a:lnTo>
                  <a:pt x="18034" y="690371"/>
                </a:lnTo>
                <a:lnTo>
                  <a:pt x="946658" y="690371"/>
                </a:lnTo>
                <a:lnTo>
                  <a:pt x="953279" y="688661"/>
                </a:lnTo>
                <a:lnTo>
                  <a:pt x="959056" y="683831"/>
                </a:lnTo>
                <a:lnTo>
                  <a:pt x="963142" y="676334"/>
                </a:lnTo>
                <a:lnTo>
                  <a:pt x="964691" y="666622"/>
                </a:lnTo>
                <a:lnTo>
                  <a:pt x="964691" y="647572"/>
                </a:lnTo>
                <a:lnTo>
                  <a:pt x="36067" y="647572"/>
                </a:lnTo>
                <a:lnTo>
                  <a:pt x="36067" y="42798"/>
                </a:lnTo>
                <a:lnTo>
                  <a:pt x="964691" y="42798"/>
                </a:lnTo>
                <a:lnTo>
                  <a:pt x="964691" y="19050"/>
                </a:lnTo>
                <a:lnTo>
                  <a:pt x="963142" y="12055"/>
                </a:lnTo>
                <a:lnTo>
                  <a:pt x="959056" y="5953"/>
                </a:lnTo>
                <a:lnTo>
                  <a:pt x="953279" y="1637"/>
                </a:lnTo>
                <a:lnTo>
                  <a:pt x="946658" y="0"/>
                </a:lnTo>
                <a:close/>
              </a:path>
              <a:path w="965200" h="690879">
                <a:moveTo>
                  <a:pt x="964691" y="42798"/>
                </a:moveTo>
                <a:lnTo>
                  <a:pt x="928624" y="42798"/>
                </a:lnTo>
                <a:lnTo>
                  <a:pt x="928624" y="647572"/>
                </a:lnTo>
                <a:lnTo>
                  <a:pt x="964691" y="647572"/>
                </a:lnTo>
                <a:lnTo>
                  <a:pt x="964691" y="42798"/>
                </a:lnTo>
                <a:close/>
              </a:path>
            </a:pathLst>
          </a:custGeom>
          <a:solidFill>
            <a:schemeClr val="tx1"/>
          </a:solidFill>
        </p:spPr>
        <p:txBody>
          <a:bodyPr wrap="square" lIns="0" tIns="0" rIns="0" bIns="0" rtlCol="0"/>
          <a:lstStyle/>
          <a:p>
            <a:endParaRPr sz="1351">
              <a:latin typeface="Helvetica Light"/>
            </a:endParaRPr>
          </a:p>
        </p:txBody>
      </p:sp>
      <p:sp>
        <p:nvSpPr>
          <p:cNvPr id="11" name="object 11"/>
          <p:cNvSpPr/>
          <p:nvPr/>
        </p:nvSpPr>
        <p:spPr>
          <a:xfrm>
            <a:off x="10363984" y="3359762"/>
            <a:ext cx="56084" cy="138363"/>
          </a:xfrm>
          <a:prstGeom prst="rect">
            <a:avLst/>
          </a:prstGeom>
          <a:solidFill>
            <a:schemeClr val="tx1"/>
          </a:solidFill>
        </p:spPr>
        <p:txBody>
          <a:bodyPr wrap="square" lIns="0" tIns="0" rIns="0" bIns="0" rtlCol="0"/>
          <a:lstStyle/>
          <a:p>
            <a:endParaRPr sz="1351">
              <a:latin typeface="Helvetica Light"/>
            </a:endParaRPr>
          </a:p>
        </p:txBody>
      </p:sp>
      <p:sp>
        <p:nvSpPr>
          <p:cNvPr id="12" name="object 12"/>
          <p:cNvSpPr/>
          <p:nvPr/>
        </p:nvSpPr>
        <p:spPr>
          <a:xfrm>
            <a:off x="10637333" y="3359762"/>
            <a:ext cx="53888" cy="138363"/>
          </a:xfrm>
          <a:prstGeom prst="rect">
            <a:avLst/>
          </a:prstGeom>
          <a:solidFill>
            <a:schemeClr val="tx1"/>
          </a:solidFill>
        </p:spPr>
        <p:txBody>
          <a:bodyPr wrap="square" lIns="0" tIns="0" rIns="0" bIns="0" rtlCol="0"/>
          <a:lstStyle/>
          <a:p>
            <a:endParaRPr sz="1351">
              <a:latin typeface="Helvetica Light"/>
            </a:endParaRPr>
          </a:p>
        </p:txBody>
      </p:sp>
      <p:sp>
        <p:nvSpPr>
          <p:cNvPr id="13" name="object 13"/>
          <p:cNvSpPr/>
          <p:nvPr/>
        </p:nvSpPr>
        <p:spPr>
          <a:xfrm>
            <a:off x="10187939" y="2815457"/>
            <a:ext cx="681809" cy="521720"/>
          </a:xfrm>
          <a:custGeom>
            <a:avLst/>
            <a:gdLst/>
            <a:ahLst/>
            <a:cxnLst/>
            <a:rect l="l" t="t" r="r" b="b"/>
            <a:pathLst>
              <a:path w="908684" h="695325">
                <a:moveTo>
                  <a:pt x="889762" y="66928"/>
                </a:moveTo>
                <a:lnTo>
                  <a:pt x="18542" y="66928"/>
                </a:lnTo>
                <a:lnTo>
                  <a:pt x="10929" y="68254"/>
                </a:lnTo>
                <a:lnTo>
                  <a:pt x="5080" y="72009"/>
                </a:lnTo>
                <a:lnTo>
                  <a:pt x="1325" y="77858"/>
                </a:lnTo>
                <a:lnTo>
                  <a:pt x="0" y="85471"/>
                </a:lnTo>
                <a:lnTo>
                  <a:pt x="0" y="676401"/>
                </a:lnTo>
                <a:lnTo>
                  <a:pt x="1325" y="683960"/>
                </a:lnTo>
                <a:lnTo>
                  <a:pt x="5080" y="689816"/>
                </a:lnTo>
                <a:lnTo>
                  <a:pt x="10929" y="693600"/>
                </a:lnTo>
                <a:lnTo>
                  <a:pt x="18542" y="694944"/>
                </a:lnTo>
                <a:lnTo>
                  <a:pt x="889762" y="694944"/>
                </a:lnTo>
                <a:lnTo>
                  <a:pt x="897374" y="693600"/>
                </a:lnTo>
                <a:lnTo>
                  <a:pt x="903224" y="689816"/>
                </a:lnTo>
                <a:lnTo>
                  <a:pt x="906978" y="683960"/>
                </a:lnTo>
                <a:lnTo>
                  <a:pt x="908303" y="676401"/>
                </a:lnTo>
                <a:lnTo>
                  <a:pt x="908303" y="657733"/>
                </a:lnTo>
                <a:lnTo>
                  <a:pt x="37084" y="657733"/>
                </a:lnTo>
                <a:lnTo>
                  <a:pt x="37084" y="100330"/>
                </a:lnTo>
                <a:lnTo>
                  <a:pt x="908303" y="100330"/>
                </a:lnTo>
                <a:lnTo>
                  <a:pt x="908303" y="85471"/>
                </a:lnTo>
                <a:lnTo>
                  <a:pt x="906978" y="77858"/>
                </a:lnTo>
                <a:lnTo>
                  <a:pt x="903224" y="72009"/>
                </a:lnTo>
                <a:lnTo>
                  <a:pt x="897374" y="68254"/>
                </a:lnTo>
                <a:lnTo>
                  <a:pt x="889762" y="66928"/>
                </a:lnTo>
                <a:close/>
              </a:path>
              <a:path w="908684" h="695325">
                <a:moveTo>
                  <a:pt x="908303" y="100330"/>
                </a:moveTo>
                <a:lnTo>
                  <a:pt x="871220" y="100330"/>
                </a:lnTo>
                <a:lnTo>
                  <a:pt x="871220" y="657733"/>
                </a:lnTo>
                <a:lnTo>
                  <a:pt x="908303" y="657733"/>
                </a:lnTo>
                <a:lnTo>
                  <a:pt x="908303" y="100330"/>
                </a:lnTo>
                <a:close/>
              </a:path>
              <a:path w="908684" h="695325">
                <a:moveTo>
                  <a:pt x="326263" y="0"/>
                </a:moveTo>
                <a:lnTo>
                  <a:pt x="318650" y="1343"/>
                </a:lnTo>
                <a:lnTo>
                  <a:pt x="312801" y="5127"/>
                </a:lnTo>
                <a:lnTo>
                  <a:pt x="309046" y="10983"/>
                </a:lnTo>
                <a:lnTo>
                  <a:pt x="307721" y="18541"/>
                </a:lnTo>
                <a:lnTo>
                  <a:pt x="307721" y="66928"/>
                </a:lnTo>
                <a:lnTo>
                  <a:pt x="344805" y="66928"/>
                </a:lnTo>
                <a:lnTo>
                  <a:pt x="344805" y="18541"/>
                </a:lnTo>
                <a:lnTo>
                  <a:pt x="343461" y="10983"/>
                </a:lnTo>
                <a:lnTo>
                  <a:pt x="339677" y="5127"/>
                </a:lnTo>
                <a:lnTo>
                  <a:pt x="333821" y="1343"/>
                </a:lnTo>
                <a:lnTo>
                  <a:pt x="326263" y="0"/>
                </a:lnTo>
                <a:close/>
              </a:path>
              <a:path w="908684" h="695325">
                <a:moveTo>
                  <a:pt x="574675" y="0"/>
                </a:moveTo>
                <a:lnTo>
                  <a:pt x="568616" y="1343"/>
                </a:lnTo>
                <a:lnTo>
                  <a:pt x="562594" y="5127"/>
                </a:lnTo>
                <a:lnTo>
                  <a:pt x="557976" y="10983"/>
                </a:lnTo>
                <a:lnTo>
                  <a:pt x="556132" y="18541"/>
                </a:lnTo>
                <a:lnTo>
                  <a:pt x="556132" y="66928"/>
                </a:lnTo>
                <a:lnTo>
                  <a:pt x="593217" y="66928"/>
                </a:lnTo>
                <a:lnTo>
                  <a:pt x="593217" y="18541"/>
                </a:lnTo>
                <a:lnTo>
                  <a:pt x="591873" y="10983"/>
                </a:lnTo>
                <a:lnTo>
                  <a:pt x="588089" y="5127"/>
                </a:lnTo>
                <a:lnTo>
                  <a:pt x="582233" y="1343"/>
                </a:lnTo>
                <a:lnTo>
                  <a:pt x="574675" y="0"/>
                </a:lnTo>
                <a:close/>
              </a:path>
            </a:pathLst>
          </a:custGeom>
          <a:solidFill>
            <a:schemeClr val="tx1"/>
          </a:solidFill>
        </p:spPr>
        <p:txBody>
          <a:bodyPr wrap="square" lIns="0" tIns="0" rIns="0" bIns="0" rtlCol="0"/>
          <a:lstStyle/>
          <a:p>
            <a:endParaRPr sz="1351">
              <a:latin typeface="Helvetica Light"/>
            </a:endParaRPr>
          </a:p>
        </p:txBody>
      </p:sp>
      <p:sp>
        <p:nvSpPr>
          <p:cNvPr id="14" name="object 14"/>
          <p:cNvSpPr/>
          <p:nvPr/>
        </p:nvSpPr>
        <p:spPr>
          <a:xfrm>
            <a:off x="10187939" y="2815457"/>
            <a:ext cx="681809" cy="521720"/>
          </a:xfrm>
          <a:custGeom>
            <a:avLst/>
            <a:gdLst/>
            <a:ahLst/>
            <a:cxnLst/>
            <a:rect l="l" t="t" r="r" b="b"/>
            <a:pathLst>
              <a:path w="908684" h="695325">
                <a:moveTo>
                  <a:pt x="889762" y="66928"/>
                </a:moveTo>
                <a:lnTo>
                  <a:pt x="718321" y="66928"/>
                </a:lnTo>
                <a:lnTo>
                  <a:pt x="630285" y="66928"/>
                </a:lnTo>
                <a:lnTo>
                  <a:pt x="597850" y="66928"/>
                </a:lnTo>
                <a:lnTo>
                  <a:pt x="593217" y="66928"/>
                </a:lnTo>
                <a:lnTo>
                  <a:pt x="593217" y="38955"/>
                </a:lnTo>
                <a:lnTo>
                  <a:pt x="593217" y="24590"/>
                </a:lnTo>
                <a:lnTo>
                  <a:pt x="593217" y="19298"/>
                </a:lnTo>
                <a:lnTo>
                  <a:pt x="593217" y="18541"/>
                </a:lnTo>
                <a:lnTo>
                  <a:pt x="591873" y="10983"/>
                </a:lnTo>
                <a:lnTo>
                  <a:pt x="588089" y="5127"/>
                </a:lnTo>
                <a:lnTo>
                  <a:pt x="582233" y="1343"/>
                </a:lnTo>
                <a:lnTo>
                  <a:pt x="574675" y="0"/>
                </a:lnTo>
                <a:lnTo>
                  <a:pt x="568616" y="1343"/>
                </a:lnTo>
                <a:lnTo>
                  <a:pt x="562594" y="5127"/>
                </a:lnTo>
                <a:lnTo>
                  <a:pt x="557976" y="10983"/>
                </a:lnTo>
                <a:lnTo>
                  <a:pt x="556132" y="18541"/>
                </a:lnTo>
                <a:lnTo>
                  <a:pt x="556132" y="46515"/>
                </a:lnTo>
                <a:lnTo>
                  <a:pt x="556132" y="60880"/>
                </a:lnTo>
                <a:lnTo>
                  <a:pt x="556132" y="66172"/>
                </a:lnTo>
                <a:lnTo>
                  <a:pt x="556132" y="66928"/>
                </a:lnTo>
                <a:lnTo>
                  <a:pt x="433959" y="66928"/>
                </a:lnTo>
                <a:lnTo>
                  <a:pt x="371221" y="66928"/>
                </a:lnTo>
                <a:lnTo>
                  <a:pt x="348107" y="66928"/>
                </a:lnTo>
                <a:lnTo>
                  <a:pt x="344805" y="66928"/>
                </a:lnTo>
                <a:lnTo>
                  <a:pt x="344805" y="38955"/>
                </a:lnTo>
                <a:lnTo>
                  <a:pt x="344805" y="24590"/>
                </a:lnTo>
                <a:lnTo>
                  <a:pt x="344805" y="19298"/>
                </a:lnTo>
                <a:lnTo>
                  <a:pt x="344805" y="18541"/>
                </a:lnTo>
                <a:lnTo>
                  <a:pt x="343461" y="10983"/>
                </a:lnTo>
                <a:lnTo>
                  <a:pt x="339677" y="5127"/>
                </a:lnTo>
                <a:lnTo>
                  <a:pt x="333821" y="1343"/>
                </a:lnTo>
                <a:lnTo>
                  <a:pt x="326263" y="0"/>
                </a:lnTo>
                <a:lnTo>
                  <a:pt x="318650" y="1343"/>
                </a:lnTo>
                <a:lnTo>
                  <a:pt x="312801" y="5127"/>
                </a:lnTo>
                <a:lnTo>
                  <a:pt x="309046" y="10983"/>
                </a:lnTo>
                <a:lnTo>
                  <a:pt x="307721" y="18541"/>
                </a:lnTo>
                <a:lnTo>
                  <a:pt x="307721" y="46515"/>
                </a:lnTo>
                <a:lnTo>
                  <a:pt x="307721" y="60880"/>
                </a:lnTo>
                <a:lnTo>
                  <a:pt x="307721" y="66172"/>
                </a:lnTo>
                <a:lnTo>
                  <a:pt x="307721" y="66928"/>
                </a:lnTo>
                <a:lnTo>
                  <a:pt x="140539" y="66928"/>
                </a:lnTo>
                <a:lnTo>
                  <a:pt x="54689" y="66928"/>
                </a:lnTo>
                <a:lnTo>
                  <a:pt x="23060" y="66928"/>
                </a:lnTo>
                <a:lnTo>
                  <a:pt x="18542" y="66928"/>
                </a:lnTo>
                <a:lnTo>
                  <a:pt x="10929" y="68254"/>
                </a:lnTo>
                <a:lnTo>
                  <a:pt x="5080" y="72009"/>
                </a:lnTo>
                <a:lnTo>
                  <a:pt x="1325" y="77858"/>
                </a:lnTo>
                <a:lnTo>
                  <a:pt x="0" y="85471"/>
                </a:lnTo>
                <a:lnTo>
                  <a:pt x="0" y="427102"/>
                </a:lnTo>
                <a:lnTo>
                  <a:pt x="0" y="602535"/>
                </a:lnTo>
                <a:lnTo>
                  <a:pt x="0" y="667168"/>
                </a:lnTo>
                <a:lnTo>
                  <a:pt x="0" y="676401"/>
                </a:lnTo>
                <a:lnTo>
                  <a:pt x="1325" y="683960"/>
                </a:lnTo>
                <a:lnTo>
                  <a:pt x="5080" y="689816"/>
                </a:lnTo>
                <a:lnTo>
                  <a:pt x="10929" y="693600"/>
                </a:lnTo>
                <a:lnTo>
                  <a:pt x="18542" y="694944"/>
                </a:lnTo>
                <a:lnTo>
                  <a:pt x="522216" y="694944"/>
                </a:lnTo>
                <a:lnTo>
                  <a:pt x="780859" y="694944"/>
                </a:lnTo>
                <a:lnTo>
                  <a:pt x="876149" y="694944"/>
                </a:lnTo>
                <a:lnTo>
                  <a:pt x="889762" y="694944"/>
                </a:lnTo>
                <a:lnTo>
                  <a:pt x="897374" y="693600"/>
                </a:lnTo>
                <a:lnTo>
                  <a:pt x="903224" y="689816"/>
                </a:lnTo>
                <a:lnTo>
                  <a:pt x="906978" y="683960"/>
                </a:lnTo>
                <a:lnTo>
                  <a:pt x="908303" y="676401"/>
                </a:lnTo>
                <a:lnTo>
                  <a:pt x="908303" y="334770"/>
                </a:lnTo>
                <a:lnTo>
                  <a:pt x="908303" y="159337"/>
                </a:lnTo>
                <a:lnTo>
                  <a:pt x="908303" y="94704"/>
                </a:lnTo>
                <a:lnTo>
                  <a:pt x="908303" y="85471"/>
                </a:lnTo>
                <a:lnTo>
                  <a:pt x="906978" y="77858"/>
                </a:lnTo>
                <a:lnTo>
                  <a:pt x="903224" y="72009"/>
                </a:lnTo>
                <a:lnTo>
                  <a:pt x="897374" y="68254"/>
                </a:lnTo>
                <a:lnTo>
                  <a:pt x="889762" y="66928"/>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15" name="object 15"/>
          <p:cNvSpPr/>
          <p:nvPr/>
        </p:nvSpPr>
        <p:spPr>
          <a:xfrm>
            <a:off x="10215764" y="2890736"/>
            <a:ext cx="626064" cy="418329"/>
          </a:xfrm>
          <a:custGeom>
            <a:avLst/>
            <a:gdLst/>
            <a:ahLst/>
            <a:cxnLst/>
            <a:rect l="l" t="t" r="r" b="b"/>
            <a:pathLst>
              <a:path w="834390" h="557529">
                <a:moveTo>
                  <a:pt x="834136" y="557402"/>
                </a:moveTo>
                <a:lnTo>
                  <a:pt x="351901" y="557402"/>
                </a:lnTo>
                <a:lnTo>
                  <a:pt x="104267" y="557402"/>
                </a:lnTo>
                <a:lnTo>
                  <a:pt x="13033" y="557402"/>
                </a:lnTo>
                <a:lnTo>
                  <a:pt x="0" y="557402"/>
                </a:lnTo>
                <a:lnTo>
                  <a:pt x="0" y="235154"/>
                </a:lnTo>
                <a:lnTo>
                  <a:pt x="0" y="69675"/>
                </a:lnTo>
                <a:lnTo>
                  <a:pt x="0" y="8709"/>
                </a:lnTo>
                <a:lnTo>
                  <a:pt x="0" y="0"/>
                </a:lnTo>
                <a:lnTo>
                  <a:pt x="482234" y="0"/>
                </a:lnTo>
                <a:lnTo>
                  <a:pt x="729869" y="0"/>
                </a:lnTo>
                <a:lnTo>
                  <a:pt x="821102" y="0"/>
                </a:lnTo>
                <a:lnTo>
                  <a:pt x="834136" y="0"/>
                </a:lnTo>
                <a:lnTo>
                  <a:pt x="834136" y="557402"/>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16" name="object 16"/>
          <p:cNvSpPr/>
          <p:nvPr/>
        </p:nvSpPr>
        <p:spPr>
          <a:xfrm>
            <a:off x="10265696" y="2946959"/>
            <a:ext cx="526008" cy="307791"/>
          </a:xfrm>
          <a:custGeom>
            <a:avLst/>
            <a:gdLst/>
            <a:ahLst/>
            <a:cxnLst/>
            <a:rect l="l" t="t" r="r" b="b"/>
            <a:pathLst>
              <a:path w="701040" h="410210">
                <a:moveTo>
                  <a:pt x="300083" y="92328"/>
                </a:moveTo>
                <a:lnTo>
                  <a:pt x="218821" y="92328"/>
                </a:lnTo>
                <a:lnTo>
                  <a:pt x="227183" y="97162"/>
                </a:lnTo>
                <a:lnTo>
                  <a:pt x="235521" y="100615"/>
                </a:lnTo>
                <a:lnTo>
                  <a:pt x="243859" y="102687"/>
                </a:lnTo>
                <a:lnTo>
                  <a:pt x="252221" y="103377"/>
                </a:lnTo>
                <a:lnTo>
                  <a:pt x="263398" y="103377"/>
                </a:lnTo>
                <a:lnTo>
                  <a:pt x="408050" y="324992"/>
                </a:lnTo>
                <a:lnTo>
                  <a:pt x="403143" y="333299"/>
                </a:lnTo>
                <a:lnTo>
                  <a:pt x="399653" y="341629"/>
                </a:lnTo>
                <a:lnTo>
                  <a:pt x="397567" y="349960"/>
                </a:lnTo>
                <a:lnTo>
                  <a:pt x="396875" y="358266"/>
                </a:lnTo>
                <a:lnTo>
                  <a:pt x="401347" y="377219"/>
                </a:lnTo>
                <a:lnTo>
                  <a:pt x="413130" y="393779"/>
                </a:lnTo>
                <a:lnTo>
                  <a:pt x="429771" y="405505"/>
                </a:lnTo>
                <a:lnTo>
                  <a:pt x="448817" y="409955"/>
                </a:lnTo>
                <a:lnTo>
                  <a:pt x="469471" y="405505"/>
                </a:lnTo>
                <a:lnTo>
                  <a:pt x="485933" y="393779"/>
                </a:lnTo>
                <a:lnTo>
                  <a:pt x="496824" y="377219"/>
                </a:lnTo>
                <a:lnTo>
                  <a:pt x="497700" y="372999"/>
                </a:lnTo>
                <a:lnTo>
                  <a:pt x="441451" y="372999"/>
                </a:lnTo>
                <a:lnTo>
                  <a:pt x="433959" y="365633"/>
                </a:lnTo>
                <a:lnTo>
                  <a:pt x="433959" y="354584"/>
                </a:lnTo>
                <a:lnTo>
                  <a:pt x="437642" y="350900"/>
                </a:lnTo>
                <a:lnTo>
                  <a:pt x="437642" y="347217"/>
                </a:lnTo>
                <a:lnTo>
                  <a:pt x="441451" y="343535"/>
                </a:lnTo>
                <a:lnTo>
                  <a:pt x="500227" y="343535"/>
                </a:lnTo>
                <a:lnTo>
                  <a:pt x="499207" y="337960"/>
                </a:lnTo>
                <a:lnTo>
                  <a:pt x="497078" y="332359"/>
                </a:lnTo>
                <a:lnTo>
                  <a:pt x="517558" y="310261"/>
                </a:lnTo>
                <a:lnTo>
                  <a:pt x="471042" y="310261"/>
                </a:lnTo>
                <a:lnTo>
                  <a:pt x="463676" y="306577"/>
                </a:lnTo>
                <a:lnTo>
                  <a:pt x="437642" y="306577"/>
                </a:lnTo>
                <a:lnTo>
                  <a:pt x="300083" y="92328"/>
                </a:lnTo>
                <a:close/>
              </a:path>
              <a:path w="701040" h="410210">
                <a:moveTo>
                  <a:pt x="500227" y="343535"/>
                </a:moveTo>
                <a:lnTo>
                  <a:pt x="459994" y="343535"/>
                </a:lnTo>
                <a:lnTo>
                  <a:pt x="467359" y="347217"/>
                </a:lnTo>
                <a:lnTo>
                  <a:pt x="467359" y="365633"/>
                </a:lnTo>
                <a:lnTo>
                  <a:pt x="459994" y="372999"/>
                </a:lnTo>
                <a:lnTo>
                  <a:pt x="497700" y="372999"/>
                </a:lnTo>
                <a:lnTo>
                  <a:pt x="500761" y="358266"/>
                </a:lnTo>
                <a:lnTo>
                  <a:pt x="500665" y="349960"/>
                </a:lnTo>
                <a:lnTo>
                  <a:pt x="500300" y="343931"/>
                </a:lnTo>
                <a:lnTo>
                  <a:pt x="500227" y="343535"/>
                </a:lnTo>
                <a:close/>
              </a:path>
              <a:path w="701040" h="410210">
                <a:moveTo>
                  <a:pt x="649096" y="88646"/>
                </a:moveTo>
                <a:lnTo>
                  <a:pt x="628443" y="92561"/>
                </a:lnTo>
                <a:lnTo>
                  <a:pt x="611981" y="103393"/>
                </a:lnTo>
                <a:lnTo>
                  <a:pt x="601090" y="119774"/>
                </a:lnTo>
                <a:lnTo>
                  <a:pt x="597155" y="140350"/>
                </a:lnTo>
                <a:lnTo>
                  <a:pt x="597729" y="147990"/>
                </a:lnTo>
                <a:lnTo>
                  <a:pt x="599089" y="155066"/>
                </a:lnTo>
                <a:lnTo>
                  <a:pt x="600261" y="160587"/>
                </a:lnTo>
                <a:lnTo>
                  <a:pt x="600836" y="166242"/>
                </a:lnTo>
                <a:lnTo>
                  <a:pt x="471042" y="310261"/>
                </a:lnTo>
                <a:lnTo>
                  <a:pt x="517558" y="310261"/>
                </a:lnTo>
                <a:lnTo>
                  <a:pt x="630555" y="188340"/>
                </a:lnTo>
                <a:lnTo>
                  <a:pt x="668525" y="188340"/>
                </a:lnTo>
                <a:lnTo>
                  <a:pt x="669750" y="188108"/>
                </a:lnTo>
                <a:lnTo>
                  <a:pt x="686212" y="177276"/>
                </a:lnTo>
                <a:lnTo>
                  <a:pt x="697103" y="160895"/>
                </a:lnTo>
                <a:lnTo>
                  <a:pt x="698219" y="155066"/>
                </a:lnTo>
                <a:lnTo>
                  <a:pt x="641730" y="155066"/>
                </a:lnTo>
                <a:lnTo>
                  <a:pt x="634238" y="151384"/>
                </a:lnTo>
                <a:lnTo>
                  <a:pt x="634238" y="132968"/>
                </a:lnTo>
                <a:lnTo>
                  <a:pt x="641730" y="125602"/>
                </a:lnTo>
                <a:lnTo>
                  <a:pt x="698219" y="125602"/>
                </a:lnTo>
                <a:lnTo>
                  <a:pt x="697103" y="119774"/>
                </a:lnTo>
                <a:lnTo>
                  <a:pt x="686188" y="103377"/>
                </a:lnTo>
                <a:lnTo>
                  <a:pt x="669750" y="92561"/>
                </a:lnTo>
                <a:lnTo>
                  <a:pt x="649096" y="88646"/>
                </a:lnTo>
                <a:close/>
              </a:path>
              <a:path w="701040" h="410210">
                <a:moveTo>
                  <a:pt x="51942" y="125602"/>
                </a:moveTo>
                <a:lnTo>
                  <a:pt x="31289" y="129518"/>
                </a:lnTo>
                <a:lnTo>
                  <a:pt x="14827" y="140350"/>
                </a:lnTo>
                <a:lnTo>
                  <a:pt x="3936" y="156731"/>
                </a:lnTo>
                <a:lnTo>
                  <a:pt x="0" y="177291"/>
                </a:lnTo>
                <a:lnTo>
                  <a:pt x="3936" y="197852"/>
                </a:lnTo>
                <a:lnTo>
                  <a:pt x="14827" y="214233"/>
                </a:lnTo>
                <a:lnTo>
                  <a:pt x="31289" y="225065"/>
                </a:lnTo>
                <a:lnTo>
                  <a:pt x="51942" y="228980"/>
                </a:lnTo>
                <a:lnTo>
                  <a:pt x="72596" y="225065"/>
                </a:lnTo>
                <a:lnTo>
                  <a:pt x="89058" y="214233"/>
                </a:lnTo>
                <a:lnTo>
                  <a:pt x="99949" y="197852"/>
                </a:lnTo>
                <a:lnTo>
                  <a:pt x="101065" y="192024"/>
                </a:lnTo>
                <a:lnTo>
                  <a:pt x="44450" y="192024"/>
                </a:lnTo>
                <a:lnTo>
                  <a:pt x="37084" y="184658"/>
                </a:lnTo>
                <a:lnTo>
                  <a:pt x="37084" y="169925"/>
                </a:lnTo>
                <a:lnTo>
                  <a:pt x="44450" y="162560"/>
                </a:lnTo>
                <a:lnTo>
                  <a:pt x="109613" y="162560"/>
                </a:lnTo>
                <a:lnTo>
                  <a:pt x="149899" y="136651"/>
                </a:lnTo>
                <a:lnTo>
                  <a:pt x="85344" y="136651"/>
                </a:lnTo>
                <a:lnTo>
                  <a:pt x="76963" y="131818"/>
                </a:lnTo>
                <a:lnTo>
                  <a:pt x="68595" y="128365"/>
                </a:lnTo>
                <a:lnTo>
                  <a:pt x="60251" y="126293"/>
                </a:lnTo>
                <a:lnTo>
                  <a:pt x="51942" y="125602"/>
                </a:lnTo>
                <a:close/>
              </a:path>
              <a:path w="701040" h="410210">
                <a:moveTo>
                  <a:pt x="109613" y="162560"/>
                </a:moveTo>
                <a:lnTo>
                  <a:pt x="62992" y="162560"/>
                </a:lnTo>
                <a:lnTo>
                  <a:pt x="66801" y="169925"/>
                </a:lnTo>
                <a:lnTo>
                  <a:pt x="66801" y="184658"/>
                </a:lnTo>
                <a:lnTo>
                  <a:pt x="62992" y="192024"/>
                </a:lnTo>
                <a:lnTo>
                  <a:pt x="101065" y="192024"/>
                </a:lnTo>
                <a:lnTo>
                  <a:pt x="103886" y="177291"/>
                </a:lnTo>
                <a:lnTo>
                  <a:pt x="103886" y="166242"/>
                </a:lnTo>
                <a:lnTo>
                  <a:pt x="109613" y="162560"/>
                </a:lnTo>
                <a:close/>
              </a:path>
              <a:path w="701040" h="410210">
                <a:moveTo>
                  <a:pt x="668525" y="188340"/>
                </a:moveTo>
                <a:lnTo>
                  <a:pt x="630555" y="188340"/>
                </a:lnTo>
                <a:lnTo>
                  <a:pt x="634238" y="192024"/>
                </a:lnTo>
                <a:lnTo>
                  <a:pt x="649096" y="192024"/>
                </a:lnTo>
                <a:lnTo>
                  <a:pt x="668525" y="188340"/>
                </a:lnTo>
                <a:close/>
              </a:path>
              <a:path w="701040" h="410210">
                <a:moveTo>
                  <a:pt x="698219" y="125602"/>
                </a:moveTo>
                <a:lnTo>
                  <a:pt x="656590" y="125602"/>
                </a:lnTo>
                <a:lnTo>
                  <a:pt x="663955" y="132968"/>
                </a:lnTo>
                <a:lnTo>
                  <a:pt x="663955" y="151384"/>
                </a:lnTo>
                <a:lnTo>
                  <a:pt x="656590" y="155066"/>
                </a:lnTo>
                <a:lnTo>
                  <a:pt x="698219" y="155066"/>
                </a:lnTo>
                <a:lnTo>
                  <a:pt x="701040" y="140335"/>
                </a:lnTo>
                <a:lnTo>
                  <a:pt x="698219" y="125602"/>
                </a:lnTo>
                <a:close/>
              </a:path>
              <a:path w="701040" h="410210">
                <a:moveTo>
                  <a:pt x="252221" y="0"/>
                </a:moveTo>
                <a:lnTo>
                  <a:pt x="231568" y="3915"/>
                </a:lnTo>
                <a:lnTo>
                  <a:pt x="215106" y="14747"/>
                </a:lnTo>
                <a:lnTo>
                  <a:pt x="204215" y="31128"/>
                </a:lnTo>
                <a:lnTo>
                  <a:pt x="200278" y="51688"/>
                </a:lnTo>
                <a:lnTo>
                  <a:pt x="200278" y="62737"/>
                </a:lnTo>
                <a:lnTo>
                  <a:pt x="85344" y="136651"/>
                </a:lnTo>
                <a:lnTo>
                  <a:pt x="149899" y="136651"/>
                </a:lnTo>
                <a:lnTo>
                  <a:pt x="218821" y="92328"/>
                </a:lnTo>
                <a:lnTo>
                  <a:pt x="300083" y="92328"/>
                </a:lnTo>
                <a:lnTo>
                  <a:pt x="292988" y="81279"/>
                </a:lnTo>
                <a:lnTo>
                  <a:pt x="297896" y="75102"/>
                </a:lnTo>
                <a:lnTo>
                  <a:pt x="301386" y="67865"/>
                </a:lnTo>
                <a:lnTo>
                  <a:pt x="301766" y="66421"/>
                </a:lnTo>
                <a:lnTo>
                  <a:pt x="241046" y="66421"/>
                </a:lnTo>
                <a:lnTo>
                  <a:pt x="237363" y="59054"/>
                </a:lnTo>
                <a:lnTo>
                  <a:pt x="237363" y="44323"/>
                </a:lnTo>
                <a:lnTo>
                  <a:pt x="241046" y="40639"/>
                </a:lnTo>
                <a:lnTo>
                  <a:pt x="244855" y="36956"/>
                </a:lnTo>
                <a:lnTo>
                  <a:pt x="301344" y="36956"/>
                </a:lnTo>
                <a:lnTo>
                  <a:pt x="300228" y="31128"/>
                </a:lnTo>
                <a:lnTo>
                  <a:pt x="289337" y="14747"/>
                </a:lnTo>
                <a:lnTo>
                  <a:pt x="272875" y="3915"/>
                </a:lnTo>
                <a:lnTo>
                  <a:pt x="252221" y="0"/>
                </a:lnTo>
                <a:close/>
              </a:path>
              <a:path w="701040" h="410210">
                <a:moveTo>
                  <a:pt x="301344" y="36956"/>
                </a:moveTo>
                <a:lnTo>
                  <a:pt x="259588" y="36956"/>
                </a:lnTo>
                <a:lnTo>
                  <a:pt x="267080" y="44323"/>
                </a:lnTo>
                <a:lnTo>
                  <a:pt x="267080" y="59054"/>
                </a:lnTo>
                <a:lnTo>
                  <a:pt x="259588" y="66421"/>
                </a:lnTo>
                <a:lnTo>
                  <a:pt x="301766" y="66421"/>
                </a:lnTo>
                <a:lnTo>
                  <a:pt x="303472" y="59938"/>
                </a:lnTo>
                <a:lnTo>
                  <a:pt x="304165" y="51688"/>
                </a:lnTo>
                <a:lnTo>
                  <a:pt x="301344" y="36956"/>
                </a:lnTo>
                <a:close/>
              </a:path>
            </a:pathLst>
          </a:custGeom>
          <a:solidFill>
            <a:schemeClr val="tx1"/>
          </a:solidFill>
        </p:spPr>
        <p:txBody>
          <a:bodyPr wrap="square" lIns="0" tIns="0" rIns="0" bIns="0" rtlCol="0"/>
          <a:lstStyle/>
          <a:p>
            <a:endParaRPr sz="1351">
              <a:latin typeface="Helvetica Light"/>
            </a:endParaRPr>
          </a:p>
        </p:txBody>
      </p:sp>
      <p:sp>
        <p:nvSpPr>
          <p:cNvPr id="17" name="object 17"/>
          <p:cNvSpPr/>
          <p:nvPr/>
        </p:nvSpPr>
        <p:spPr>
          <a:xfrm>
            <a:off x="10265696" y="2946959"/>
            <a:ext cx="526008" cy="307791"/>
          </a:xfrm>
          <a:custGeom>
            <a:avLst/>
            <a:gdLst/>
            <a:ahLst/>
            <a:cxnLst/>
            <a:rect l="l" t="t" r="r" b="b"/>
            <a:pathLst>
              <a:path w="701040" h="410210">
                <a:moveTo>
                  <a:pt x="51942" y="228980"/>
                </a:moveTo>
                <a:lnTo>
                  <a:pt x="72596" y="225065"/>
                </a:lnTo>
                <a:lnTo>
                  <a:pt x="89058" y="214233"/>
                </a:lnTo>
                <a:lnTo>
                  <a:pt x="99949" y="197852"/>
                </a:lnTo>
                <a:lnTo>
                  <a:pt x="103886" y="177291"/>
                </a:lnTo>
                <a:lnTo>
                  <a:pt x="103886" y="173609"/>
                </a:lnTo>
                <a:lnTo>
                  <a:pt x="103886" y="169925"/>
                </a:lnTo>
                <a:lnTo>
                  <a:pt x="103886" y="166242"/>
                </a:lnTo>
                <a:lnTo>
                  <a:pt x="170332" y="123511"/>
                </a:lnTo>
                <a:lnTo>
                  <a:pt x="204454" y="101568"/>
                </a:lnTo>
                <a:lnTo>
                  <a:pt x="217025" y="93483"/>
                </a:lnTo>
                <a:lnTo>
                  <a:pt x="218821" y="92328"/>
                </a:lnTo>
                <a:lnTo>
                  <a:pt x="227183" y="97162"/>
                </a:lnTo>
                <a:lnTo>
                  <a:pt x="235521" y="100615"/>
                </a:lnTo>
                <a:lnTo>
                  <a:pt x="243859" y="102687"/>
                </a:lnTo>
                <a:lnTo>
                  <a:pt x="252221" y="103377"/>
                </a:lnTo>
                <a:lnTo>
                  <a:pt x="255905" y="103377"/>
                </a:lnTo>
                <a:lnTo>
                  <a:pt x="259588" y="103377"/>
                </a:lnTo>
                <a:lnTo>
                  <a:pt x="263398" y="103377"/>
                </a:lnTo>
                <a:lnTo>
                  <a:pt x="347025" y="231499"/>
                </a:lnTo>
                <a:lnTo>
                  <a:pt x="389969" y="297291"/>
                </a:lnTo>
                <a:lnTo>
                  <a:pt x="405790" y="321530"/>
                </a:lnTo>
                <a:lnTo>
                  <a:pt x="408050" y="324992"/>
                </a:lnTo>
                <a:lnTo>
                  <a:pt x="403143" y="333299"/>
                </a:lnTo>
                <a:lnTo>
                  <a:pt x="399653" y="341629"/>
                </a:lnTo>
                <a:lnTo>
                  <a:pt x="397567" y="349960"/>
                </a:lnTo>
                <a:lnTo>
                  <a:pt x="396875" y="358266"/>
                </a:lnTo>
                <a:lnTo>
                  <a:pt x="401347" y="377219"/>
                </a:lnTo>
                <a:lnTo>
                  <a:pt x="413130" y="393779"/>
                </a:lnTo>
                <a:lnTo>
                  <a:pt x="429771" y="405505"/>
                </a:lnTo>
                <a:lnTo>
                  <a:pt x="448817" y="409955"/>
                </a:lnTo>
                <a:lnTo>
                  <a:pt x="469471" y="405505"/>
                </a:lnTo>
                <a:lnTo>
                  <a:pt x="485933" y="393779"/>
                </a:lnTo>
                <a:lnTo>
                  <a:pt x="496824" y="377219"/>
                </a:lnTo>
                <a:lnTo>
                  <a:pt x="500761" y="358266"/>
                </a:lnTo>
                <a:lnTo>
                  <a:pt x="500703" y="350593"/>
                </a:lnTo>
                <a:lnTo>
                  <a:pt x="500300" y="343931"/>
                </a:lnTo>
                <a:lnTo>
                  <a:pt x="499207" y="337960"/>
                </a:lnTo>
                <a:lnTo>
                  <a:pt x="497078" y="332359"/>
                </a:lnTo>
                <a:lnTo>
                  <a:pt x="574244" y="249098"/>
                </a:lnTo>
                <a:lnTo>
                  <a:pt x="613870" y="206343"/>
                </a:lnTo>
                <a:lnTo>
                  <a:pt x="628469" y="190591"/>
                </a:lnTo>
                <a:lnTo>
                  <a:pt x="630555" y="188340"/>
                </a:lnTo>
                <a:lnTo>
                  <a:pt x="634238" y="192024"/>
                </a:lnTo>
                <a:lnTo>
                  <a:pt x="641730" y="192024"/>
                </a:lnTo>
                <a:lnTo>
                  <a:pt x="649096" y="192024"/>
                </a:lnTo>
                <a:lnTo>
                  <a:pt x="669750" y="188108"/>
                </a:lnTo>
                <a:lnTo>
                  <a:pt x="686212" y="177276"/>
                </a:lnTo>
                <a:lnTo>
                  <a:pt x="697103" y="160895"/>
                </a:lnTo>
                <a:lnTo>
                  <a:pt x="701040" y="140335"/>
                </a:lnTo>
                <a:lnTo>
                  <a:pt x="697103" y="119774"/>
                </a:lnTo>
                <a:lnTo>
                  <a:pt x="686212" y="103393"/>
                </a:lnTo>
                <a:lnTo>
                  <a:pt x="669750" y="92561"/>
                </a:lnTo>
                <a:lnTo>
                  <a:pt x="649096" y="88646"/>
                </a:lnTo>
                <a:lnTo>
                  <a:pt x="628443" y="92561"/>
                </a:lnTo>
                <a:lnTo>
                  <a:pt x="611981" y="103393"/>
                </a:lnTo>
                <a:lnTo>
                  <a:pt x="601090" y="119774"/>
                </a:lnTo>
                <a:lnTo>
                  <a:pt x="597153" y="140335"/>
                </a:lnTo>
                <a:lnTo>
                  <a:pt x="597729" y="147990"/>
                </a:lnTo>
                <a:lnTo>
                  <a:pt x="598995" y="154622"/>
                </a:lnTo>
                <a:lnTo>
                  <a:pt x="600261" y="160587"/>
                </a:lnTo>
                <a:lnTo>
                  <a:pt x="600836" y="166242"/>
                </a:lnTo>
                <a:lnTo>
                  <a:pt x="525799" y="249503"/>
                </a:lnTo>
                <a:lnTo>
                  <a:pt x="487267" y="292258"/>
                </a:lnTo>
                <a:lnTo>
                  <a:pt x="473071" y="308010"/>
                </a:lnTo>
                <a:lnTo>
                  <a:pt x="471042" y="310261"/>
                </a:lnTo>
                <a:lnTo>
                  <a:pt x="463676" y="306577"/>
                </a:lnTo>
                <a:lnTo>
                  <a:pt x="456184" y="306577"/>
                </a:lnTo>
                <a:lnTo>
                  <a:pt x="448817" y="306577"/>
                </a:lnTo>
                <a:lnTo>
                  <a:pt x="445134" y="306577"/>
                </a:lnTo>
                <a:lnTo>
                  <a:pt x="441451" y="306577"/>
                </a:lnTo>
                <a:lnTo>
                  <a:pt x="437642" y="306577"/>
                </a:lnTo>
                <a:lnTo>
                  <a:pt x="354014" y="176327"/>
                </a:lnTo>
                <a:lnTo>
                  <a:pt x="311070" y="109442"/>
                </a:lnTo>
                <a:lnTo>
                  <a:pt x="295249" y="84800"/>
                </a:lnTo>
                <a:lnTo>
                  <a:pt x="292988" y="81279"/>
                </a:lnTo>
                <a:lnTo>
                  <a:pt x="297896" y="75102"/>
                </a:lnTo>
                <a:lnTo>
                  <a:pt x="301386" y="67865"/>
                </a:lnTo>
                <a:lnTo>
                  <a:pt x="303472" y="59938"/>
                </a:lnTo>
                <a:lnTo>
                  <a:pt x="304165" y="51688"/>
                </a:lnTo>
                <a:lnTo>
                  <a:pt x="300228" y="31128"/>
                </a:lnTo>
                <a:lnTo>
                  <a:pt x="289337" y="14747"/>
                </a:lnTo>
                <a:lnTo>
                  <a:pt x="272875" y="3915"/>
                </a:lnTo>
                <a:lnTo>
                  <a:pt x="252221" y="0"/>
                </a:lnTo>
                <a:lnTo>
                  <a:pt x="231568" y="3915"/>
                </a:lnTo>
                <a:lnTo>
                  <a:pt x="215106" y="14747"/>
                </a:lnTo>
                <a:lnTo>
                  <a:pt x="204215" y="31128"/>
                </a:lnTo>
                <a:lnTo>
                  <a:pt x="200278" y="51688"/>
                </a:lnTo>
                <a:lnTo>
                  <a:pt x="200278" y="55372"/>
                </a:lnTo>
                <a:lnTo>
                  <a:pt x="200278" y="59054"/>
                </a:lnTo>
                <a:lnTo>
                  <a:pt x="200278" y="62737"/>
                </a:lnTo>
                <a:lnTo>
                  <a:pt x="133832" y="105469"/>
                </a:lnTo>
                <a:lnTo>
                  <a:pt x="99710" y="127412"/>
                </a:lnTo>
                <a:lnTo>
                  <a:pt x="87139" y="135497"/>
                </a:lnTo>
                <a:lnTo>
                  <a:pt x="85344" y="136651"/>
                </a:lnTo>
                <a:lnTo>
                  <a:pt x="76963" y="131818"/>
                </a:lnTo>
                <a:lnTo>
                  <a:pt x="68595" y="128365"/>
                </a:lnTo>
                <a:lnTo>
                  <a:pt x="60251" y="126293"/>
                </a:lnTo>
                <a:lnTo>
                  <a:pt x="51942" y="125602"/>
                </a:lnTo>
                <a:lnTo>
                  <a:pt x="31289" y="129518"/>
                </a:lnTo>
                <a:lnTo>
                  <a:pt x="14827" y="140350"/>
                </a:lnTo>
                <a:lnTo>
                  <a:pt x="3936" y="156731"/>
                </a:lnTo>
                <a:lnTo>
                  <a:pt x="0" y="177291"/>
                </a:lnTo>
                <a:lnTo>
                  <a:pt x="3936" y="197852"/>
                </a:lnTo>
                <a:lnTo>
                  <a:pt x="14827" y="214233"/>
                </a:lnTo>
                <a:lnTo>
                  <a:pt x="31289" y="225065"/>
                </a:lnTo>
                <a:lnTo>
                  <a:pt x="51942" y="228980"/>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18" name="object 18"/>
          <p:cNvSpPr/>
          <p:nvPr/>
        </p:nvSpPr>
        <p:spPr>
          <a:xfrm>
            <a:off x="10741583" y="3041203"/>
            <a:ext cx="22393" cy="22393"/>
          </a:xfrm>
          <a:custGeom>
            <a:avLst/>
            <a:gdLst/>
            <a:ahLst/>
            <a:cxnLst/>
            <a:rect l="l" t="t" r="r" b="b"/>
            <a:pathLst>
              <a:path w="29844" h="29845">
                <a:moveTo>
                  <a:pt x="14858" y="0"/>
                </a:moveTo>
                <a:lnTo>
                  <a:pt x="22351" y="0"/>
                </a:lnTo>
                <a:lnTo>
                  <a:pt x="29717" y="7365"/>
                </a:lnTo>
                <a:lnTo>
                  <a:pt x="29717" y="14732"/>
                </a:lnTo>
                <a:lnTo>
                  <a:pt x="29717" y="25781"/>
                </a:lnTo>
                <a:lnTo>
                  <a:pt x="22351" y="29463"/>
                </a:lnTo>
                <a:lnTo>
                  <a:pt x="14858" y="29463"/>
                </a:lnTo>
                <a:lnTo>
                  <a:pt x="7492" y="29463"/>
                </a:lnTo>
                <a:lnTo>
                  <a:pt x="0" y="25781"/>
                </a:lnTo>
                <a:lnTo>
                  <a:pt x="0" y="14732"/>
                </a:lnTo>
                <a:lnTo>
                  <a:pt x="0" y="7365"/>
                </a:lnTo>
                <a:lnTo>
                  <a:pt x="7492" y="0"/>
                </a:lnTo>
                <a:lnTo>
                  <a:pt x="14858" y="0"/>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19" name="object 19"/>
          <p:cNvSpPr/>
          <p:nvPr/>
        </p:nvSpPr>
        <p:spPr>
          <a:xfrm>
            <a:off x="10591308" y="3204723"/>
            <a:ext cx="25252" cy="22393"/>
          </a:xfrm>
          <a:custGeom>
            <a:avLst/>
            <a:gdLst/>
            <a:ahLst/>
            <a:cxnLst/>
            <a:rect l="l" t="t" r="r" b="b"/>
            <a:pathLst>
              <a:path w="33655" h="29845">
                <a:moveTo>
                  <a:pt x="14858" y="0"/>
                </a:moveTo>
                <a:lnTo>
                  <a:pt x="26034" y="0"/>
                </a:lnTo>
                <a:lnTo>
                  <a:pt x="33400" y="3682"/>
                </a:lnTo>
                <a:lnTo>
                  <a:pt x="33400" y="14731"/>
                </a:lnTo>
                <a:lnTo>
                  <a:pt x="33400" y="22098"/>
                </a:lnTo>
                <a:lnTo>
                  <a:pt x="26034" y="29463"/>
                </a:lnTo>
                <a:lnTo>
                  <a:pt x="14858" y="29463"/>
                </a:lnTo>
                <a:lnTo>
                  <a:pt x="7492" y="29463"/>
                </a:lnTo>
                <a:lnTo>
                  <a:pt x="0" y="22098"/>
                </a:lnTo>
                <a:lnTo>
                  <a:pt x="0" y="14731"/>
                </a:lnTo>
                <a:lnTo>
                  <a:pt x="0" y="11049"/>
                </a:lnTo>
                <a:lnTo>
                  <a:pt x="3682" y="7365"/>
                </a:lnTo>
                <a:lnTo>
                  <a:pt x="3682" y="3682"/>
                </a:lnTo>
                <a:lnTo>
                  <a:pt x="7492" y="0"/>
                </a:lnTo>
                <a:lnTo>
                  <a:pt x="11175" y="0"/>
                </a:lnTo>
                <a:lnTo>
                  <a:pt x="14858" y="0"/>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20" name="object 20"/>
          <p:cNvSpPr/>
          <p:nvPr/>
        </p:nvSpPr>
        <p:spPr>
          <a:xfrm>
            <a:off x="10443797" y="2974689"/>
            <a:ext cx="22393" cy="22393"/>
          </a:xfrm>
          <a:custGeom>
            <a:avLst/>
            <a:gdLst/>
            <a:ahLst/>
            <a:cxnLst/>
            <a:rect l="l" t="t" r="r" b="b"/>
            <a:pathLst>
              <a:path w="29844" h="29845">
                <a:moveTo>
                  <a:pt x="3682" y="3683"/>
                </a:moveTo>
                <a:lnTo>
                  <a:pt x="7492" y="0"/>
                </a:lnTo>
                <a:lnTo>
                  <a:pt x="11175" y="0"/>
                </a:lnTo>
                <a:lnTo>
                  <a:pt x="14858" y="0"/>
                </a:lnTo>
                <a:lnTo>
                  <a:pt x="22225" y="0"/>
                </a:lnTo>
                <a:lnTo>
                  <a:pt x="29717" y="7366"/>
                </a:lnTo>
                <a:lnTo>
                  <a:pt x="29717" y="14732"/>
                </a:lnTo>
                <a:lnTo>
                  <a:pt x="29717" y="22098"/>
                </a:lnTo>
                <a:lnTo>
                  <a:pt x="22225" y="29464"/>
                </a:lnTo>
                <a:lnTo>
                  <a:pt x="14858" y="29464"/>
                </a:lnTo>
                <a:lnTo>
                  <a:pt x="3682" y="29464"/>
                </a:lnTo>
                <a:lnTo>
                  <a:pt x="0" y="22098"/>
                </a:lnTo>
                <a:lnTo>
                  <a:pt x="0" y="14732"/>
                </a:lnTo>
                <a:lnTo>
                  <a:pt x="0" y="11049"/>
                </a:lnTo>
                <a:lnTo>
                  <a:pt x="0" y="7366"/>
                </a:lnTo>
                <a:lnTo>
                  <a:pt x="3682" y="3683"/>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21" name="object 21"/>
          <p:cNvSpPr/>
          <p:nvPr/>
        </p:nvSpPr>
        <p:spPr>
          <a:xfrm>
            <a:off x="10293523" y="3068932"/>
            <a:ext cx="22393" cy="22393"/>
          </a:xfrm>
          <a:custGeom>
            <a:avLst/>
            <a:gdLst/>
            <a:ahLst/>
            <a:cxnLst/>
            <a:rect l="l" t="t" r="r" b="b"/>
            <a:pathLst>
              <a:path w="29844" h="29845">
                <a:moveTo>
                  <a:pt x="14858" y="0"/>
                </a:moveTo>
                <a:lnTo>
                  <a:pt x="25907" y="0"/>
                </a:lnTo>
                <a:lnTo>
                  <a:pt x="29717" y="7365"/>
                </a:lnTo>
                <a:lnTo>
                  <a:pt x="29717" y="14731"/>
                </a:lnTo>
                <a:lnTo>
                  <a:pt x="29717" y="22098"/>
                </a:lnTo>
                <a:lnTo>
                  <a:pt x="25907" y="29463"/>
                </a:lnTo>
                <a:lnTo>
                  <a:pt x="14858" y="29463"/>
                </a:lnTo>
                <a:lnTo>
                  <a:pt x="7365" y="29463"/>
                </a:lnTo>
                <a:lnTo>
                  <a:pt x="0" y="22098"/>
                </a:lnTo>
                <a:lnTo>
                  <a:pt x="0" y="14731"/>
                </a:lnTo>
                <a:lnTo>
                  <a:pt x="0" y="7365"/>
                </a:lnTo>
                <a:lnTo>
                  <a:pt x="7365" y="0"/>
                </a:lnTo>
                <a:lnTo>
                  <a:pt x="14858" y="0"/>
                </a:lnTo>
                <a:close/>
              </a:path>
            </a:pathLst>
          </a:custGeom>
          <a:solidFill>
            <a:schemeClr val="tx1"/>
          </a:solidFill>
          <a:ln w="9144">
            <a:solidFill>
              <a:srgbClr val="DAECEE"/>
            </a:solidFill>
          </a:ln>
        </p:spPr>
        <p:txBody>
          <a:bodyPr wrap="square" lIns="0" tIns="0" rIns="0" bIns="0" rtlCol="0"/>
          <a:lstStyle/>
          <a:p>
            <a:endParaRPr sz="1351">
              <a:latin typeface="Helvetica Light"/>
            </a:endParaRPr>
          </a:p>
        </p:txBody>
      </p:sp>
      <p:sp>
        <p:nvSpPr>
          <p:cNvPr id="22" name="object 22"/>
          <p:cNvSpPr/>
          <p:nvPr/>
        </p:nvSpPr>
        <p:spPr>
          <a:xfrm>
            <a:off x="8145517" y="2815457"/>
            <a:ext cx="575560" cy="607483"/>
          </a:xfrm>
          <a:custGeom>
            <a:avLst/>
            <a:gdLst/>
            <a:ahLst/>
            <a:cxnLst/>
            <a:rect l="l" t="t" r="r" b="b"/>
            <a:pathLst>
              <a:path w="767079" h="809625">
                <a:moveTo>
                  <a:pt x="462716" y="0"/>
                </a:moveTo>
                <a:lnTo>
                  <a:pt x="458017" y="0"/>
                </a:lnTo>
                <a:lnTo>
                  <a:pt x="450947" y="950"/>
                </a:lnTo>
                <a:lnTo>
                  <a:pt x="444317" y="3794"/>
                </a:lnTo>
                <a:lnTo>
                  <a:pt x="438568" y="8518"/>
                </a:lnTo>
                <a:lnTo>
                  <a:pt x="434141" y="15112"/>
                </a:lnTo>
                <a:lnTo>
                  <a:pt x="11358" y="457453"/>
                </a:lnTo>
                <a:lnTo>
                  <a:pt x="7887" y="464978"/>
                </a:lnTo>
                <a:lnTo>
                  <a:pt x="4833" y="472503"/>
                </a:lnTo>
                <a:lnTo>
                  <a:pt x="2661" y="480028"/>
                </a:lnTo>
                <a:lnTo>
                  <a:pt x="1833" y="487552"/>
                </a:lnTo>
                <a:lnTo>
                  <a:pt x="0" y="498790"/>
                </a:lnTo>
                <a:lnTo>
                  <a:pt x="263199" y="794131"/>
                </a:lnTo>
                <a:lnTo>
                  <a:pt x="296473" y="809244"/>
                </a:lnTo>
                <a:lnTo>
                  <a:pt x="306333" y="808293"/>
                </a:lnTo>
                <a:lnTo>
                  <a:pt x="314872" y="805449"/>
                </a:lnTo>
                <a:lnTo>
                  <a:pt x="322530" y="800725"/>
                </a:lnTo>
                <a:lnTo>
                  <a:pt x="329747" y="794131"/>
                </a:lnTo>
                <a:lnTo>
                  <a:pt x="353781" y="768985"/>
                </a:lnTo>
                <a:lnTo>
                  <a:pt x="296473" y="768985"/>
                </a:lnTo>
                <a:lnTo>
                  <a:pt x="291647" y="764032"/>
                </a:lnTo>
                <a:lnTo>
                  <a:pt x="49331" y="507619"/>
                </a:lnTo>
                <a:lnTo>
                  <a:pt x="259818" y="457453"/>
                </a:lnTo>
                <a:lnTo>
                  <a:pt x="73207" y="457453"/>
                </a:lnTo>
                <a:lnTo>
                  <a:pt x="429442" y="75437"/>
                </a:lnTo>
                <a:lnTo>
                  <a:pt x="471589" y="75437"/>
                </a:lnTo>
                <a:lnTo>
                  <a:pt x="476940" y="50291"/>
                </a:lnTo>
                <a:lnTo>
                  <a:pt x="534586" y="50291"/>
                </a:lnTo>
                <a:lnTo>
                  <a:pt x="500689" y="15112"/>
                </a:lnTo>
                <a:lnTo>
                  <a:pt x="492738" y="8518"/>
                </a:lnTo>
                <a:lnTo>
                  <a:pt x="483465" y="3794"/>
                </a:lnTo>
                <a:lnTo>
                  <a:pt x="473311" y="950"/>
                </a:lnTo>
                <a:lnTo>
                  <a:pt x="462716" y="0"/>
                </a:lnTo>
                <a:close/>
              </a:path>
              <a:path w="767079" h="809625">
                <a:moveTo>
                  <a:pt x="534586" y="50291"/>
                </a:moveTo>
                <a:lnTo>
                  <a:pt x="476940" y="50291"/>
                </a:lnTo>
                <a:lnTo>
                  <a:pt x="719256" y="311658"/>
                </a:lnTo>
                <a:lnTo>
                  <a:pt x="723955" y="311658"/>
                </a:lnTo>
                <a:lnTo>
                  <a:pt x="723955" y="316611"/>
                </a:lnTo>
                <a:lnTo>
                  <a:pt x="719256" y="321690"/>
                </a:lnTo>
                <a:lnTo>
                  <a:pt x="296473" y="768985"/>
                </a:lnTo>
                <a:lnTo>
                  <a:pt x="353781" y="768985"/>
                </a:lnTo>
                <a:lnTo>
                  <a:pt x="752530" y="351789"/>
                </a:lnTo>
                <a:lnTo>
                  <a:pt x="761404" y="334248"/>
                </a:lnTo>
                <a:lnTo>
                  <a:pt x="765192" y="324983"/>
                </a:lnTo>
                <a:lnTo>
                  <a:pt x="766754" y="316611"/>
                </a:lnTo>
                <a:lnTo>
                  <a:pt x="765192" y="305429"/>
                </a:lnTo>
                <a:lnTo>
                  <a:pt x="761404" y="294687"/>
                </a:lnTo>
                <a:lnTo>
                  <a:pt x="756735" y="284874"/>
                </a:lnTo>
                <a:lnTo>
                  <a:pt x="752530" y="276478"/>
                </a:lnTo>
                <a:lnTo>
                  <a:pt x="534586" y="50291"/>
                </a:lnTo>
                <a:close/>
              </a:path>
              <a:path w="767079" h="809625">
                <a:moveTo>
                  <a:pt x="471589" y="75437"/>
                </a:moveTo>
                <a:lnTo>
                  <a:pt x="429442" y="75437"/>
                </a:lnTo>
                <a:lnTo>
                  <a:pt x="367720" y="386969"/>
                </a:lnTo>
                <a:lnTo>
                  <a:pt x="73207" y="457453"/>
                </a:lnTo>
                <a:lnTo>
                  <a:pt x="259818" y="457453"/>
                </a:lnTo>
                <a:lnTo>
                  <a:pt x="386643" y="427227"/>
                </a:lnTo>
                <a:lnTo>
                  <a:pt x="396168" y="422275"/>
                </a:lnTo>
                <a:lnTo>
                  <a:pt x="400994" y="417195"/>
                </a:lnTo>
                <a:lnTo>
                  <a:pt x="400994" y="407162"/>
                </a:lnTo>
                <a:lnTo>
                  <a:pt x="471589" y="75437"/>
                </a:lnTo>
                <a:close/>
              </a:path>
            </a:pathLst>
          </a:custGeom>
          <a:solidFill>
            <a:schemeClr val="tx1"/>
          </a:solidFill>
        </p:spPr>
        <p:txBody>
          <a:bodyPr wrap="square" lIns="0" tIns="0" rIns="0" bIns="0" rtlCol="0"/>
          <a:lstStyle/>
          <a:p>
            <a:endParaRPr sz="1351">
              <a:latin typeface="Helvetica Light"/>
            </a:endParaRPr>
          </a:p>
        </p:txBody>
      </p:sp>
      <p:sp>
        <p:nvSpPr>
          <p:cNvPr id="23" name="object 23"/>
          <p:cNvSpPr/>
          <p:nvPr/>
        </p:nvSpPr>
        <p:spPr>
          <a:xfrm>
            <a:off x="7951903" y="3265590"/>
            <a:ext cx="190582" cy="198682"/>
          </a:xfrm>
          <a:custGeom>
            <a:avLst/>
            <a:gdLst/>
            <a:ahLst/>
            <a:cxnLst/>
            <a:rect l="l" t="t" r="r" b="b"/>
            <a:pathLst>
              <a:path w="254000" h="264795">
                <a:moveTo>
                  <a:pt x="234299" y="0"/>
                </a:moveTo>
                <a:lnTo>
                  <a:pt x="226935" y="1881"/>
                </a:lnTo>
                <a:lnTo>
                  <a:pt x="221773" y="7524"/>
                </a:lnTo>
                <a:lnTo>
                  <a:pt x="7143" y="229012"/>
                </a:lnTo>
                <a:lnTo>
                  <a:pt x="1785" y="236537"/>
                </a:lnTo>
                <a:lnTo>
                  <a:pt x="0" y="244062"/>
                </a:lnTo>
                <a:lnTo>
                  <a:pt x="1785" y="251587"/>
                </a:lnTo>
                <a:lnTo>
                  <a:pt x="7143" y="259111"/>
                </a:lnTo>
                <a:lnTo>
                  <a:pt x="11969" y="264191"/>
                </a:lnTo>
                <a:lnTo>
                  <a:pt x="31019" y="264191"/>
                </a:lnTo>
                <a:lnTo>
                  <a:pt x="35718" y="259111"/>
                </a:lnTo>
                <a:lnTo>
                  <a:pt x="250348" y="37750"/>
                </a:lnTo>
                <a:lnTo>
                  <a:pt x="253063" y="29509"/>
                </a:lnTo>
                <a:lnTo>
                  <a:pt x="253968" y="20780"/>
                </a:lnTo>
                <a:lnTo>
                  <a:pt x="253063" y="12979"/>
                </a:lnTo>
                <a:lnTo>
                  <a:pt x="250348" y="7524"/>
                </a:lnTo>
                <a:lnTo>
                  <a:pt x="242544" y="1881"/>
                </a:lnTo>
                <a:lnTo>
                  <a:pt x="234299" y="0"/>
                </a:lnTo>
                <a:close/>
              </a:path>
            </a:pathLst>
          </a:custGeom>
          <a:solidFill>
            <a:schemeClr val="tx1"/>
          </a:solidFill>
        </p:spPr>
        <p:txBody>
          <a:bodyPr wrap="square" lIns="0" tIns="0" rIns="0" bIns="0" rtlCol="0"/>
          <a:lstStyle/>
          <a:p>
            <a:endParaRPr sz="1351">
              <a:latin typeface="Helvetica Light"/>
            </a:endParaRPr>
          </a:p>
        </p:txBody>
      </p:sp>
      <p:sp>
        <p:nvSpPr>
          <p:cNvPr id="24" name="object 24"/>
          <p:cNvSpPr/>
          <p:nvPr/>
        </p:nvSpPr>
        <p:spPr>
          <a:xfrm>
            <a:off x="8072232" y="3336676"/>
            <a:ext cx="204281" cy="156873"/>
          </a:xfrm>
          <a:prstGeom prst="rect">
            <a:avLst/>
          </a:prstGeom>
          <a:solidFill>
            <a:schemeClr val="tx1"/>
          </a:solidFill>
        </p:spPr>
        <p:txBody>
          <a:bodyPr wrap="square" lIns="0" tIns="0" rIns="0" bIns="0" rtlCol="0"/>
          <a:lstStyle/>
          <a:p>
            <a:endParaRPr sz="1351">
              <a:latin typeface="Helvetica Light"/>
            </a:endParaRPr>
          </a:p>
        </p:txBody>
      </p:sp>
      <p:sp>
        <p:nvSpPr>
          <p:cNvPr id="25" name="object 25"/>
          <p:cNvSpPr/>
          <p:nvPr/>
        </p:nvSpPr>
        <p:spPr>
          <a:xfrm>
            <a:off x="4588237" y="2951629"/>
            <a:ext cx="726120" cy="374971"/>
          </a:xfrm>
          <a:custGeom>
            <a:avLst/>
            <a:gdLst/>
            <a:ahLst/>
            <a:cxnLst/>
            <a:rect l="l" t="t" r="r" b="b"/>
            <a:pathLst>
              <a:path w="967740" h="499745">
                <a:moveTo>
                  <a:pt x="717867" y="0"/>
                </a:moveTo>
                <a:lnTo>
                  <a:pt x="706203" y="2381"/>
                </a:lnTo>
                <a:lnTo>
                  <a:pt x="695706" y="9525"/>
                </a:lnTo>
                <a:lnTo>
                  <a:pt x="688633" y="19966"/>
                </a:lnTo>
                <a:lnTo>
                  <a:pt x="686276" y="31623"/>
                </a:lnTo>
                <a:lnTo>
                  <a:pt x="688633" y="43279"/>
                </a:lnTo>
                <a:lnTo>
                  <a:pt x="695706" y="53720"/>
                </a:lnTo>
                <a:lnTo>
                  <a:pt x="860170" y="218186"/>
                </a:lnTo>
                <a:lnTo>
                  <a:pt x="31623" y="218186"/>
                </a:lnTo>
                <a:lnTo>
                  <a:pt x="18698" y="220466"/>
                </a:lnTo>
                <a:lnTo>
                  <a:pt x="8715" y="226901"/>
                </a:lnTo>
                <a:lnTo>
                  <a:pt x="2280" y="236884"/>
                </a:lnTo>
                <a:lnTo>
                  <a:pt x="0" y="249808"/>
                </a:lnTo>
                <a:lnTo>
                  <a:pt x="2280" y="262733"/>
                </a:lnTo>
                <a:lnTo>
                  <a:pt x="8715" y="272716"/>
                </a:lnTo>
                <a:lnTo>
                  <a:pt x="18698" y="279151"/>
                </a:lnTo>
                <a:lnTo>
                  <a:pt x="31623" y="281431"/>
                </a:lnTo>
                <a:lnTo>
                  <a:pt x="860170" y="281431"/>
                </a:lnTo>
                <a:lnTo>
                  <a:pt x="695706" y="445897"/>
                </a:lnTo>
                <a:lnTo>
                  <a:pt x="692108" y="450738"/>
                </a:lnTo>
                <a:lnTo>
                  <a:pt x="690260" y="456152"/>
                </a:lnTo>
                <a:lnTo>
                  <a:pt x="689580" y="462756"/>
                </a:lnTo>
                <a:lnTo>
                  <a:pt x="689483" y="483869"/>
                </a:lnTo>
                <a:lnTo>
                  <a:pt x="695706" y="490092"/>
                </a:lnTo>
                <a:lnTo>
                  <a:pt x="706203" y="497236"/>
                </a:lnTo>
                <a:lnTo>
                  <a:pt x="717867" y="499617"/>
                </a:lnTo>
                <a:lnTo>
                  <a:pt x="729531" y="497236"/>
                </a:lnTo>
                <a:lnTo>
                  <a:pt x="740029" y="490092"/>
                </a:lnTo>
                <a:lnTo>
                  <a:pt x="961389" y="275081"/>
                </a:lnTo>
                <a:lnTo>
                  <a:pt x="961389" y="268731"/>
                </a:lnTo>
                <a:lnTo>
                  <a:pt x="967739" y="262508"/>
                </a:lnTo>
                <a:lnTo>
                  <a:pt x="967739" y="237108"/>
                </a:lnTo>
                <a:lnTo>
                  <a:pt x="961389" y="230886"/>
                </a:lnTo>
                <a:lnTo>
                  <a:pt x="961389" y="224536"/>
                </a:lnTo>
                <a:lnTo>
                  <a:pt x="740029" y="9525"/>
                </a:lnTo>
                <a:lnTo>
                  <a:pt x="729531" y="2381"/>
                </a:lnTo>
                <a:lnTo>
                  <a:pt x="717867" y="0"/>
                </a:lnTo>
                <a:close/>
              </a:path>
            </a:pathLst>
          </a:custGeom>
          <a:solidFill>
            <a:schemeClr val="tx1"/>
          </a:solidFill>
        </p:spPr>
        <p:txBody>
          <a:bodyPr wrap="square" lIns="0" tIns="0" rIns="0" bIns="0" rtlCol="0"/>
          <a:lstStyle/>
          <a:p>
            <a:endParaRPr sz="1351">
              <a:latin typeface="Helvetica Light"/>
            </a:endParaRPr>
          </a:p>
        </p:txBody>
      </p:sp>
      <p:sp>
        <p:nvSpPr>
          <p:cNvPr id="26" name="object 26"/>
          <p:cNvSpPr/>
          <p:nvPr/>
        </p:nvSpPr>
        <p:spPr>
          <a:xfrm>
            <a:off x="6870656" y="2951629"/>
            <a:ext cx="726120" cy="374971"/>
          </a:xfrm>
          <a:custGeom>
            <a:avLst/>
            <a:gdLst/>
            <a:ahLst/>
            <a:cxnLst/>
            <a:rect l="l" t="t" r="r" b="b"/>
            <a:pathLst>
              <a:path w="967740" h="499745">
                <a:moveTo>
                  <a:pt x="717867" y="0"/>
                </a:moveTo>
                <a:lnTo>
                  <a:pt x="706203" y="2381"/>
                </a:lnTo>
                <a:lnTo>
                  <a:pt x="695705" y="9525"/>
                </a:lnTo>
                <a:lnTo>
                  <a:pt x="688633" y="19966"/>
                </a:lnTo>
                <a:lnTo>
                  <a:pt x="686276" y="31623"/>
                </a:lnTo>
                <a:lnTo>
                  <a:pt x="688633" y="43279"/>
                </a:lnTo>
                <a:lnTo>
                  <a:pt x="695705" y="53720"/>
                </a:lnTo>
                <a:lnTo>
                  <a:pt x="860171" y="218186"/>
                </a:lnTo>
                <a:lnTo>
                  <a:pt x="31623" y="218186"/>
                </a:lnTo>
                <a:lnTo>
                  <a:pt x="18698" y="220466"/>
                </a:lnTo>
                <a:lnTo>
                  <a:pt x="8715" y="226901"/>
                </a:lnTo>
                <a:lnTo>
                  <a:pt x="2280" y="236884"/>
                </a:lnTo>
                <a:lnTo>
                  <a:pt x="0" y="249808"/>
                </a:lnTo>
                <a:lnTo>
                  <a:pt x="2280" y="262733"/>
                </a:lnTo>
                <a:lnTo>
                  <a:pt x="8715" y="272716"/>
                </a:lnTo>
                <a:lnTo>
                  <a:pt x="18698" y="279151"/>
                </a:lnTo>
                <a:lnTo>
                  <a:pt x="31623" y="281431"/>
                </a:lnTo>
                <a:lnTo>
                  <a:pt x="860171" y="281431"/>
                </a:lnTo>
                <a:lnTo>
                  <a:pt x="695705" y="445897"/>
                </a:lnTo>
                <a:lnTo>
                  <a:pt x="692108" y="450738"/>
                </a:lnTo>
                <a:lnTo>
                  <a:pt x="690260" y="456152"/>
                </a:lnTo>
                <a:lnTo>
                  <a:pt x="689580" y="462756"/>
                </a:lnTo>
                <a:lnTo>
                  <a:pt x="689482" y="483869"/>
                </a:lnTo>
                <a:lnTo>
                  <a:pt x="695705" y="490092"/>
                </a:lnTo>
                <a:lnTo>
                  <a:pt x="706203" y="497236"/>
                </a:lnTo>
                <a:lnTo>
                  <a:pt x="717867" y="499617"/>
                </a:lnTo>
                <a:lnTo>
                  <a:pt x="729531" y="497236"/>
                </a:lnTo>
                <a:lnTo>
                  <a:pt x="740028" y="490092"/>
                </a:lnTo>
                <a:lnTo>
                  <a:pt x="961389" y="275081"/>
                </a:lnTo>
                <a:lnTo>
                  <a:pt x="961389" y="268731"/>
                </a:lnTo>
                <a:lnTo>
                  <a:pt x="967739" y="262508"/>
                </a:lnTo>
                <a:lnTo>
                  <a:pt x="967739" y="237108"/>
                </a:lnTo>
                <a:lnTo>
                  <a:pt x="961389" y="230886"/>
                </a:lnTo>
                <a:lnTo>
                  <a:pt x="961389" y="224536"/>
                </a:lnTo>
                <a:lnTo>
                  <a:pt x="740028" y="9525"/>
                </a:lnTo>
                <a:lnTo>
                  <a:pt x="729531" y="2381"/>
                </a:lnTo>
                <a:lnTo>
                  <a:pt x="717867" y="0"/>
                </a:lnTo>
                <a:close/>
              </a:path>
            </a:pathLst>
          </a:custGeom>
          <a:solidFill>
            <a:schemeClr val="tx1"/>
          </a:solidFill>
        </p:spPr>
        <p:txBody>
          <a:bodyPr wrap="square" lIns="0" tIns="0" rIns="0" bIns="0" rtlCol="0"/>
          <a:lstStyle/>
          <a:p>
            <a:endParaRPr sz="1351">
              <a:latin typeface="Helvetica Light"/>
            </a:endParaRPr>
          </a:p>
        </p:txBody>
      </p:sp>
      <p:sp>
        <p:nvSpPr>
          <p:cNvPr id="27" name="object 27"/>
          <p:cNvSpPr/>
          <p:nvPr/>
        </p:nvSpPr>
        <p:spPr>
          <a:xfrm>
            <a:off x="9053590" y="2951629"/>
            <a:ext cx="726120" cy="374971"/>
          </a:xfrm>
          <a:custGeom>
            <a:avLst/>
            <a:gdLst/>
            <a:ahLst/>
            <a:cxnLst/>
            <a:rect l="l" t="t" r="r" b="b"/>
            <a:pathLst>
              <a:path w="967740" h="499745">
                <a:moveTo>
                  <a:pt x="717867" y="0"/>
                </a:moveTo>
                <a:lnTo>
                  <a:pt x="706203" y="2381"/>
                </a:lnTo>
                <a:lnTo>
                  <a:pt x="695706" y="9525"/>
                </a:lnTo>
                <a:lnTo>
                  <a:pt x="688633" y="19966"/>
                </a:lnTo>
                <a:lnTo>
                  <a:pt x="686276" y="31623"/>
                </a:lnTo>
                <a:lnTo>
                  <a:pt x="688633" y="43279"/>
                </a:lnTo>
                <a:lnTo>
                  <a:pt x="695706" y="53720"/>
                </a:lnTo>
                <a:lnTo>
                  <a:pt x="860171" y="218186"/>
                </a:lnTo>
                <a:lnTo>
                  <a:pt x="31623" y="218186"/>
                </a:lnTo>
                <a:lnTo>
                  <a:pt x="18698" y="220466"/>
                </a:lnTo>
                <a:lnTo>
                  <a:pt x="8715" y="226901"/>
                </a:lnTo>
                <a:lnTo>
                  <a:pt x="2280" y="236884"/>
                </a:lnTo>
                <a:lnTo>
                  <a:pt x="0" y="249808"/>
                </a:lnTo>
                <a:lnTo>
                  <a:pt x="2280" y="262733"/>
                </a:lnTo>
                <a:lnTo>
                  <a:pt x="8715" y="272716"/>
                </a:lnTo>
                <a:lnTo>
                  <a:pt x="18698" y="279151"/>
                </a:lnTo>
                <a:lnTo>
                  <a:pt x="31623" y="281431"/>
                </a:lnTo>
                <a:lnTo>
                  <a:pt x="860171" y="281431"/>
                </a:lnTo>
                <a:lnTo>
                  <a:pt x="695706" y="445897"/>
                </a:lnTo>
                <a:lnTo>
                  <a:pt x="692108" y="450738"/>
                </a:lnTo>
                <a:lnTo>
                  <a:pt x="690260" y="456152"/>
                </a:lnTo>
                <a:lnTo>
                  <a:pt x="689580" y="462756"/>
                </a:lnTo>
                <a:lnTo>
                  <a:pt x="689483" y="483869"/>
                </a:lnTo>
                <a:lnTo>
                  <a:pt x="695706" y="490092"/>
                </a:lnTo>
                <a:lnTo>
                  <a:pt x="706203" y="497236"/>
                </a:lnTo>
                <a:lnTo>
                  <a:pt x="717867" y="499617"/>
                </a:lnTo>
                <a:lnTo>
                  <a:pt x="729531" y="497236"/>
                </a:lnTo>
                <a:lnTo>
                  <a:pt x="740028" y="490092"/>
                </a:lnTo>
                <a:lnTo>
                  <a:pt x="961390" y="275081"/>
                </a:lnTo>
                <a:lnTo>
                  <a:pt x="961390" y="268731"/>
                </a:lnTo>
                <a:lnTo>
                  <a:pt x="967740" y="262508"/>
                </a:lnTo>
                <a:lnTo>
                  <a:pt x="967740" y="237108"/>
                </a:lnTo>
                <a:lnTo>
                  <a:pt x="961390" y="230886"/>
                </a:lnTo>
                <a:lnTo>
                  <a:pt x="961390" y="224536"/>
                </a:lnTo>
                <a:lnTo>
                  <a:pt x="740028" y="9525"/>
                </a:lnTo>
                <a:lnTo>
                  <a:pt x="729531" y="2381"/>
                </a:lnTo>
                <a:lnTo>
                  <a:pt x="717867" y="0"/>
                </a:lnTo>
                <a:close/>
              </a:path>
            </a:pathLst>
          </a:custGeom>
          <a:solidFill>
            <a:schemeClr val="tx1"/>
          </a:solidFill>
        </p:spPr>
        <p:txBody>
          <a:bodyPr wrap="square" lIns="0" tIns="0" rIns="0" bIns="0" rtlCol="0"/>
          <a:lstStyle/>
          <a:p>
            <a:endParaRPr sz="1351">
              <a:latin typeface="Helvetica Light"/>
            </a:endParaRPr>
          </a:p>
        </p:txBody>
      </p:sp>
      <p:sp>
        <p:nvSpPr>
          <p:cNvPr id="28" name="object 28"/>
          <p:cNvSpPr/>
          <p:nvPr/>
        </p:nvSpPr>
        <p:spPr>
          <a:xfrm>
            <a:off x="2226917" y="2951629"/>
            <a:ext cx="725166" cy="374971"/>
          </a:xfrm>
          <a:custGeom>
            <a:avLst/>
            <a:gdLst/>
            <a:ahLst/>
            <a:cxnLst/>
            <a:rect l="l" t="t" r="r" b="b"/>
            <a:pathLst>
              <a:path w="966470" h="499745">
                <a:moveTo>
                  <a:pt x="716740" y="0"/>
                </a:moveTo>
                <a:lnTo>
                  <a:pt x="705113" y="2381"/>
                </a:lnTo>
                <a:lnTo>
                  <a:pt x="694689" y="9525"/>
                </a:lnTo>
                <a:lnTo>
                  <a:pt x="687546" y="19966"/>
                </a:lnTo>
                <a:lnTo>
                  <a:pt x="685164" y="31623"/>
                </a:lnTo>
                <a:lnTo>
                  <a:pt x="687546" y="43279"/>
                </a:lnTo>
                <a:lnTo>
                  <a:pt x="694689" y="53720"/>
                </a:lnTo>
                <a:lnTo>
                  <a:pt x="858901" y="218186"/>
                </a:lnTo>
                <a:lnTo>
                  <a:pt x="31623" y="218186"/>
                </a:lnTo>
                <a:lnTo>
                  <a:pt x="18645" y="220466"/>
                </a:lnTo>
                <a:lnTo>
                  <a:pt x="8667" y="226901"/>
                </a:lnTo>
                <a:lnTo>
                  <a:pt x="2262" y="236884"/>
                </a:lnTo>
                <a:lnTo>
                  <a:pt x="0" y="249808"/>
                </a:lnTo>
                <a:lnTo>
                  <a:pt x="2262" y="262733"/>
                </a:lnTo>
                <a:lnTo>
                  <a:pt x="8667" y="272716"/>
                </a:lnTo>
                <a:lnTo>
                  <a:pt x="18645" y="279151"/>
                </a:lnTo>
                <a:lnTo>
                  <a:pt x="31623" y="281431"/>
                </a:lnTo>
                <a:lnTo>
                  <a:pt x="858901" y="281431"/>
                </a:lnTo>
                <a:lnTo>
                  <a:pt x="694689" y="445897"/>
                </a:lnTo>
                <a:lnTo>
                  <a:pt x="691018" y="450738"/>
                </a:lnTo>
                <a:lnTo>
                  <a:pt x="689133" y="456152"/>
                </a:lnTo>
                <a:lnTo>
                  <a:pt x="688439" y="462756"/>
                </a:lnTo>
                <a:lnTo>
                  <a:pt x="688339" y="483869"/>
                </a:lnTo>
                <a:lnTo>
                  <a:pt x="694689" y="490092"/>
                </a:lnTo>
                <a:lnTo>
                  <a:pt x="705113" y="497236"/>
                </a:lnTo>
                <a:lnTo>
                  <a:pt x="716740" y="499617"/>
                </a:lnTo>
                <a:lnTo>
                  <a:pt x="728390" y="497236"/>
                </a:lnTo>
                <a:lnTo>
                  <a:pt x="738886" y="490092"/>
                </a:lnTo>
                <a:lnTo>
                  <a:pt x="959866" y="275081"/>
                </a:lnTo>
                <a:lnTo>
                  <a:pt x="959866" y="268731"/>
                </a:lnTo>
                <a:lnTo>
                  <a:pt x="966216" y="262508"/>
                </a:lnTo>
                <a:lnTo>
                  <a:pt x="966216" y="237108"/>
                </a:lnTo>
                <a:lnTo>
                  <a:pt x="959866" y="230886"/>
                </a:lnTo>
                <a:lnTo>
                  <a:pt x="959866" y="224536"/>
                </a:lnTo>
                <a:lnTo>
                  <a:pt x="738886" y="9525"/>
                </a:lnTo>
                <a:lnTo>
                  <a:pt x="728390" y="2381"/>
                </a:lnTo>
                <a:lnTo>
                  <a:pt x="716740" y="0"/>
                </a:lnTo>
                <a:close/>
              </a:path>
            </a:pathLst>
          </a:custGeom>
          <a:solidFill>
            <a:schemeClr val="tx1"/>
          </a:solidFill>
        </p:spPr>
        <p:txBody>
          <a:bodyPr wrap="square" lIns="0" tIns="0" rIns="0" bIns="0" rtlCol="0"/>
          <a:lstStyle/>
          <a:p>
            <a:endParaRPr sz="1351">
              <a:latin typeface="Helvetica Light"/>
            </a:endParaRPr>
          </a:p>
        </p:txBody>
      </p:sp>
      <p:sp>
        <p:nvSpPr>
          <p:cNvPr id="29" name="object 29"/>
          <p:cNvSpPr/>
          <p:nvPr/>
        </p:nvSpPr>
        <p:spPr>
          <a:xfrm>
            <a:off x="1328129" y="2744559"/>
            <a:ext cx="496468" cy="821412"/>
          </a:xfrm>
          <a:custGeom>
            <a:avLst/>
            <a:gdLst/>
            <a:ahLst/>
            <a:cxnLst/>
            <a:rect l="l" t="t" r="r" b="b"/>
            <a:pathLst>
              <a:path w="661669" h="1094739">
                <a:moveTo>
                  <a:pt x="328422" y="0"/>
                </a:moveTo>
                <a:lnTo>
                  <a:pt x="279638" y="3535"/>
                </a:lnTo>
                <a:lnTo>
                  <a:pt x="233161" y="13813"/>
                </a:lnTo>
                <a:lnTo>
                  <a:pt x="189484" y="30340"/>
                </a:lnTo>
                <a:lnTo>
                  <a:pt x="149099" y="52622"/>
                </a:lnTo>
                <a:lnTo>
                  <a:pt x="112500" y="80166"/>
                </a:lnTo>
                <a:lnTo>
                  <a:pt x="80178" y="112479"/>
                </a:lnTo>
                <a:lnTo>
                  <a:pt x="52628" y="149066"/>
                </a:lnTo>
                <a:lnTo>
                  <a:pt x="30343" y="189435"/>
                </a:lnTo>
                <a:lnTo>
                  <a:pt x="13814" y="233092"/>
                </a:lnTo>
                <a:lnTo>
                  <a:pt x="3535" y="279543"/>
                </a:lnTo>
                <a:lnTo>
                  <a:pt x="0" y="328295"/>
                </a:lnTo>
                <a:lnTo>
                  <a:pt x="3016" y="374501"/>
                </a:lnTo>
                <a:lnTo>
                  <a:pt x="11985" y="421343"/>
                </a:lnTo>
                <a:lnTo>
                  <a:pt x="26781" y="467931"/>
                </a:lnTo>
                <a:lnTo>
                  <a:pt x="47281" y="513376"/>
                </a:lnTo>
                <a:lnTo>
                  <a:pt x="73363" y="556789"/>
                </a:lnTo>
                <a:lnTo>
                  <a:pt x="104902" y="597281"/>
                </a:lnTo>
                <a:lnTo>
                  <a:pt x="104902" y="601852"/>
                </a:lnTo>
                <a:lnTo>
                  <a:pt x="116455" y="617239"/>
                </a:lnTo>
                <a:lnTo>
                  <a:pt x="142557" y="656558"/>
                </a:lnTo>
                <a:lnTo>
                  <a:pt x="170374" y="709545"/>
                </a:lnTo>
                <a:lnTo>
                  <a:pt x="187071" y="765937"/>
                </a:lnTo>
                <a:lnTo>
                  <a:pt x="182499" y="765937"/>
                </a:lnTo>
                <a:lnTo>
                  <a:pt x="177927" y="775081"/>
                </a:lnTo>
                <a:lnTo>
                  <a:pt x="177927" y="1021334"/>
                </a:lnTo>
                <a:lnTo>
                  <a:pt x="179568" y="1030618"/>
                </a:lnTo>
                <a:lnTo>
                  <a:pt x="184197" y="1037796"/>
                </a:lnTo>
                <a:lnTo>
                  <a:pt x="191375" y="1042425"/>
                </a:lnTo>
                <a:lnTo>
                  <a:pt x="200660" y="1044066"/>
                </a:lnTo>
                <a:lnTo>
                  <a:pt x="241808" y="1044066"/>
                </a:lnTo>
                <a:lnTo>
                  <a:pt x="278256" y="1085088"/>
                </a:lnTo>
                <a:lnTo>
                  <a:pt x="282829" y="1089660"/>
                </a:lnTo>
                <a:lnTo>
                  <a:pt x="291973" y="1094232"/>
                </a:lnTo>
                <a:lnTo>
                  <a:pt x="369443" y="1094232"/>
                </a:lnTo>
                <a:lnTo>
                  <a:pt x="378587" y="1085088"/>
                </a:lnTo>
                <a:lnTo>
                  <a:pt x="410973" y="1048639"/>
                </a:lnTo>
                <a:lnTo>
                  <a:pt x="305562" y="1048639"/>
                </a:lnTo>
                <a:lnTo>
                  <a:pt x="269113" y="1007618"/>
                </a:lnTo>
                <a:lnTo>
                  <a:pt x="259969" y="998474"/>
                </a:lnTo>
                <a:lnTo>
                  <a:pt x="223519" y="998474"/>
                </a:lnTo>
                <a:lnTo>
                  <a:pt x="223519" y="806958"/>
                </a:lnTo>
                <a:lnTo>
                  <a:pt x="483488" y="806958"/>
                </a:lnTo>
                <a:lnTo>
                  <a:pt x="483488" y="775081"/>
                </a:lnTo>
                <a:lnTo>
                  <a:pt x="478917" y="770509"/>
                </a:lnTo>
                <a:lnTo>
                  <a:pt x="469773" y="765937"/>
                </a:lnTo>
                <a:lnTo>
                  <a:pt x="471288" y="761364"/>
                </a:lnTo>
                <a:lnTo>
                  <a:pt x="232663" y="761364"/>
                </a:lnTo>
                <a:lnTo>
                  <a:pt x="216467" y="700115"/>
                </a:lnTo>
                <a:lnTo>
                  <a:pt x="188722" y="643985"/>
                </a:lnTo>
                <a:lnTo>
                  <a:pt x="160119" y="599809"/>
                </a:lnTo>
                <a:lnTo>
                  <a:pt x="141350" y="574421"/>
                </a:lnTo>
                <a:lnTo>
                  <a:pt x="108190" y="528707"/>
                </a:lnTo>
                <a:lnTo>
                  <a:pt x="80468" y="479920"/>
                </a:lnTo>
                <a:lnTo>
                  <a:pt x="59292" y="429378"/>
                </a:lnTo>
                <a:lnTo>
                  <a:pt x="45773" y="378398"/>
                </a:lnTo>
                <a:lnTo>
                  <a:pt x="41021" y="328295"/>
                </a:lnTo>
                <a:lnTo>
                  <a:pt x="44881" y="282698"/>
                </a:lnTo>
                <a:lnTo>
                  <a:pt x="56024" y="239348"/>
                </a:lnTo>
                <a:lnTo>
                  <a:pt x="73791" y="198846"/>
                </a:lnTo>
                <a:lnTo>
                  <a:pt x="97526" y="161794"/>
                </a:lnTo>
                <a:lnTo>
                  <a:pt x="126571" y="128793"/>
                </a:lnTo>
                <a:lnTo>
                  <a:pt x="160267" y="100444"/>
                </a:lnTo>
                <a:lnTo>
                  <a:pt x="197958" y="77348"/>
                </a:lnTo>
                <a:lnTo>
                  <a:pt x="238986" y="60107"/>
                </a:lnTo>
                <a:lnTo>
                  <a:pt x="282693" y="49321"/>
                </a:lnTo>
                <a:lnTo>
                  <a:pt x="328422" y="45593"/>
                </a:lnTo>
                <a:lnTo>
                  <a:pt x="496207" y="45593"/>
                </a:lnTo>
                <a:lnTo>
                  <a:pt x="468194" y="30340"/>
                </a:lnTo>
                <a:lnTo>
                  <a:pt x="424080" y="13813"/>
                </a:lnTo>
                <a:lnTo>
                  <a:pt x="377311" y="3535"/>
                </a:lnTo>
                <a:lnTo>
                  <a:pt x="328422" y="0"/>
                </a:lnTo>
                <a:close/>
              </a:path>
              <a:path w="661669" h="1094739">
                <a:moveTo>
                  <a:pt x="483488" y="806958"/>
                </a:moveTo>
                <a:lnTo>
                  <a:pt x="437896" y="806958"/>
                </a:lnTo>
                <a:lnTo>
                  <a:pt x="437896" y="998474"/>
                </a:lnTo>
                <a:lnTo>
                  <a:pt x="401447" y="998474"/>
                </a:lnTo>
                <a:lnTo>
                  <a:pt x="392303" y="1003046"/>
                </a:lnTo>
                <a:lnTo>
                  <a:pt x="387731" y="1007618"/>
                </a:lnTo>
                <a:lnTo>
                  <a:pt x="351281" y="1048639"/>
                </a:lnTo>
                <a:lnTo>
                  <a:pt x="410973" y="1048639"/>
                </a:lnTo>
                <a:lnTo>
                  <a:pt x="415036" y="1044066"/>
                </a:lnTo>
                <a:lnTo>
                  <a:pt x="460756" y="1044066"/>
                </a:lnTo>
                <a:lnTo>
                  <a:pt x="468112" y="1042425"/>
                </a:lnTo>
                <a:lnTo>
                  <a:pt x="475503" y="1037796"/>
                </a:lnTo>
                <a:lnTo>
                  <a:pt x="481204" y="1030618"/>
                </a:lnTo>
                <a:lnTo>
                  <a:pt x="483488" y="1021334"/>
                </a:lnTo>
                <a:lnTo>
                  <a:pt x="483488" y="806958"/>
                </a:lnTo>
                <a:close/>
              </a:path>
              <a:path w="661669" h="1094739">
                <a:moveTo>
                  <a:pt x="351281" y="515238"/>
                </a:moveTo>
                <a:lnTo>
                  <a:pt x="305562" y="515238"/>
                </a:lnTo>
                <a:lnTo>
                  <a:pt x="305562" y="761364"/>
                </a:lnTo>
                <a:lnTo>
                  <a:pt x="351281" y="761364"/>
                </a:lnTo>
                <a:lnTo>
                  <a:pt x="351281" y="515238"/>
                </a:lnTo>
                <a:close/>
              </a:path>
              <a:path w="661669" h="1094739">
                <a:moveTo>
                  <a:pt x="496207" y="45593"/>
                </a:moveTo>
                <a:lnTo>
                  <a:pt x="328422" y="45593"/>
                </a:lnTo>
                <a:lnTo>
                  <a:pt x="375261" y="49321"/>
                </a:lnTo>
                <a:lnTo>
                  <a:pt x="419613" y="60107"/>
                </a:lnTo>
                <a:lnTo>
                  <a:pt x="460901" y="77348"/>
                </a:lnTo>
                <a:lnTo>
                  <a:pt x="498551" y="100444"/>
                </a:lnTo>
                <a:lnTo>
                  <a:pt x="531987" y="128793"/>
                </a:lnTo>
                <a:lnTo>
                  <a:pt x="560633" y="161794"/>
                </a:lnTo>
                <a:lnTo>
                  <a:pt x="583916" y="198846"/>
                </a:lnTo>
                <a:lnTo>
                  <a:pt x="601258" y="239348"/>
                </a:lnTo>
                <a:lnTo>
                  <a:pt x="612086" y="282698"/>
                </a:lnTo>
                <a:lnTo>
                  <a:pt x="615823" y="328295"/>
                </a:lnTo>
                <a:lnTo>
                  <a:pt x="611545" y="378398"/>
                </a:lnTo>
                <a:lnTo>
                  <a:pt x="599160" y="429378"/>
                </a:lnTo>
                <a:lnTo>
                  <a:pt x="579338" y="479920"/>
                </a:lnTo>
                <a:lnTo>
                  <a:pt x="552749" y="528707"/>
                </a:lnTo>
                <a:lnTo>
                  <a:pt x="520065" y="574421"/>
                </a:lnTo>
                <a:lnTo>
                  <a:pt x="515493" y="578993"/>
                </a:lnTo>
                <a:lnTo>
                  <a:pt x="495510" y="606238"/>
                </a:lnTo>
                <a:lnTo>
                  <a:pt x="468693" y="649700"/>
                </a:lnTo>
                <a:lnTo>
                  <a:pt x="443591" y="703401"/>
                </a:lnTo>
                <a:lnTo>
                  <a:pt x="428752" y="761364"/>
                </a:lnTo>
                <a:lnTo>
                  <a:pt x="471288" y="761364"/>
                </a:lnTo>
                <a:lnTo>
                  <a:pt x="488469" y="709545"/>
                </a:lnTo>
                <a:lnTo>
                  <a:pt x="516572" y="656558"/>
                </a:lnTo>
                <a:lnTo>
                  <a:pt x="542960" y="617239"/>
                </a:lnTo>
                <a:lnTo>
                  <a:pt x="556513" y="601852"/>
                </a:lnTo>
                <a:lnTo>
                  <a:pt x="556513" y="597281"/>
                </a:lnTo>
                <a:lnTo>
                  <a:pt x="586465" y="556789"/>
                </a:lnTo>
                <a:lnTo>
                  <a:pt x="612102" y="513376"/>
                </a:lnTo>
                <a:lnTo>
                  <a:pt x="632920" y="467931"/>
                </a:lnTo>
                <a:lnTo>
                  <a:pt x="648414" y="421343"/>
                </a:lnTo>
                <a:lnTo>
                  <a:pt x="658081" y="374501"/>
                </a:lnTo>
                <a:lnTo>
                  <a:pt x="661416" y="328295"/>
                </a:lnTo>
                <a:lnTo>
                  <a:pt x="657773" y="279543"/>
                </a:lnTo>
                <a:lnTo>
                  <a:pt x="647203" y="233092"/>
                </a:lnTo>
                <a:lnTo>
                  <a:pt x="630238" y="189435"/>
                </a:lnTo>
                <a:lnTo>
                  <a:pt x="607413" y="149066"/>
                </a:lnTo>
                <a:lnTo>
                  <a:pt x="579261" y="112479"/>
                </a:lnTo>
                <a:lnTo>
                  <a:pt x="546319" y="80166"/>
                </a:lnTo>
                <a:lnTo>
                  <a:pt x="509118" y="52622"/>
                </a:lnTo>
                <a:lnTo>
                  <a:pt x="496207" y="45593"/>
                </a:lnTo>
                <a:close/>
              </a:path>
              <a:path w="661669" h="1094739">
                <a:moveTo>
                  <a:pt x="232663" y="337438"/>
                </a:moveTo>
                <a:lnTo>
                  <a:pt x="191643" y="351027"/>
                </a:lnTo>
                <a:lnTo>
                  <a:pt x="171057" y="411480"/>
                </a:lnTo>
                <a:lnTo>
                  <a:pt x="181302" y="445914"/>
                </a:lnTo>
                <a:lnTo>
                  <a:pt x="205231" y="478663"/>
                </a:lnTo>
                <a:lnTo>
                  <a:pt x="244602" y="509524"/>
                </a:lnTo>
                <a:lnTo>
                  <a:pt x="287400" y="519811"/>
                </a:lnTo>
                <a:lnTo>
                  <a:pt x="301117" y="519811"/>
                </a:lnTo>
                <a:lnTo>
                  <a:pt x="305562" y="515238"/>
                </a:lnTo>
                <a:lnTo>
                  <a:pt x="396240" y="515238"/>
                </a:lnTo>
                <a:lnTo>
                  <a:pt x="412242" y="509524"/>
                </a:lnTo>
                <a:lnTo>
                  <a:pt x="432986" y="496665"/>
                </a:lnTo>
                <a:lnTo>
                  <a:pt x="451612" y="478663"/>
                </a:lnTo>
                <a:lnTo>
                  <a:pt x="454956" y="474218"/>
                </a:lnTo>
                <a:lnTo>
                  <a:pt x="287400" y="474218"/>
                </a:lnTo>
                <a:lnTo>
                  <a:pt x="276330" y="472503"/>
                </a:lnTo>
                <a:lnTo>
                  <a:pt x="237236" y="446786"/>
                </a:lnTo>
                <a:lnTo>
                  <a:pt x="216089" y="411464"/>
                </a:lnTo>
                <a:lnTo>
                  <a:pt x="214733" y="395529"/>
                </a:lnTo>
                <a:lnTo>
                  <a:pt x="218948" y="383032"/>
                </a:lnTo>
                <a:lnTo>
                  <a:pt x="223519" y="383032"/>
                </a:lnTo>
                <a:lnTo>
                  <a:pt x="228092" y="378460"/>
                </a:lnTo>
                <a:lnTo>
                  <a:pt x="319278" y="378460"/>
                </a:lnTo>
                <a:lnTo>
                  <a:pt x="314706" y="373888"/>
                </a:lnTo>
                <a:lnTo>
                  <a:pt x="296136" y="358548"/>
                </a:lnTo>
                <a:lnTo>
                  <a:pt x="275399" y="347090"/>
                </a:lnTo>
                <a:lnTo>
                  <a:pt x="253805" y="339919"/>
                </a:lnTo>
                <a:lnTo>
                  <a:pt x="232663" y="337438"/>
                </a:lnTo>
                <a:close/>
              </a:path>
              <a:path w="661669" h="1094739">
                <a:moveTo>
                  <a:pt x="396240" y="515238"/>
                </a:moveTo>
                <a:lnTo>
                  <a:pt x="351281" y="515238"/>
                </a:lnTo>
                <a:lnTo>
                  <a:pt x="360299" y="519811"/>
                </a:lnTo>
                <a:lnTo>
                  <a:pt x="369443" y="519811"/>
                </a:lnTo>
                <a:lnTo>
                  <a:pt x="390640" y="517239"/>
                </a:lnTo>
                <a:lnTo>
                  <a:pt x="396240" y="515238"/>
                </a:lnTo>
                <a:close/>
              </a:path>
              <a:path w="661669" h="1094739">
                <a:moveTo>
                  <a:pt x="319278" y="378460"/>
                </a:moveTo>
                <a:lnTo>
                  <a:pt x="232663" y="378460"/>
                </a:lnTo>
                <a:lnTo>
                  <a:pt x="246235" y="380797"/>
                </a:lnTo>
                <a:lnTo>
                  <a:pt x="259413" y="386968"/>
                </a:lnTo>
                <a:lnTo>
                  <a:pt x="292167" y="416032"/>
                </a:lnTo>
                <a:lnTo>
                  <a:pt x="306135" y="451643"/>
                </a:lnTo>
                <a:lnTo>
                  <a:pt x="306720" y="458215"/>
                </a:lnTo>
                <a:lnTo>
                  <a:pt x="305615" y="464788"/>
                </a:lnTo>
                <a:lnTo>
                  <a:pt x="301117" y="469646"/>
                </a:lnTo>
                <a:lnTo>
                  <a:pt x="301117" y="474218"/>
                </a:lnTo>
                <a:lnTo>
                  <a:pt x="360299" y="474218"/>
                </a:lnTo>
                <a:lnTo>
                  <a:pt x="355854" y="469646"/>
                </a:lnTo>
                <a:lnTo>
                  <a:pt x="351281" y="465074"/>
                </a:lnTo>
                <a:lnTo>
                  <a:pt x="351281" y="446786"/>
                </a:lnTo>
                <a:lnTo>
                  <a:pt x="374015" y="405764"/>
                </a:lnTo>
                <a:lnTo>
                  <a:pt x="393188" y="392049"/>
                </a:lnTo>
                <a:lnTo>
                  <a:pt x="328422" y="392049"/>
                </a:lnTo>
                <a:lnTo>
                  <a:pt x="323850" y="387476"/>
                </a:lnTo>
                <a:lnTo>
                  <a:pt x="319278" y="378460"/>
                </a:lnTo>
                <a:close/>
              </a:path>
              <a:path w="661669" h="1094739">
                <a:moveTo>
                  <a:pt x="486060" y="378460"/>
                </a:moveTo>
                <a:lnTo>
                  <a:pt x="433324" y="378460"/>
                </a:lnTo>
                <a:lnTo>
                  <a:pt x="437896" y="383032"/>
                </a:lnTo>
                <a:lnTo>
                  <a:pt x="444039" y="395529"/>
                </a:lnTo>
                <a:lnTo>
                  <a:pt x="419608" y="446786"/>
                </a:lnTo>
                <a:lnTo>
                  <a:pt x="383085" y="472503"/>
                </a:lnTo>
                <a:lnTo>
                  <a:pt x="369443" y="474218"/>
                </a:lnTo>
                <a:lnTo>
                  <a:pt x="454956" y="474218"/>
                </a:lnTo>
                <a:lnTo>
                  <a:pt x="476255" y="445914"/>
                </a:lnTo>
                <a:lnTo>
                  <a:pt x="488076" y="411464"/>
                </a:lnTo>
                <a:lnTo>
                  <a:pt x="486205" y="378704"/>
                </a:lnTo>
                <a:lnTo>
                  <a:pt x="486060" y="378460"/>
                </a:lnTo>
                <a:close/>
              </a:path>
              <a:path w="661669" h="1094739">
                <a:moveTo>
                  <a:pt x="424180" y="337438"/>
                </a:moveTo>
                <a:lnTo>
                  <a:pt x="381444" y="347090"/>
                </a:lnTo>
                <a:lnTo>
                  <a:pt x="342138" y="373888"/>
                </a:lnTo>
                <a:lnTo>
                  <a:pt x="332994" y="387476"/>
                </a:lnTo>
                <a:lnTo>
                  <a:pt x="328422" y="392049"/>
                </a:lnTo>
                <a:lnTo>
                  <a:pt x="393188" y="392049"/>
                </a:lnTo>
                <a:lnTo>
                  <a:pt x="400859" y="386968"/>
                </a:lnTo>
                <a:lnTo>
                  <a:pt x="413180" y="380797"/>
                </a:lnTo>
                <a:lnTo>
                  <a:pt x="424180" y="378460"/>
                </a:lnTo>
                <a:lnTo>
                  <a:pt x="486060" y="378460"/>
                </a:lnTo>
                <a:lnTo>
                  <a:pt x="469773" y="351027"/>
                </a:lnTo>
                <a:lnTo>
                  <a:pt x="461416" y="345047"/>
                </a:lnTo>
                <a:lnTo>
                  <a:pt x="450453" y="340804"/>
                </a:lnTo>
                <a:lnTo>
                  <a:pt x="437751" y="338276"/>
                </a:lnTo>
                <a:lnTo>
                  <a:pt x="424180" y="337438"/>
                </a:lnTo>
                <a:close/>
              </a:path>
            </a:pathLst>
          </a:custGeom>
          <a:solidFill>
            <a:schemeClr val="tx1"/>
          </a:solidFill>
        </p:spPr>
        <p:txBody>
          <a:bodyPr wrap="square" lIns="0" tIns="0" rIns="0" bIns="0" rtlCol="0"/>
          <a:lstStyle/>
          <a:p>
            <a:endParaRPr sz="1351">
              <a:latin typeface="Helvetica Light"/>
            </a:endParaRPr>
          </a:p>
        </p:txBody>
      </p:sp>
      <p:sp>
        <p:nvSpPr>
          <p:cNvPr id="30" name="object 30"/>
          <p:cNvSpPr txBox="1"/>
          <p:nvPr/>
        </p:nvSpPr>
        <p:spPr>
          <a:xfrm>
            <a:off x="837644" y="4695174"/>
            <a:ext cx="1476539" cy="802438"/>
          </a:xfrm>
          <a:prstGeom prst="rect">
            <a:avLst/>
          </a:prstGeom>
        </p:spPr>
        <p:txBody>
          <a:bodyPr vert="horz" wrap="square" lIns="0" tIns="32875" rIns="0" bIns="0" rtlCol="0">
            <a:spAutoFit/>
          </a:bodyPr>
          <a:lstStyle/>
          <a:p>
            <a:pPr marL="9052" marR="3812" indent="-477" algn="ctr">
              <a:lnSpc>
                <a:spcPts val="1455"/>
              </a:lnSpc>
              <a:spcBef>
                <a:spcPts val="259"/>
              </a:spcBef>
            </a:pPr>
            <a:r>
              <a:rPr sz="1351" spc="-4" dirty="0">
                <a:latin typeface="Helvetica Light"/>
                <a:cs typeface="Arial"/>
              </a:rPr>
              <a:t>Determine </a:t>
            </a:r>
            <a:r>
              <a:rPr sz="1351" dirty="0">
                <a:latin typeface="Helvetica Light"/>
                <a:cs typeface="Arial"/>
              </a:rPr>
              <a:t>the </a:t>
            </a:r>
            <a:r>
              <a:rPr sz="1351" spc="-8" dirty="0">
                <a:latin typeface="Helvetica Light"/>
                <a:cs typeface="Arial"/>
              </a:rPr>
              <a:t>type  </a:t>
            </a:r>
            <a:r>
              <a:rPr sz="1351" dirty="0">
                <a:latin typeface="Helvetica Light"/>
                <a:cs typeface="Arial"/>
              </a:rPr>
              <a:t>of </a:t>
            </a:r>
            <a:r>
              <a:rPr sz="1351" spc="-4" dirty="0">
                <a:latin typeface="Helvetica Light"/>
                <a:cs typeface="Arial"/>
              </a:rPr>
              <a:t>campaign </a:t>
            </a:r>
            <a:r>
              <a:rPr sz="1351" dirty="0">
                <a:latin typeface="Helvetica Light"/>
                <a:cs typeface="Arial"/>
              </a:rPr>
              <a:t>to  </a:t>
            </a:r>
            <a:r>
              <a:rPr sz="1351" spc="-4" dirty="0">
                <a:latin typeface="Helvetica Light"/>
                <a:cs typeface="Arial"/>
              </a:rPr>
              <a:t>conduct and</a:t>
            </a:r>
            <a:r>
              <a:rPr sz="1351" spc="-34" dirty="0">
                <a:latin typeface="Helvetica Light"/>
                <a:cs typeface="Arial"/>
              </a:rPr>
              <a:t> </a:t>
            </a:r>
            <a:r>
              <a:rPr sz="1351" spc="-4" dirty="0">
                <a:latin typeface="Helvetica Light"/>
                <a:cs typeface="Arial"/>
              </a:rPr>
              <a:t>create  </a:t>
            </a:r>
            <a:r>
              <a:rPr sz="1351" spc="-8" dirty="0">
                <a:latin typeface="Helvetica Light"/>
                <a:cs typeface="Arial"/>
              </a:rPr>
              <a:t>your </a:t>
            </a:r>
            <a:r>
              <a:rPr sz="1351" spc="-4" dirty="0">
                <a:latin typeface="Helvetica Light"/>
                <a:cs typeface="Arial"/>
              </a:rPr>
              <a:t>mailing</a:t>
            </a:r>
            <a:r>
              <a:rPr sz="1351" dirty="0">
                <a:latin typeface="Helvetica Light"/>
                <a:cs typeface="Arial"/>
              </a:rPr>
              <a:t> </a:t>
            </a:r>
            <a:r>
              <a:rPr sz="1351" spc="-4" dirty="0">
                <a:latin typeface="Helvetica Light"/>
                <a:cs typeface="Arial"/>
              </a:rPr>
              <a:t>list(s)</a:t>
            </a:r>
            <a:endParaRPr sz="1351">
              <a:latin typeface="Helvetica Light"/>
              <a:cs typeface="Arial"/>
            </a:endParaRPr>
          </a:p>
        </p:txBody>
      </p:sp>
      <p:sp>
        <p:nvSpPr>
          <p:cNvPr id="31" name="object 31"/>
          <p:cNvSpPr/>
          <p:nvPr/>
        </p:nvSpPr>
        <p:spPr>
          <a:xfrm>
            <a:off x="5752316" y="2823461"/>
            <a:ext cx="628923" cy="663227"/>
          </a:xfrm>
          <a:custGeom>
            <a:avLst/>
            <a:gdLst/>
            <a:ahLst/>
            <a:cxnLst/>
            <a:rect l="l" t="t" r="r" b="b"/>
            <a:pathLst>
              <a:path w="838200" h="883920">
                <a:moveTo>
                  <a:pt x="740918" y="0"/>
                </a:moveTo>
                <a:lnTo>
                  <a:pt x="101091" y="0"/>
                </a:lnTo>
                <a:lnTo>
                  <a:pt x="61614" y="8326"/>
                </a:lnTo>
                <a:lnTo>
                  <a:pt x="29495" y="31083"/>
                </a:lnTo>
                <a:lnTo>
                  <a:pt x="7901" y="64936"/>
                </a:lnTo>
                <a:lnTo>
                  <a:pt x="0" y="106552"/>
                </a:lnTo>
                <a:lnTo>
                  <a:pt x="0" y="777366"/>
                </a:lnTo>
                <a:lnTo>
                  <a:pt x="7901" y="818983"/>
                </a:lnTo>
                <a:lnTo>
                  <a:pt x="29495" y="852836"/>
                </a:lnTo>
                <a:lnTo>
                  <a:pt x="61614" y="875593"/>
                </a:lnTo>
                <a:lnTo>
                  <a:pt x="101091" y="883919"/>
                </a:lnTo>
                <a:lnTo>
                  <a:pt x="740918" y="883919"/>
                </a:lnTo>
                <a:lnTo>
                  <a:pt x="778192" y="875593"/>
                </a:lnTo>
                <a:lnTo>
                  <a:pt x="809180" y="852836"/>
                </a:lnTo>
                <a:lnTo>
                  <a:pt x="811980" y="848359"/>
                </a:lnTo>
                <a:lnTo>
                  <a:pt x="101091" y="848359"/>
                </a:lnTo>
                <a:lnTo>
                  <a:pt x="74749" y="842821"/>
                </a:lnTo>
                <a:lnTo>
                  <a:pt x="53324" y="827674"/>
                </a:lnTo>
                <a:lnTo>
                  <a:pt x="38923" y="805122"/>
                </a:lnTo>
                <a:lnTo>
                  <a:pt x="33654" y="777366"/>
                </a:lnTo>
                <a:lnTo>
                  <a:pt x="33654" y="256539"/>
                </a:lnTo>
                <a:lnTo>
                  <a:pt x="838200" y="256539"/>
                </a:lnTo>
                <a:lnTo>
                  <a:pt x="838200" y="220979"/>
                </a:lnTo>
                <a:lnTo>
                  <a:pt x="33654" y="220979"/>
                </a:lnTo>
                <a:lnTo>
                  <a:pt x="33654" y="106552"/>
                </a:lnTo>
                <a:lnTo>
                  <a:pt x="38923" y="78797"/>
                </a:lnTo>
                <a:lnTo>
                  <a:pt x="53324" y="56245"/>
                </a:lnTo>
                <a:lnTo>
                  <a:pt x="74749" y="41098"/>
                </a:lnTo>
                <a:lnTo>
                  <a:pt x="101091" y="35559"/>
                </a:lnTo>
                <a:lnTo>
                  <a:pt x="811980" y="35559"/>
                </a:lnTo>
                <a:lnTo>
                  <a:pt x="809180" y="31083"/>
                </a:lnTo>
                <a:lnTo>
                  <a:pt x="778192" y="8326"/>
                </a:lnTo>
                <a:lnTo>
                  <a:pt x="740918" y="0"/>
                </a:lnTo>
                <a:close/>
              </a:path>
              <a:path w="838200" h="883920">
                <a:moveTo>
                  <a:pt x="838200" y="256539"/>
                </a:moveTo>
                <a:lnTo>
                  <a:pt x="804545" y="256539"/>
                </a:lnTo>
                <a:lnTo>
                  <a:pt x="804545" y="777366"/>
                </a:lnTo>
                <a:lnTo>
                  <a:pt x="799336" y="805122"/>
                </a:lnTo>
                <a:lnTo>
                  <a:pt x="785352" y="827674"/>
                </a:lnTo>
                <a:lnTo>
                  <a:pt x="765057" y="842821"/>
                </a:lnTo>
                <a:lnTo>
                  <a:pt x="740918" y="848359"/>
                </a:lnTo>
                <a:lnTo>
                  <a:pt x="811980" y="848359"/>
                </a:lnTo>
                <a:lnTo>
                  <a:pt x="830357" y="818983"/>
                </a:lnTo>
                <a:lnTo>
                  <a:pt x="838200" y="777366"/>
                </a:lnTo>
                <a:lnTo>
                  <a:pt x="838200" y="256539"/>
                </a:lnTo>
                <a:close/>
              </a:path>
              <a:path w="838200" h="883920">
                <a:moveTo>
                  <a:pt x="811980" y="35559"/>
                </a:moveTo>
                <a:lnTo>
                  <a:pt x="740918" y="35559"/>
                </a:lnTo>
                <a:lnTo>
                  <a:pt x="765057" y="41098"/>
                </a:lnTo>
                <a:lnTo>
                  <a:pt x="785352" y="56245"/>
                </a:lnTo>
                <a:lnTo>
                  <a:pt x="799336" y="78797"/>
                </a:lnTo>
                <a:lnTo>
                  <a:pt x="804545" y="106552"/>
                </a:lnTo>
                <a:lnTo>
                  <a:pt x="804545" y="220979"/>
                </a:lnTo>
                <a:lnTo>
                  <a:pt x="838200" y="220979"/>
                </a:lnTo>
                <a:lnTo>
                  <a:pt x="838200" y="106552"/>
                </a:lnTo>
                <a:lnTo>
                  <a:pt x="830357" y="64936"/>
                </a:lnTo>
                <a:lnTo>
                  <a:pt x="811980" y="35559"/>
                </a:lnTo>
                <a:close/>
              </a:path>
            </a:pathLst>
          </a:custGeom>
          <a:solidFill>
            <a:schemeClr val="tx1"/>
          </a:solidFill>
        </p:spPr>
        <p:txBody>
          <a:bodyPr wrap="square" lIns="0" tIns="0" rIns="0" bIns="0" rtlCol="0"/>
          <a:lstStyle/>
          <a:p>
            <a:endParaRPr sz="1351">
              <a:latin typeface="Helvetica Light"/>
            </a:endParaRPr>
          </a:p>
        </p:txBody>
      </p:sp>
      <p:sp>
        <p:nvSpPr>
          <p:cNvPr id="32" name="object 32"/>
          <p:cNvSpPr/>
          <p:nvPr/>
        </p:nvSpPr>
        <p:spPr>
          <a:xfrm>
            <a:off x="5912405" y="3107049"/>
            <a:ext cx="173907" cy="264433"/>
          </a:xfrm>
          <a:custGeom>
            <a:avLst/>
            <a:gdLst/>
            <a:ahLst/>
            <a:cxnLst/>
            <a:rect l="l" t="t" r="r" b="b"/>
            <a:pathLst>
              <a:path w="231775" h="352425">
                <a:moveTo>
                  <a:pt x="29845" y="268986"/>
                </a:moveTo>
                <a:lnTo>
                  <a:pt x="11175" y="268986"/>
                </a:lnTo>
                <a:lnTo>
                  <a:pt x="0" y="276860"/>
                </a:lnTo>
                <a:lnTo>
                  <a:pt x="0" y="292735"/>
                </a:lnTo>
                <a:lnTo>
                  <a:pt x="3683" y="296671"/>
                </a:lnTo>
                <a:lnTo>
                  <a:pt x="55594" y="338185"/>
                </a:lnTo>
                <a:lnTo>
                  <a:pt x="123317" y="352043"/>
                </a:lnTo>
                <a:lnTo>
                  <a:pt x="165479" y="344882"/>
                </a:lnTo>
                <a:lnTo>
                  <a:pt x="199913" y="324373"/>
                </a:lnTo>
                <a:lnTo>
                  <a:pt x="205569" y="316483"/>
                </a:lnTo>
                <a:lnTo>
                  <a:pt x="123317" y="316483"/>
                </a:lnTo>
                <a:lnTo>
                  <a:pt x="96698" y="313570"/>
                </a:lnTo>
                <a:lnTo>
                  <a:pt x="72866" y="305085"/>
                </a:lnTo>
                <a:lnTo>
                  <a:pt x="51843" y="291409"/>
                </a:lnTo>
                <a:lnTo>
                  <a:pt x="33654" y="272923"/>
                </a:lnTo>
                <a:lnTo>
                  <a:pt x="29845" y="268986"/>
                </a:lnTo>
                <a:close/>
              </a:path>
              <a:path w="231775" h="352425">
                <a:moveTo>
                  <a:pt x="224154" y="0"/>
                </a:moveTo>
                <a:lnTo>
                  <a:pt x="22478" y="0"/>
                </a:lnTo>
                <a:lnTo>
                  <a:pt x="14986" y="7874"/>
                </a:lnTo>
                <a:lnTo>
                  <a:pt x="14986" y="15875"/>
                </a:lnTo>
                <a:lnTo>
                  <a:pt x="16331" y="23933"/>
                </a:lnTo>
                <a:lnTo>
                  <a:pt x="20129" y="30146"/>
                </a:lnTo>
                <a:lnTo>
                  <a:pt x="26023" y="34145"/>
                </a:lnTo>
                <a:lnTo>
                  <a:pt x="33654" y="35560"/>
                </a:lnTo>
                <a:lnTo>
                  <a:pt x="179324" y="35560"/>
                </a:lnTo>
                <a:lnTo>
                  <a:pt x="82169" y="150367"/>
                </a:lnTo>
                <a:lnTo>
                  <a:pt x="78486" y="154304"/>
                </a:lnTo>
                <a:lnTo>
                  <a:pt x="74675" y="158241"/>
                </a:lnTo>
                <a:lnTo>
                  <a:pt x="74675" y="173989"/>
                </a:lnTo>
                <a:lnTo>
                  <a:pt x="82169" y="181990"/>
                </a:lnTo>
                <a:lnTo>
                  <a:pt x="104648" y="181990"/>
                </a:lnTo>
                <a:lnTo>
                  <a:pt x="140731" y="186380"/>
                </a:lnTo>
                <a:lnTo>
                  <a:pt x="169100" y="199294"/>
                </a:lnTo>
                <a:lnTo>
                  <a:pt x="187658" y="220352"/>
                </a:lnTo>
                <a:lnTo>
                  <a:pt x="194310" y="249174"/>
                </a:lnTo>
                <a:lnTo>
                  <a:pt x="188985" y="276407"/>
                </a:lnTo>
                <a:lnTo>
                  <a:pt x="174196" y="297687"/>
                </a:lnTo>
                <a:lnTo>
                  <a:pt x="151715" y="311538"/>
                </a:lnTo>
                <a:lnTo>
                  <a:pt x="123317" y="316483"/>
                </a:lnTo>
                <a:lnTo>
                  <a:pt x="205569" y="316483"/>
                </a:lnTo>
                <a:lnTo>
                  <a:pt x="223133" y="291982"/>
                </a:lnTo>
                <a:lnTo>
                  <a:pt x="231648" y="249174"/>
                </a:lnTo>
                <a:lnTo>
                  <a:pt x="223133" y="205946"/>
                </a:lnTo>
                <a:lnTo>
                  <a:pt x="199913" y="176053"/>
                </a:lnTo>
                <a:lnTo>
                  <a:pt x="165479" y="158019"/>
                </a:lnTo>
                <a:lnTo>
                  <a:pt x="123317" y="150367"/>
                </a:lnTo>
                <a:lnTo>
                  <a:pt x="220472" y="35560"/>
                </a:lnTo>
                <a:lnTo>
                  <a:pt x="227965" y="27686"/>
                </a:lnTo>
                <a:lnTo>
                  <a:pt x="231648" y="23749"/>
                </a:lnTo>
                <a:lnTo>
                  <a:pt x="231648" y="3937"/>
                </a:lnTo>
                <a:lnTo>
                  <a:pt x="224154" y="0"/>
                </a:lnTo>
                <a:close/>
              </a:path>
            </a:pathLst>
          </a:custGeom>
          <a:solidFill>
            <a:schemeClr val="tx1"/>
          </a:solidFill>
        </p:spPr>
        <p:txBody>
          <a:bodyPr wrap="square" lIns="0" tIns="0" rIns="0" bIns="0" rtlCol="0"/>
          <a:lstStyle/>
          <a:p>
            <a:endParaRPr sz="1351">
              <a:latin typeface="Helvetica Light"/>
            </a:endParaRPr>
          </a:p>
        </p:txBody>
      </p:sp>
      <p:sp>
        <p:nvSpPr>
          <p:cNvPr id="33" name="object 33"/>
          <p:cNvSpPr/>
          <p:nvPr/>
        </p:nvSpPr>
        <p:spPr>
          <a:xfrm>
            <a:off x="6122809" y="3104762"/>
            <a:ext cx="79091" cy="264433"/>
          </a:xfrm>
          <a:custGeom>
            <a:avLst/>
            <a:gdLst/>
            <a:ahLst/>
            <a:cxnLst/>
            <a:rect l="l" t="t" r="r" b="b"/>
            <a:pathLst>
              <a:path w="105409" h="352425">
                <a:moveTo>
                  <a:pt x="105155" y="39497"/>
                </a:moveTo>
                <a:lnTo>
                  <a:pt x="67563" y="39497"/>
                </a:lnTo>
                <a:lnTo>
                  <a:pt x="67563" y="332231"/>
                </a:lnTo>
                <a:lnTo>
                  <a:pt x="69447" y="340363"/>
                </a:lnTo>
                <a:lnTo>
                  <a:pt x="74152" y="346614"/>
                </a:lnTo>
                <a:lnTo>
                  <a:pt x="80262" y="350627"/>
                </a:lnTo>
                <a:lnTo>
                  <a:pt x="86359" y="352043"/>
                </a:lnTo>
                <a:lnTo>
                  <a:pt x="94065" y="350627"/>
                </a:lnTo>
                <a:lnTo>
                  <a:pt x="99996" y="346614"/>
                </a:lnTo>
                <a:lnTo>
                  <a:pt x="103808" y="340363"/>
                </a:lnTo>
                <a:lnTo>
                  <a:pt x="105155" y="332231"/>
                </a:lnTo>
                <a:lnTo>
                  <a:pt x="105155" y="39497"/>
                </a:lnTo>
                <a:close/>
              </a:path>
              <a:path w="105409" h="352425">
                <a:moveTo>
                  <a:pt x="86359" y="0"/>
                </a:moveTo>
                <a:lnTo>
                  <a:pt x="75056" y="0"/>
                </a:lnTo>
                <a:lnTo>
                  <a:pt x="67563" y="3937"/>
                </a:lnTo>
                <a:lnTo>
                  <a:pt x="11302" y="23749"/>
                </a:lnTo>
                <a:lnTo>
                  <a:pt x="3809" y="27686"/>
                </a:lnTo>
                <a:lnTo>
                  <a:pt x="0" y="31623"/>
                </a:lnTo>
                <a:lnTo>
                  <a:pt x="0" y="47498"/>
                </a:lnTo>
                <a:lnTo>
                  <a:pt x="7493" y="55372"/>
                </a:lnTo>
                <a:lnTo>
                  <a:pt x="22478" y="55372"/>
                </a:lnTo>
                <a:lnTo>
                  <a:pt x="67563" y="39497"/>
                </a:lnTo>
                <a:lnTo>
                  <a:pt x="105155" y="39497"/>
                </a:lnTo>
                <a:lnTo>
                  <a:pt x="105155" y="19812"/>
                </a:lnTo>
                <a:lnTo>
                  <a:pt x="103808" y="11680"/>
                </a:lnTo>
                <a:lnTo>
                  <a:pt x="99996" y="5429"/>
                </a:lnTo>
                <a:lnTo>
                  <a:pt x="94065" y="1416"/>
                </a:lnTo>
                <a:lnTo>
                  <a:pt x="86359" y="0"/>
                </a:lnTo>
                <a:close/>
              </a:path>
            </a:pathLst>
          </a:custGeom>
          <a:solidFill>
            <a:schemeClr val="tx1"/>
          </a:solidFill>
        </p:spPr>
        <p:txBody>
          <a:bodyPr wrap="square" lIns="0" tIns="0" rIns="0" bIns="0" rtlCol="0"/>
          <a:lstStyle/>
          <a:p>
            <a:endParaRPr sz="1351">
              <a:latin typeface="Helvetica Light"/>
            </a:endParaRPr>
          </a:p>
        </p:txBody>
      </p:sp>
      <p:sp>
        <p:nvSpPr>
          <p:cNvPr id="34" name="object 34"/>
          <p:cNvSpPr/>
          <p:nvPr/>
        </p:nvSpPr>
        <p:spPr>
          <a:xfrm>
            <a:off x="5906688" y="2888641"/>
            <a:ext cx="64035" cy="67465"/>
          </a:xfrm>
          <a:prstGeom prst="rect">
            <a:avLst/>
          </a:prstGeom>
          <a:solidFill>
            <a:schemeClr val="tx1"/>
          </a:solidFill>
        </p:spPr>
        <p:txBody>
          <a:bodyPr wrap="square" lIns="0" tIns="0" rIns="0" bIns="0" rtlCol="0"/>
          <a:lstStyle/>
          <a:p>
            <a:endParaRPr sz="1351">
              <a:latin typeface="Helvetica Light"/>
            </a:endParaRPr>
          </a:p>
        </p:txBody>
      </p:sp>
      <p:sp>
        <p:nvSpPr>
          <p:cNvPr id="35" name="object 35"/>
          <p:cNvSpPr/>
          <p:nvPr/>
        </p:nvSpPr>
        <p:spPr>
          <a:xfrm>
            <a:off x="6167404" y="2888641"/>
            <a:ext cx="61749" cy="67465"/>
          </a:xfrm>
          <a:prstGeom prst="rect">
            <a:avLst/>
          </a:prstGeom>
          <a:solidFill>
            <a:schemeClr val="tx1"/>
          </a:solidFill>
        </p:spPr>
        <p:txBody>
          <a:bodyPr wrap="square" lIns="0" tIns="0" rIns="0" bIns="0" rtlCol="0"/>
          <a:lstStyle/>
          <a:p>
            <a:endParaRPr sz="1351">
              <a:latin typeface="Helvetica Light"/>
            </a:endParaRPr>
          </a:p>
        </p:txBody>
      </p:sp>
      <p:sp>
        <p:nvSpPr>
          <p:cNvPr id="36" name="object 36"/>
          <p:cNvSpPr/>
          <p:nvPr/>
        </p:nvSpPr>
        <p:spPr>
          <a:xfrm>
            <a:off x="603153" y="1689113"/>
            <a:ext cx="2972137" cy="705632"/>
          </a:xfrm>
          <a:custGeom>
            <a:avLst/>
            <a:gdLst/>
            <a:ahLst/>
            <a:cxnLst/>
            <a:rect l="l" t="t" r="r" b="b"/>
            <a:pathLst>
              <a:path w="3961129" h="940435">
                <a:moveTo>
                  <a:pt x="3490722" y="0"/>
                </a:moveTo>
                <a:lnTo>
                  <a:pt x="0" y="0"/>
                </a:lnTo>
                <a:lnTo>
                  <a:pt x="0" y="940308"/>
                </a:lnTo>
                <a:lnTo>
                  <a:pt x="3490722" y="940308"/>
                </a:lnTo>
                <a:lnTo>
                  <a:pt x="3960876" y="470153"/>
                </a:lnTo>
                <a:lnTo>
                  <a:pt x="3490722" y="0"/>
                </a:lnTo>
                <a:close/>
              </a:path>
            </a:pathLst>
          </a:custGeom>
          <a:solidFill>
            <a:srgbClr val="00AFEF"/>
          </a:solidFill>
        </p:spPr>
        <p:txBody>
          <a:bodyPr wrap="square" lIns="0" tIns="0" rIns="0" bIns="0" rtlCol="0"/>
          <a:lstStyle/>
          <a:p>
            <a:endParaRPr sz="1351">
              <a:latin typeface="Helvetica Light"/>
            </a:endParaRPr>
          </a:p>
        </p:txBody>
      </p:sp>
      <p:sp>
        <p:nvSpPr>
          <p:cNvPr id="37" name="object 37"/>
          <p:cNvSpPr txBox="1"/>
          <p:nvPr/>
        </p:nvSpPr>
        <p:spPr>
          <a:xfrm>
            <a:off x="1148694" y="1877409"/>
            <a:ext cx="1702381" cy="309754"/>
          </a:xfrm>
          <a:prstGeom prst="rect">
            <a:avLst/>
          </a:prstGeom>
        </p:spPr>
        <p:txBody>
          <a:bodyPr vert="horz" wrap="square" lIns="0" tIns="9530" rIns="0" bIns="0" rtlCol="0">
            <a:spAutoFit/>
          </a:bodyPr>
          <a:lstStyle/>
          <a:p>
            <a:pPr marL="9528">
              <a:spcBef>
                <a:spcPts val="75"/>
              </a:spcBef>
            </a:pPr>
            <a:r>
              <a:rPr sz="1950" b="1" dirty="0">
                <a:solidFill>
                  <a:srgbClr val="FFFFFF"/>
                </a:solidFill>
                <a:latin typeface="Helvetica Light"/>
                <a:cs typeface="Arial"/>
              </a:rPr>
              <a:t>Pre-Campaign</a:t>
            </a:r>
            <a:endParaRPr sz="1950">
              <a:latin typeface="Helvetica Light"/>
              <a:cs typeface="Arial"/>
            </a:endParaRPr>
          </a:p>
        </p:txBody>
      </p:sp>
      <p:sp>
        <p:nvSpPr>
          <p:cNvPr id="38" name="object 38"/>
          <p:cNvSpPr/>
          <p:nvPr/>
        </p:nvSpPr>
        <p:spPr>
          <a:xfrm>
            <a:off x="3420728" y="1689113"/>
            <a:ext cx="5448760" cy="705632"/>
          </a:xfrm>
          <a:custGeom>
            <a:avLst/>
            <a:gdLst/>
            <a:ahLst/>
            <a:cxnLst/>
            <a:rect l="l" t="t" r="r" b="b"/>
            <a:pathLst>
              <a:path w="7261859" h="940435">
                <a:moveTo>
                  <a:pt x="6791706" y="0"/>
                </a:moveTo>
                <a:lnTo>
                  <a:pt x="0" y="0"/>
                </a:lnTo>
                <a:lnTo>
                  <a:pt x="470153" y="470153"/>
                </a:lnTo>
                <a:lnTo>
                  <a:pt x="0" y="940308"/>
                </a:lnTo>
                <a:lnTo>
                  <a:pt x="6791706" y="940308"/>
                </a:lnTo>
                <a:lnTo>
                  <a:pt x="7261859" y="470153"/>
                </a:lnTo>
                <a:lnTo>
                  <a:pt x="6791706" y="0"/>
                </a:lnTo>
                <a:close/>
              </a:path>
            </a:pathLst>
          </a:custGeom>
          <a:solidFill>
            <a:srgbClr val="FF0000"/>
          </a:solidFill>
        </p:spPr>
        <p:txBody>
          <a:bodyPr wrap="square" lIns="0" tIns="0" rIns="0" bIns="0" rtlCol="0"/>
          <a:lstStyle/>
          <a:p>
            <a:endParaRPr sz="1351">
              <a:latin typeface="Helvetica Light"/>
            </a:endParaRPr>
          </a:p>
        </p:txBody>
      </p:sp>
      <p:sp>
        <p:nvSpPr>
          <p:cNvPr id="39" name="object 39"/>
          <p:cNvSpPr txBox="1"/>
          <p:nvPr/>
        </p:nvSpPr>
        <p:spPr>
          <a:xfrm>
            <a:off x="5534861" y="1877409"/>
            <a:ext cx="1219729" cy="309754"/>
          </a:xfrm>
          <a:prstGeom prst="rect">
            <a:avLst/>
          </a:prstGeom>
        </p:spPr>
        <p:txBody>
          <a:bodyPr vert="horz" wrap="square" lIns="0" tIns="9530" rIns="0" bIns="0" rtlCol="0">
            <a:spAutoFit/>
          </a:bodyPr>
          <a:lstStyle/>
          <a:p>
            <a:pPr marL="9528">
              <a:spcBef>
                <a:spcPts val="75"/>
              </a:spcBef>
            </a:pPr>
            <a:r>
              <a:rPr sz="1950" b="1" dirty="0">
                <a:solidFill>
                  <a:srgbClr val="FFFFFF"/>
                </a:solidFill>
                <a:latin typeface="Helvetica Light"/>
                <a:cs typeface="Arial"/>
              </a:rPr>
              <a:t>Campaign</a:t>
            </a:r>
            <a:endParaRPr sz="1950">
              <a:latin typeface="Helvetica Light"/>
              <a:cs typeface="Arial"/>
            </a:endParaRPr>
          </a:p>
        </p:txBody>
      </p:sp>
      <p:sp>
        <p:nvSpPr>
          <p:cNvPr id="40" name="object 40"/>
          <p:cNvSpPr/>
          <p:nvPr/>
        </p:nvSpPr>
        <p:spPr>
          <a:xfrm>
            <a:off x="8716259" y="1689113"/>
            <a:ext cx="2972137" cy="705632"/>
          </a:xfrm>
          <a:custGeom>
            <a:avLst/>
            <a:gdLst/>
            <a:ahLst/>
            <a:cxnLst/>
            <a:rect l="l" t="t" r="r" b="b"/>
            <a:pathLst>
              <a:path w="3961130" h="940435">
                <a:moveTo>
                  <a:pt x="3490722" y="0"/>
                </a:moveTo>
                <a:lnTo>
                  <a:pt x="0" y="0"/>
                </a:lnTo>
                <a:lnTo>
                  <a:pt x="470153" y="470153"/>
                </a:lnTo>
                <a:lnTo>
                  <a:pt x="0" y="940308"/>
                </a:lnTo>
                <a:lnTo>
                  <a:pt x="3490722" y="940308"/>
                </a:lnTo>
                <a:lnTo>
                  <a:pt x="3960876" y="470153"/>
                </a:lnTo>
                <a:lnTo>
                  <a:pt x="3490722" y="0"/>
                </a:lnTo>
                <a:close/>
              </a:path>
            </a:pathLst>
          </a:custGeom>
          <a:solidFill>
            <a:srgbClr val="1B77B8"/>
          </a:solidFill>
        </p:spPr>
        <p:txBody>
          <a:bodyPr wrap="square" lIns="0" tIns="0" rIns="0" bIns="0" rtlCol="0"/>
          <a:lstStyle/>
          <a:p>
            <a:endParaRPr sz="1351">
              <a:latin typeface="Helvetica Light"/>
            </a:endParaRPr>
          </a:p>
        </p:txBody>
      </p:sp>
      <p:sp>
        <p:nvSpPr>
          <p:cNvPr id="41" name="object 41"/>
          <p:cNvSpPr txBox="1"/>
          <p:nvPr/>
        </p:nvSpPr>
        <p:spPr>
          <a:xfrm>
            <a:off x="9282099" y="1877409"/>
            <a:ext cx="1840077" cy="309754"/>
          </a:xfrm>
          <a:prstGeom prst="rect">
            <a:avLst/>
          </a:prstGeom>
        </p:spPr>
        <p:txBody>
          <a:bodyPr vert="horz" wrap="square" lIns="0" tIns="9530" rIns="0" bIns="0" rtlCol="0">
            <a:spAutoFit/>
          </a:bodyPr>
          <a:lstStyle/>
          <a:p>
            <a:pPr marL="9528">
              <a:spcBef>
                <a:spcPts val="75"/>
              </a:spcBef>
            </a:pPr>
            <a:r>
              <a:rPr sz="1950" b="1" dirty="0">
                <a:solidFill>
                  <a:srgbClr val="FFFFFF"/>
                </a:solidFill>
                <a:latin typeface="Helvetica Light"/>
                <a:cs typeface="Arial"/>
              </a:rPr>
              <a:t>Post-Campaign</a:t>
            </a:r>
            <a:endParaRPr sz="1950">
              <a:latin typeface="Helvetica Light"/>
              <a:cs typeface="Arial"/>
            </a:endParaRPr>
          </a:p>
        </p:txBody>
      </p:sp>
      <p:sp>
        <p:nvSpPr>
          <p:cNvPr id="42" name="object 42"/>
          <p:cNvSpPr txBox="1"/>
          <p:nvPr/>
        </p:nvSpPr>
        <p:spPr>
          <a:xfrm>
            <a:off x="3411674" y="3650782"/>
            <a:ext cx="730409" cy="471904"/>
          </a:xfrm>
          <a:prstGeom prst="rect">
            <a:avLst/>
          </a:prstGeom>
        </p:spPr>
        <p:txBody>
          <a:bodyPr vert="horz" wrap="square" lIns="0" tIns="10005" rIns="0" bIns="0" rtlCol="0">
            <a:spAutoFit/>
          </a:bodyPr>
          <a:lstStyle/>
          <a:p>
            <a:pPr marL="36685" marR="3812" indent="-27633">
              <a:spcBef>
                <a:spcPts val="79"/>
              </a:spcBef>
            </a:pPr>
            <a:r>
              <a:rPr sz="1501" b="1" dirty="0">
                <a:latin typeface="Helvetica Light"/>
                <a:cs typeface="Arial"/>
              </a:rPr>
              <a:t>Prepare  </a:t>
            </a:r>
            <a:r>
              <a:rPr sz="1501" b="1" spc="-4" dirty="0">
                <a:latin typeface="Helvetica Light"/>
                <a:cs typeface="Arial"/>
              </a:rPr>
              <a:t>Mailing</a:t>
            </a:r>
            <a:endParaRPr sz="1501">
              <a:latin typeface="Helvetica Light"/>
              <a:cs typeface="Arial"/>
            </a:endParaRPr>
          </a:p>
        </p:txBody>
      </p:sp>
      <p:sp>
        <p:nvSpPr>
          <p:cNvPr id="43" name="object 43"/>
          <p:cNvSpPr txBox="1"/>
          <p:nvPr/>
        </p:nvSpPr>
        <p:spPr>
          <a:xfrm>
            <a:off x="5327888" y="3650782"/>
            <a:ext cx="1437946" cy="471904"/>
          </a:xfrm>
          <a:prstGeom prst="rect">
            <a:avLst/>
          </a:prstGeom>
        </p:spPr>
        <p:txBody>
          <a:bodyPr vert="horz" wrap="square" lIns="0" tIns="10005" rIns="0" bIns="0" rtlCol="0">
            <a:spAutoFit/>
          </a:bodyPr>
          <a:lstStyle/>
          <a:p>
            <a:pPr marL="416395" marR="3812" indent="-407343">
              <a:spcBef>
                <a:spcPts val="79"/>
              </a:spcBef>
            </a:pPr>
            <a:r>
              <a:rPr sz="1501" b="1" spc="-4" dirty="0">
                <a:latin typeface="Helvetica Light"/>
                <a:cs typeface="Arial"/>
              </a:rPr>
              <a:t>Provide</a:t>
            </a:r>
            <a:r>
              <a:rPr sz="1501" b="1" spc="-38" dirty="0">
                <a:latin typeface="Helvetica Light"/>
                <a:cs typeface="Arial"/>
              </a:rPr>
              <a:t> </a:t>
            </a:r>
            <a:r>
              <a:rPr sz="1501" b="1" spc="-4" dirty="0">
                <a:latin typeface="Helvetica Light"/>
                <a:cs typeface="Arial"/>
              </a:rPr>
              <a:t>mailing  </a:t>
            </a:r>
            <a:r>
              <a:rPr sz="1501" b="1" dirty="0">
                <a:latin typeface="Helvetica Light"/>
                <a:cs typeface="Arial"/>
              </a:rPr>
              <a:t>details</a:t>
            </a:r>
            <a:endParaRPr sz="1501">
              <a:latin typeface="Helvetica Light"/>
              <a:cs typeface="Arial"/>
            </a:endParaRPr>
          </a:p>
        </p:txBody>
      </p:sp>
      <p:sp>
        <p:nvSpPr>
          <p:cNvPr id="44" name="object 44"/>
          <p:cNvSpPr txBox="1"/>
          <p:nvPr/>
        </p:nvSpPr>
        <p:spPr>
          <a:xfrm>
            <a:off x="7436973" y="3650780"/>
            <a:ext cx="1775279" cy="241003"/>
          </a:xfrm>
          <a:prstGeom prst="rect">
            <a:avLst/>
          </a:prstGeom>
        </p:spPr>
        <p:txBody>
          <a:bodyPr vert="horz" wrap="square" lIns="0" tIns="10005" rIns="0" bIns="0" rtlCol="0">
            <a:spAutoFit/>
          </a:bodyPr>
          <a:lstStyle/>
          <a:p>
            <a:pPr marL="9528">
              <a:spcBef>
                <a:spcPts val="79"/>
              </a:spcBef>
            </a:pPr>
            <a:r>
              <a:rPr sz="1501" b="1" dirty="0">
                <a:latin typeface="Helvetica Light"/>
                <a:cs typeface="Arial"/>
              </a:rPr>
              <a:t>Induct </a:t>
            </a:r>
            <a:r>
              <a:rPr sz="1501" b="1" spc="-8" dirty="0">
                <a:latin typeface="Helvetica Light"/>
                <a:cs typeface="Arial"/>
              </a:rPr>
              <a:t>your</a:t>
            </a:r>
            <a:r>
              <a:rPr sz="1501" b="1" spc="-41" dirty="0">
                <a:latin typeface="Helvetica Light"/>
                <a:cs typeface="Arial"/>
              </a:rPr>
              <a:t> </a:t>
            </a:r>
            <a:r>
              <a:rPr sz="1501" b="1" spc="-4" dirty="0">
                <a:latin typeface="Helvetica Light"/>
                <a:cs typeface="Arial"/>
              </a:rPr>
              <a:t>mailing</a:t>
            </a:r>
            <a:endParaRPr sz="1501">
              <a:latin typeface="Helvetica Light"/>
              <a:cs typeface="Arial"/>
            </a:endParaRPr>
          </a:p>
        </p:txBody>
      </p:sp>
      <p:sp>
        <p:nvSpPr>
          <p:cNvPr id="45" name="object 45"/>
          <p:cNvSpPr txBox="1"/>
          <p:nvPr/>
        </p:nvSpPr>
        <p:spPr>
          <a:xfrm>
            <a:off x="9650591" y="3650782"/>
            <a:ext cx="1767655" cy="471904"/>
          </a:xfrm>
          <a:prstGeom prst="rect">
            <a:avLst/>
          </a:prstGeom>
        </p:spPr>
        <p:txBody>
          <a:bodyPr vert="horz" wrap="square" lIns="0" tIns="10005" rIns="0" bIns="0" rtlCol="0">
            <a:spAutoFit/>
          </a:bodyPr>
          <a:lstStyle/>
          <a:p>
            <a:pPr marL="518349" marR="3812" indent="-509298">
              <a:spcBef>
                <a:spcPts val="79"/>
              </a:spcBef>
            </a:pPr>
            <a:r>
              <a:rPr sz="1501" b="1" spc="-4" dirty="0">
                <a:latin typeface="Helvetica Light"/>
                <a:cs typeface="Arial"/>
              </a:rPr>
              <a:t>Analyze </a:t>
            </a:r>
            <a:r>
              <a:rPr sz="1501" b="1" dirty="0">
                <a:latin typeface="Helvetica Light"/>
                <a:cs typeface="Arial"/>
              </a:rPr>
              <a:t>and</a:t>
            </a:r>
            <a:r>
              <a:rPr sz="1501" b="1" spc="-45" dirty="0">
                <a:latin typeface="Helvetica Light"/>
                <a:cs typeface="Arial"/>
              </a:rPr>
              <a:t> </a:t>
            </a:r>
            <a:r>
              <a:rPr sz="1501" b="1" dirty="0">
                <a:latin typeface="Helvetica Light"/>
                <a:cs typeface="Arial"/>
              </a:rPr>
              <a:t>gather  insights</a:t>
            </a:r>
            <a:endParaRPr sz="1501">
              <a:latin typeface="Helvetica Light"/>
              <a:cs typeface="Arial"/>
            </a:endParaRPr>
          </a:p>
        </p:txBody>
      </p:sp>
      <p:sp>
        <p:nvSpPr>
          <p:cNvPr id="46" name="object 46"/>
          <p:cNvSpPr txBox="1"/>
          <p:nvPr/>
        </p:nvSpPr>
        <p:spPr>
          <a:xfrm>
            <a:off x="1125156" y="3650782"/>
            <a:ext cx="910033" cy="471904"/>
          </a:xfrm>
          <a:prstGeom prst="rect">
            <a:avLst/>
          </a:prstGeom>
        </p:spPr>
        <p:txBody>
          <a:bodyPr vert="horz" wrap="square" lIns="0" tIns="10005" rIns="0" bIns="0" rtlCol="0">
            <a:spAutoFit/>
          </a:bodyPr>
          <a:lstStyle/>
          <a:p>
            <a:pPr marL="9528" marR="3812" indent="12387">
              <a:spcBef>
                <a:spcPts val="79"/>
              </a:spcBef>
            </a:pPr>
            <a:r>
              <a:rPr sz="1501" b="1" spc="-4" dirty="0">
                <a:latin typeface="Helvetica Light"/>
                <a:cs typeface="Arial"/>
              </a:rPr>
              <a:t>Plan </a:t>
            </a:r>
            <a:r>
              <a:rPr sz="1501" b="1" spc="-8" dirty="0">
                <a:latin typeface="Helvetica Light"/>
                <a:cs typeface="Arial"/>
              </a:rPr>
              <a:t>your  </a:t>
            </a:r>
            <a:r>
              <a:rPr sz="1501" b="1" dirty="0">
                <a:latin typeface="Helvetica Light"/>
                <a:cs typeface="Arial"/>
              </a:rPr>
              <a:t>campa</a:t>
            </a:r>
            <a:r>
              <a:rPr sz="1501" b="1" spc="-8" dirty="0">
                <a:latin typeface="Helvetica Light"/>
                <a:cs typeface="Arial"/>
              </a:rPr>
              <a:t>i</a:t>
            </a:r>
            <a:r>
              <a:rPr sz="1501" b="1" dirty="0">
                <a:latin typeface="Helvetica Light"/>
                <a:cs typeface="Arial"/>
              </a:rPr>
              <a:t>gn</a:t>
            </a:r>
            <a:endParaRPr sz="1501" dirty="0">
              <a:latin typeface="Helvetica Light"/>
              <a:cs typeface="Arial"/>
            </a:endParaRPr>
          </a:p>
        </p:txBody>
      </p:sp>
      <p:grpSp>
        <p:nvGrpSpPr>
          <p:cNvPr id="50" name="Group 49"/>
          <p:cNvGrpSpPr/>
          <p:nvPr/>
        </p:nvGrpSpPr>
        <p:grpSpPr>
          <a:xfrm>
            <a:off x="530" y="893"/>
            <a:ext cx="12187766" cy="736232"/>
            <a:chOff x="0" y="0"/>
            <a:chExt cx="12192000" cy="736424"/>
          </a:xfrm>
        </p:grpSpPr>
        <p:sp>
          <p:nvSpPr>
            <p:cNvPr id="52" name="Rectangle 51"/>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3" name="Rectangle 52"/>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4" name="Parallelogram 53"/>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5928" y="38320"/>
              <a:ext cx="1225145" cy="682418"/>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48" name="object 48"/>
          <p:cNvSpPr txBox="1">
            <a:spLocks noGrp="1"/>
          </p:cNvSpPr>
          <p:nvPr>
            <p:ph type="title"/>
          </p:nvPr>
        </p:nvSpPr>
        <p:spPr>
          <a:xfrm>
            <a:off x="1349308" y="120617"/>
            <a:ext cx="6555569" cy="563476"/>
          </a:xfrm>
          <a:prstGeom prst="rect">
            <a:avLst/>
          </a:prstGeom>
        </p:spPr>
        <p:txBody>
          <a:bodyPr vert="horz" lIns="91416" tIns="45708" rIns="91416" bIns="45708" rtlCol="0" anchor="ctr">
            <a:normAutofit/>
          </a:bodyPr>
          <a:lstStyle/>
          <a:p>
            <a:pPr defTabSz="913852"/>
            <a:r>
              <a:rPr sz="3199" dirty="0">
                <a:solidFill>
                  <a:schemeClr val="bg1"/>
                </a:solidFill>
                <a:latin typeface="Helvetica" charset="0"/>
                <a:cs typeface="Helvetica" charset="0"/>
              </a:rPr>
              <a:t>How Can a Mailer Participate?</a:t>
            </a:r>
          </a:p>
        </p:txBody>
      </p:sp>
    </p:spTree>
    <p:extLst>
      <p:ext uri="{BB962C8B-B14F-4D97-AF65-F5344CB8AC3E}">
        <p14:creationId xmlns:p14="http://schemas.microsoft.com/office/powerpoint/2010/main" val="299812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fineartamerica.com/images-medium-large-5/mail-trucks-cynthia-guinn.jpg"/>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46636" b="13221"/>
          <a:stretch/>
        </p:blipFill>
        <p:spPr bwMode="auto">
          <a:xfrm>
            <a:off x="-1" y="893"/>
            <a:ext cx="12188826" cy="33326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3333534"/>
            <a:ext cx="12188825" cy="352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11" name="Oval 10"/>
          <p:cNvSpPr/>
          <p:nvPr/>
        </p:nvSpPr>
        <p:spPr>
          <a:xfrm>
            <a:off x="371603" y="2464327"/>
            <a:ext cx="1593773" cy="1593771"/>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12" name="Oval 11"/>
          <p:cNvSpPr/>
          <p:nvPr/>
        </p:nvSpPr>
        <p:spPr>
          <a:xfrm>
            <a:off x="2359816" y="2464327"/>
            <a:ext cx="1593773" cy="1593771"/>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13" name="Oval 12"/>
          <p:cNvSpPr/>
          <p:nvPr/>
        </p:nvSpPr>
        <p:spPr>
          <a:xfrm>
            <a:off x="4348028" y="2464327"/>
            <a:ext cx="1593773" cy="1593771"/>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14" name="Oval 13"/>
          <p:cNvSpPr/>
          <p:nvPr/>
        </p:nvSpPr>
        <p:spPr>
          <a:xfrm>
            <a:off x="6336241" y="2464327"/>
            <a:ext cx="1593773" cy="1593771"/>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16" name="Oval 15"/>
          <p:cNvSpPr/>
          <p:nvPr/>
        </p:nvSpPr>
        <p:spPr>
          <a:xfrm>
            <a:off x="8324453" y="2464327"/>
            <a:ext cx="1593773" cy="1593771"/>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18" name="TextBox 17"/>
          <p:cNvSpPr txBox="1"/>
          <p:nvPr/>
        </p:nvSpPr>
        <p:spPr>
          <a:xfrm>
            <a:off x="3772706" y="926856"/>
            <a:ext cx="2950098" cy="476930"/>
          </a:xfrm>
          <a:prstGeom prst="rect">
            <a:avLst/>
          </a:prstGeom>
          <a:solidFill>
            <a:schemeClr val="tx2"/>
          </a:solidFill>
        </p:spPr>
        <p:txBody>
          <a:bodyPr wrap="square" rtlCol="0" anchor="ctr">
            <a:spAutoFit/>
          </a:bodyPr>
          <a:lstStyle/>
          <a:p>
            <a:pPr algn="ctr" defTabSz="914126">
              <a:lnSpc>
                <a:spcPts val="2999"/>
              </a:lnSpc>
            </a:pPr>
            <a:r>
              <a:rPr lang="en-US" sz="1999" b="1" dirty="0">
                <a:solidFill>
                  <a:srgbClr val="FFFFFF"/>
                </a:solidFill>
                <a:latin typeface="Raleway" charset="0"/>
                <a:ea typeface="Raleway" charset="0"/>
                <a:cs typeface="Raleway" charset="0"/>
              </a:rPr>
              <a:t>What is</a:t>
            </a:r>
          </a:p>
        </p:txBody>
      </p:sp>
      <p:sp>
        <p:nvSpPr>
          <p:cNvPr id="19" name="TextBox 18"/>
          <p:cNvSpPr txBox="1"/>
          <p:nvPr/>
        </p:nvSpPr>
        <p:spPr>
          <a:xfrm>
            <a:off x="5068734" y="1401294"/>
            <a:ext cx="3343531" cy="476930"/>
          </a:xfrm>
          <a:prstGeom prst="rect">
            <a:avLst/>
          </a:prstGeom>
          <a:solidFill>
            <a:schemeClr val="tx1"/>
          </a:solidFill>
        </p:spPr>
        <p:txBody>
          <a:bodyPr wrap="square" rtlCol="0" anchor="ctr">
            <a:spAutoFit/>
          </a:bodyPr>
          <a:lstStyle/>
          <a:p>
            <a:pPr algn="ctr" defTabSz="914126">
              <a:lnSpc>
                <a:spcPts val="2999"/>
              </a:lnSpc>
            </a:pPr>
            <a:r>
              <a:rPr lang="en-US" sz="1999" b="1" dirty="0">
                <a:solidFill>
                  <a:srgbClr val="FFFFFF"/>
                </a:solidFill>
                <a:latin typeface="Raleway" charset="0"/>
                <a:ea typeface="Raleway" charset="0"/>
                <a:cs typeface="Raleway" charset="0"/>
              </a:rPr>
              <a:t>Informed Visibility?</a:t>
            </a:r>
          </a:p>
        </p:txBody>
      </p:sp>
      <p:sp>
        <p:nvSpPr>
          <p:cNvPr id="24" name="Rectangle 23"/>
          <p:cNvSpPr/>
          <p:nvPr/>
        </p:nvSpPr>
        <p:spPr>
          <a:xfrm>
            <a:off x="8845535" y="2769337"/>
            <a:ext cx="551609" cy="861550"/>
          </a:xfrm>
          <a:prstGeom prst="rect">
            <a:avLst/>
          </a:prstGeom>
        </p:spPr>
        <p:txBody>
          <a:bodyPr wrap="none" anchor="ctr">
            <a:spAutoFit/>
          </a:bodyPr>
          <a:lstStyle/>
          <a:p>
            <a:pPr algn="ctr" defTabSz="914126"/>
            <a:r>
              <a:rPr lang="en-US" sz="4999" dirty="0">
                <a:solidFill>
                  <a:srgbClr val="FFFFFF"/>
                </a:solidFill>
                <a:latin typeface="FontAwesome" pitchFamily="2" charset="0"/>
              </a:rPr>
              <a:t></a:t>
            </a:r>
          </a:p>
        </p:txBody>
      </p:sp>
      <p:sp>
        <p:nvSpPr>
          <p:cNvPr id="26" name="Rectangle 25"/>
          <p:cNvSpPr/>
          <p:nvPr/>
        </p:nvSpPr>
        <p:spPr>
          <a:xfrm>
            <a:off x="755664" y="2769337"/>
            <a:ext cx="825652" cy="861550"/>
          </a:xfrm>
          <a:prstGeom prst="rect">
            <a:avLst/>
          </a:prstGeom>
        </p:spPr>
        <p:txBody>
          <a:bodyPr wrap="none" anchor="ctr">
            <a:spAutoFit/>
          </a:bodyPr>
          <a:lstStyle/>
          <a:p>
            <a:pPr algn="ctr" defTabSz="914126"/>
            <a:r>
              <a:rPr lang="en-US" sz="4999" dirty="0">
                <a:solidFill>
                  <a:srgbClr val="FFFFFF"/>
                </a:solidFill>
                <a:latin typeface="FontAwesome" pitchFamily="2" charset="0"/>
              </a:rPr>
              <a:t></a:t>
            </a:r>
          </a:p>
        </p:txBody>
      </p:sp>
      <p:sp>
        <p:nvSpPr>
          <p:cNvPr id="27" name="Rectangle 26"/>
          <p:cNvSpPr/>
          <p:nvPr/>
        </p:nvSpPr>
        <p:spPr>
          <a:xfrm>
            <a:off x="2698202" y="2769337"/>
            <a:ext cx="917000" cy="861550"/>
          </a:xfrm>
          <a:prstGeom prst="rect">
            <a:avLst/>
          </a:prstGeom>
        </p:spPr>
        <p:txBody>
          <a:bodyPr wrap="none" anchor="ctr">
            <a:spAutoFit/>
          </a:bodyPr>
          <a:lstStyle/>
          <a:p>
            <a:pPr algn="ctr" defTabSz="914126"/>
            <a:r>
              <a:rPr lang="en-US" sz="4999" dirty="0">
                <a:solidFill>
                  <a:srgbClr val="FFFFFF"/>
                </a:solidFill>
                <a:latin typeface="FontAwesome" pitchFamily="2" charset="0"/>
              </a:rPr>
              <a:t></a:t>
            </a:r>
          </a:p>
        </p:txBody>
      </p:sp>
      <p:sp>
        <p:nvSpPr>
          <p:cNvPr id="28" name="TextBox 27"/>
          <p:cNvSpPr txBox="1"/>
          <p:nvPr/>
        </p:nvSpPr>
        <p:spPr>
          <a:xfrm>
            <a:off x="371603" y="4112084"/>
            <a:ext cx="1593773" cy="1076937"/>
          </a:xfrm>
          <a:prstGeom prst="rect">
            <a:avLst/>
          </a:prstGeom>
          <a:noFill/>
        </p:spPr>
        <p:txBody>
          <a:bodyPr wrap="square" rtlCol="0" anchor="t">
            <a:spAutoFit/>
          </a:bodyPr>
          <a:lstStyle/>
          <a:p>
            <a:pPr algn="ctr" defTabSz="914126"/>
            <a:r>
              <a:rPr lang="en-US" sz="1600" dirty="0">
                <a:solidFill>
                  <a:srgbClr val="193787">
                    <a:lumMod val="60000"/>
                    <a:lumOff val="40000"/>
                  </a:srgbClr>
                </a:solidFill>
                <a:latin typeface="Raleway" charset="0"/>
                <a:ea typeface="Raleway" charset="0"/>
                <a:cs typeface="Raleway" charset="0"/>
              </a:rPr>
              <a:t>Event-Driven Internal Measurement of Mail</a:t>
            </a:r>
          </a:p>
        </p:txBody>
      </p:sp>
      <p:sp>
        <p:nvSpPr>
          <p:cNvPr id="29" name="TextBox 28"/>
          <p:cNvSpPr txBox="1"/>
          <p:nvPr/>
        </p:nvSpPr>
        <p:spPr>
          <a:xfrm>
            <a:off x="2159551" y="4112084"/>
            <a:ext cx="1998531" cy="1076937"/>
          </a:xfrm>
          <a:prstGeom prst="rect">
            <a:avLst/>
          </a:prstGeom>
          <a:noFill/>
        </p:spPr>
        <p:txBody>
          <a:bodyPr wrap="square" rtlCol="0" anchor="t">
            <a:spAutoFit/>
          </a:bodyPr>
          <a:lstStyle/>
          <a:p>
            <a:pPr algn="ctr" defTabSz="914126"/>
            <a:r>
              <a:rPr lang="en-US" sz="1600" dirty="0">
                <a:solidFill>
                  <a:srgbClr val="E61E28"/>
                </a:solidFill>
                <a:latin typeface="Raleway" charset="0"/>
                <a:ea typeface="Raleway" charset="0"/>
                <a:cs typeface="Raleway" charset="0"/>
              </a:rPr>
              <a:t>Near </a:t>
            </a:r>
            <a:br>
              <a:rPr lang="en-US" sz="1600" dirty="0">
                <a:solidFill>
                  <a:srgbClr val="E61E28"/>
                </a:solidFill>
                <a:latin typeface="Raleway" charset="0"/>
                <a:ea typeface="Raleway" charset="0"/>
                <a:cs typeface="Raleway" charset="0"/>
              </a:rPr>
            </a:br>
            <a:r>
              <a:rPr lang="en-US" sz="1600" dirty="0">
                <a:solidFill>
                  <a:srgbClr val="E61E28"/>
                </a:solidFill>
                <a:latin typeface="Raleway" charset="0"/>
                <a:ea typeface="Raleway" charset="0"/>
                <a:cs typeface="Raleway" charset="0"/>
              </a:rPr>
              <a:t>Real-Time Service Performance Diagnostics</a:t>
            </a:r>
          </a:p>
        </p:txBody>
      </p:sp>
      <p:sp>
        <p:nvSpPr>
          <p:cNvPr id="30" name="TextBox 29"/>
          <p:cNvSpPr txBox="1"/>
          <p:nvPr/>
        </p:nvSpPr>
        <p:spPr>
          <a:xfrm>
            <a:off x="4158082" y="4112084"/>
            <a:ext cx="1982124" cy="830781"/>
          </a:xfrm>
          <a:prstGeom prst="rect">
            <a:avLst/>
          </a:prstGeom>
          <a:noFill/>
        </p:spPr>
        <p:txBody>
          <a:bodyPr wrap="square" rtlCol="0" anchor="t">
            <a:spAutoFit/>
          </a:bodyPr>
          <a:lstStyle/>
          <a:p>
            <a:pPr algn="ctr" defTabSz="914126"/>
            <a:r>
              <a:rPr lang="en-US" sz="1600" dirty="0">
                <a:solidFill>
                  <a:srgbClr val="1EAF96"/>
                </a:solidFill>
                <a:latin typeface="Raleway" charset="0"/>
                <a:ea typeface="Raleway" charset="0"/>
                <a:cs typeface="Raleway" charset="0"/>
              </a:rPr>
              <a:t>Mail Inventory Management of Mail and Packages</a:t>
            </a:r>
          </a:p>
        </p:txBody>
      </p:sp>
      <p:sp>
        <p:nvSpPr>
          <p:cNvPr id="31" name="TextBox 30"/>
          <p:cNvSpPr txBox="1"/>
          <p:nvPr/>
        </p:nvSpPr>
        <p:spPr>
          <a:xfrm>
            <a:off x="6176839" y="4112084"/>
            <a:ext cx="1948408" cy="830781"/>
          </a:xfrm>
          <a:prstGeom prst="rect">
            <a:avLst/>
          </a:prstGeom>
          <a:noFill/>
        </p:spPr>
        <p:txBody>
          <a:bodyPr wrap="square" rtlCol="0" anchor="t">
            <a:spAutoFit/>
          </a:bodyPr>
          <a:lstStyle/>
          <a:p>
            <a:pPr algn="ctr" defTabSz="914126"/>
            <a:r>
              <a:rPr lang="en-US" sz="1600" dirty="0">
                <a:solidFill>
                  <a:srgbClr val="14AFE6"/>
                </a:solidFill>
                <a:latin typeface="Raleway" charset="0"/>
                <a:ea typeface="Raleway" charset="0"/>
                <a:cs typeface="Raleway" charset="0"/>
              </a:rPr>
              <a:t>Predictive Workloads on Mail and Packages</a:t>
            </a:r>
          </a:p>
        </p:txBody>
      </p:sp>
      <p:sp>
        <p:nvSpPr>
          <p:cNvPr id="32" name="TextBox 31"/>
          <p:cNvSpPr txBox="1"/>
          <p:nvPr/>
        </p:nvSpPr>
        <p:spPr>
          <a:xfrm>
            <a:off x="8214085" y="4112084"/>
            <a:ext cx="1900861" cy="830781"/>
          </a:xfrm>
          <a:prstGeom prst="rect">
            <a:avLst/>
          </a:prstGeom>
          <a:noFill/>
        </p:spPr>
        <p:txBody>
          <a:bodyPr wrap="square" rtlCol="0" anchor="t">
            <a:spAutoFit/>
          </a:bodyPr>
          <a:lstStyle/>
          <a:p>
            <a:pPr algn="ctr" defTabSz="914126"/>
            <a:r>
              <a:rPr lang="en-US" sz="1600" dirty="0">
                <a:solidFill>
                  <a:srgbClr val="91C32E"/>
                </a:solidFill>
                <a:latin typeface="Raleway" charset="0"/>
                <a:ea typeface="Raleway" charset="0"/>
                <a:cs typeface="Raleway" charset="0"/>
              </a:rPr>
              <a:t>End-to-End Tracking of Mail and Packages</a:t>
            </a:r>
          </a:p>
        </p:txBody>
      </p:sp>
      <p:sp>
        <p:nvSpPr>
          <p:cNvPr id="33" name="TextBox 32"/>
          <p:cNvSpPr txBox="1"/>
          <p:nvPr/>
        </p:nvSpPr>
        <p:spPr>
          <a:xfrm>
            <a:off x="1303441" y="5520185"/>
            <a:ext cx="9598786" cy="815396"/>
          </a:xfrm>
          <a:prstGeom prst="rect">
            <a:avLst/>
          </a:prstGeom>
          <a:noFill/>
        </p:spPr>
        <p:txBody>
          <a:bodyPr wrap="square" rtlCol="0" anchor="t">
            <a:spAutoFit/>
          </a:bodyPr>
          <a:lstStyle/>
          <a:p>
            <a:pPr algn="ctr" defTabSz="914126">
              <a:spcAft>
                <a:spcPts val="1799"/>
              </a:spcAft>
            </a:pPr>
            <a:r>
              <a:rPr lang="en-US" sz="1600" dirty="0">
                <a:solidFill>
                  <a:srgbClr val="64696E"/>
                </a:solidFill>
                <a:latin typeface="Raleway Medium" charset="0"/>
                <a:ea typeface="Raleway Medium" charset="0"/>
                <a:cs typeface="Raleway Medium" charset="0"/>
              </a:rPr>
              <a:t>Near, real-time enterprise system that will be the single source of all mail visibility information.</a:t>
            </a:r>
          </a:p>
          <a:p>
            <a:pPr algn="ctr" defTabSz="914126">
              <a:spcAft>
                <a:spcPts val="1799"/>
              </a:spcAft>
            </a:pPr>
            <a:r>
              <a:rPr lang="en-US" sz="1600" dirty="0">
                <a:solidFill>
                  <a:srgbClr val="64696E"/>
                </a:solidFill>
                <a:latin typeface="Raleway Medium" charset="0"/>
                <a:ea typeface="Raleway Medium" charset="0"/>
                <a:cs typeface="Raleway Medium" charset="0"/>
              </a:rPr>
              <a:t>Leverages data to provide business intelligence for USPS and the Mailing Industry, delivering: </a:t>
            </a:r>
          </a:p>
        </p:txBody>
      </p:sp>
      <p:sp>
        <p:nvSpPr>
          <p:cNvPr id="34" name="Rectangle 33"/>
          <p:cNvSpPr/>
          <p:nvPr/>
        </p:nvSpPr>
        <p:spPr>
          <a:xfrm>
            <a:off x="5831081" y="5140865"/>
            <a:ext cx="526660" cy="58428"/>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000000"/>
              </a:solidFill>
              <a:latin typeface="Calibri" panose="020F0502020204030204"/>
            </a:endParaRPr>
          </a:p>
        </p:txBody>
      </p:sp>
      <p:sp>
        <p:nvSpPr>
          <p:cNvPr id="36" name="Oval 35"/>
          <p:cNvSpPr/>
          <p:nvPr/>
        </p:nvSpPr>
        <p:spPr>
          <a:xfrm>
            <a:off x="10309494" y="2464327"/>
            <a:ext cx="1593773" cy="1593771"/>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Calibri" panose="020F0502020204030204"/>
            </a:endParaRPr>
          </a:p>
        </p:txBody>
      </p:sp>
      <p:sp>
        <p:nvSpPr>
          <p:cNvPr id="37" name="Rectangle 36"/>
          <p:cNvSpPr/>
          <p:nvPr/>
        </p:nvSpPr>
        <p:spPr>
          <a:xfrm>
            <a:off x="10739228" y="2769337"/>
            <a:ext cx="734305" cy="861550"/>
          </a:xfrm>
          <a:prstGeom prst="rect">
            <a:avLst/>
          </a:prstGeom>
        </p:spPr>
        <p:txBody>
          <a:bodyPr wrap="none" anchor="ctr">
            <a:spAutoFit/>
          </a:bodyPr>
          <a:lstStyle/>
          <a:p>
            <a:pPr algn="ctr" defTabSz="914126"/>
            <a:r>
              <a:rPr lang="en-US" sz="4999" dirty="0">
                <a:solidFill>
                  <a:srgbClr val="FFFFFF"/>
                </a:solidFill>
                <a:latin typeface="FontAwesome" pitchFamily="2" charset="0"/>
              </a:rPr>
              <a:t></a:t>
            </a:r>
          </a:p>
        </p:txBody>
      </p:sp>
      <p:sp>
        <p:nvSpPr>
          <p:cNvPr id="38" name="TextBox 37"/>
          <p:cNvSpPr txBox="1"/>
          <p:nvPr/>
        </p:nvSpPr>
        <p:spPr>
          <a:xfrm>
            <a:off x="10199126" y="4112084"/>
            <a:ext cx="1900861" cy="338466"/>
          </a:xfrm>
          <a:prstGeom prst="rect">
            <a:avLst/>
          </a:prstGeom>
          <a:noFill/>
        </p:spPr>
        <p:txBody>
          <a:bodyPr wrap="square" rtlCol="0" anchor="t">
            <a:spAutoFit/>
          </a:bodyPr>
          <a:lstStyle/>
          <a:p>
            <a:pPr algn="ctr" defTabSz="914126"/>
            <a:r>
              <a:rPr lang="en-US" sz="1600" dirty="0">
                <a:solidFill>
                  <a:srgbClr val="FFAA19"/>
                </a:solidFill>
                <a:latin typeface="Raleway" charset="0"/>
                <a:ea typeface="Raleway" charset="0"/>
                <a:cs typeface="Raleway" charset="0"/>
              </a:rPr>
              <a:t>Ease of Use</a:t>
            </a:r>
          </a:p>
        </p:txBody>
      </p:sp>
      <p:pic>
        <p:nvPicPr>
          <p:cNvPr id="4" name="Picture 3"/>
          <p:cNvPicPr>
            <a:picLocks noChangeAspect="1"/>
          </p:cNvPicPr>
          <p:nvPr/>
        </p:nvPicPr>
        <p:blipFill>
          <a:blip r:embed="rId4"/>
          <a:stretch>
            <a:fillRect/>
          </a:stretch>
        </p:blipFill>
        <p:spPr>
          <a:xfrm>
            <a:off x="6881128" y="2794165"/>
            <a:ext cx="605572" cy="720496"/>
          </a:xfrm>
          <a:prstGeom prst="rect">
            <a:avLst/>
          </a:prstGeom>
        </p:spPr>
      </p:pic>
      <p:pic>
        <p:nvPicPr>
          <p:cNvPr id="5" name="Picture 4"/>
          <p:cNvPicPr>
            <a:picLocks noChangeAspect="1"/>
          </p:cNvPicPr>
          <p:nvPr/>
        </p:nvPicPr>
        <p:blipFill>
          <a:blip r:embed="rId5"/>
          <a:stretch>
            <a:fillRect/>
          </a:stretch>
        </p:blipFill>
        <p:spPr>
          <a:xfrm>
            <a:off x="4866643" y="2860277"/>
            <a:ext cx="762223" cy="708130"/>
          </a:xfrm>
          <a:prstGeom prst="rect">
            <a:avLst/>
          </a:prstGeom>
        </p:spPr>
      </p:pic>
    </p:spTree>
    <p:extLst>
      <p:ext uri="{BB962C8B-B14F-4D97-AF65-F5344CB8AC3E}">
        <p14:creationId xmlns:p14="http://schemas.microsoft.com/office/powerpoint/2010/main" val="20041875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EA2FEFA-E5E5-4AE4-B7DF-E35CAFF7F97E}"/>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8</a:t>
            </a:fld>
            <a:endParaRPr lang="en-US">
              <a:solidFill>
                <a:prstClr val="black">
                  <a:tint val="75000"/>
                </a:prstClr>
              </a:solidFill>
            </a:endParaRPr>
          </a:p>
        </p:txBody>
      </p:sp>
      <p:pic>
        <p:nvPicPr>
          <p:cNvPr id="3" name="Picture Placeholder 42">
            <a:extLst>
              <a:ext uri="{FF2B5EF4-FFF2-40B4-BE49-F238E27FC236}">
                <a16:creationId xmlns="" xmlns:a16="http://schemas.microsoft.com/office/drawing/2014/main" id="{83FE762F-BCFB-4AA4-B836-48BBAF43B1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0" t="-32227" r="-7420" b="161"/>
          <a:stretch/>
        </p:blipFill>
        <p:spPr>
          <a:xfrm>
            <a:off x="-939800" y="-2433638"/>
            <a:ext cx="14028738" cy="6913563"/>
          </a:xfrm>
          <a:prstGeom prst="ellipse">
            <a:avLst/>
          </a:prstGeom>
        </p:spPr>
      </p:pic>
      <p:sp>
        <p:nvSpPr>
          <p:cNvPr id="4" name="Chord 3">
            <a:extLst>
              <a:ext uri="{FF2B5EF4-FFF2-40B4-BE49-F238E27FC236}">
                <a16:creationId xmlns="" xmlns:a16="http://schemas.microsoft.com/office/drawing/2014/main" id="{B3B7883E-044E-4EF6-8F0C-0CDAA992B876}"/>
              </a:ext>
            </a:extLst>
          </p:cNvPr>
          <p:cNvSpPr/>
          <p:nvPr/>
        </p:nvSpPr>
        <p:spPr>
          <a:xfrm>
            <a:off x="-954741" y="-2286000"/>
            <a:ext cx="14057284" cy="6903589"/>
          </a:xfrm>
          <a:prstGeom prst="chord">
            <a:avLst>
              <a:gd name="adj1" fmla="val 21031473"/>
              <a:gd name="adj2" fmla="val 11391449"/>
            </a:avLst>
          </a:prstGeom>
          <a:gradFill>
            <a:gsLst>
              <a:gs pos="25000">
                <a:schemeClr val="accent3">
                  <a:alpha val="92000"/>
                </a:schemeClr>
              </a:gs>
              <a:gs pos="88000">
                <a:schemeClr val="accent4">
                  <a:alpha val="8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 xmlns:a16="http://schemas.microsoft.com/office/drawing/2014/main" id="{098DD86C-61F5-44AB-906A-5EB5D47A7CEA}"/>
              </a:ext>
            </a:extLst>
          </p:cNvPr>
          <p:cNvGrpSpPr/>
          <p:nvPr/>
        </p:nvGrpSpPr>
        <p:grpSpPr>
          <a:xfrm>
            <a:off x="4900626" y="3032744"/>
            <a:ext cx="2032852" cy="2032852"/>
            <a:chOff x="5087812" y="1367769"/>
            <a:chExt cx="2032852" cy="2032852"/>
          </a:xfrm>
          <a:solidFill>
            <a:schemeClr val="accent6">
              <a:lumMod val="60000"/>
              <a:lumOff val="40000"/>
            </a:schemeClr>
          </a:solidFill>
        </p:grpSpPr>
        <p:sp>
          <p:nvSpPr>
            <p:cNvPr id="6" name="Oval 5">
              <a:extLst>
                <a:ext uri="{FF2B5EF4-FFF2-40B4-BE49-F238E27FC236}">
                  <a16:creationId xmlns="" xmlns:a16="http://schemas.microsoft.com/office/drawing/2014/main" id="{8C77D249-0DA8-4A3F-A304-452DE468EB53}"/>
                </a:ext>
              </a:extLst>
            </p:cNvPr>
            <p:cNvSpPr/>
            <p:nvPr/>
          </p:nvSpPr>
          <p:spPr>
            <a:xfrm>
              <a:off x="5087812" y="1367769"/>
              <a:ext cx="2032852" cy="203285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 xmlns:a16="http://schemas.microsoft.com/office/drawing/2014/main" id="{37A4EF71-3D34-46D0-915D-E18148183244}"/>
                </a:ext>
              </a:extLst>
            </p:cNvPr>
            <p:cNvSpPr/>
            <p:nvPr/>
          </p:nvSpPr>
          <p:spPr bwMode="auto">
            <a:xfrm>
              <a:off x="5287849" y="1550695"/>
              <a:ext cx="1667003" cy="1667000"/>
            </a:xfrm>
            <a:prstGeom prst="ellipse">
              <a:avLst/>
            </a:prstGeom>
            <a:grp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Raleway" panose="020B0003030101060003" pitchFamily="34" charset="0"/>
                  <a:ea typeface="ヒラギノ角ゴ Pro W3" pitchFamily="1" charset="-128"/>
                </a:rPr>
                <a:t>PostalOne! Container and Tray Visibility</a:t>
              </a:r>
            </a:p>
          </p:txBody>
        </p:sp>
      </p:grpSp>
      <p:sp>
        <p:nvSpPr>
          <p:cNvPr id="8" name="Shape 7">
            <a:extLst>
              <a:ext uri="{FF2B5EF4-FFF2-40B4-BE49-F238E27FC236}">
                <a16:creationId xmlns="" xmlns:a16="http://schemas.microsoft.com/office/drawing/2014/main" id="{302BC8D3-3C54-4E62-BF01-E651F45BC803}"/>
              </a:ext>
            </a:extLst>
          </p:cNvPr>
          <p:cNvSpPr/>
          <p:nvPr/>
        </p:nvSpPr>
        <p:spPr>
          <a:xfrm>
            <a:off x="3624085" y="3124200"/>
            <a:ext cx="4905060" cy="2519969"/>
          </a:xfrm>
          <a:prstGeom prst="funnel">
            <a:avLst/>
          </a:prstGeom>
          <a:solidFill>
            <a:schemeClr val="bg1">
              <a:lumMod val="95000"/>
              <a:alpha val="40000"/>
            </a:schemeClr>
          </a:solidFill>
          <a:ln w="38100">
            <a:solidFill>
              <a:srgbClr val="F2F2F2">
                <a:alpha val="40000"/>
              </a:srgb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Title 1">
            <a:extLst>
              <a:ext uri="{FF2B5EF4-FFF2-40B4-BE49-F238E27FC236}">
                <a16:creationId xmlns="" xmlns:a16="http://schemas.microsoft.com/office/drawing/2014/main" id="{390D7FD6-FA7C-4D26-AC17-CD31AA15E260}"/>
              </a:ext>
            </a:extLst>
          </p:cNvPr>
          <p:cNvSpPr txBox="1">
            <a:spLocks/>
          </p:cNvSpPr>
          <p:nvPr/>
        </p:nvSpPr>
        <p:spPr>
          <a:xfrm>
            <a:off x="713356" y="228600"/>
            <a:ext cx="10779210" cy="484015"/>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dirty="0">
                <a:solidFill>
                  <a:srgbClr val="FFFFFF"/>
                </a:solidFill>
              </a:rPr>
              <a:t>Mail Tracking &amp; Reporting</a:t>
            </a:r>
          </a:p>
        </p:txBody>
      </p:sp>
      <p:sp>
        <p:nvSpPr>
          <p:cNvPr id="10" name="Subtitle 2">
            <a:extLst>
              <a:ext uri="{FF2B5EF4-FFF2-40B4-BE49-F238E27FC236}">
                <a16:creationId xmlns="" xmlns:a16="http://schemas.microsoft.com/office/drawing/2014/main" id="{652987AD-B030-475E-8F42-D6F6CE2FBF7C}"/>
              </a:ext>
            </a:extLst>
          </p:cNvPr>
          <p:cNvSpPr txBox="1">
            <a:spLocks/>
          </p:cNvSpPr>
          <p:nvPr/>
        </p:nvSpPr>
        <p:spPr>
          <a:xfrm>
            <a:off x="704807" y="879939"/>
            <a:ext cx="10779210" cy="1029973"/>
          </a:xfrm>
          <a:prstGeom prst="rect">
            <a:avLst/>
          </a:prstGeom>
        </p:spPr>
        <p:txBody>
          <a:bodyPr>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Helvetica" charset="0"/>
                <a:ea typeface="Helvetica" charset="0"/>
                <a:cs typeface="Helvetica" charset="0"/>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Helvetica" charset="0"/>
                <a:ea typeface="Helvetica" charset="0"/>
                <a:cs typeface="Helvetica"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Helvetica" charset="0"/>
                <a:ea typeface="Helvetica" charset="0"/>
                <a:cs typeface="Helvetica"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r>
              <a:rPr lang="en-US" sz="1800" dirty="0">
                <a:solidFill>
                  <a:srgbClr val="FFFFFF"/>
                </a:solidFill>
                <a:latin typeface="Helvetica" panose="020B0604020202020204" pitchFamily="34" charset="0"/>
                <a:ea typeface="Raleway Medium" charset="0"/>
                <a:cs typeface="Helvetica" panose="020B0604020202020204" pitchFamily="34" charset="0"/>
              </a:rPr>
              <a:t>Provides mailers visibility of letters and flats and their aggregates (bundles, handling units and containers)</a:t>
            </a:r>
          </a:p>
        </p:txBody>
      </p:sp>
      <p:sp>
        <p:nvSpPr>
          <p:cNvPr id="12" name="Rectangle 11">
            <a:extLst>
              <a:ext uri="{FF2B5EF4-FFF2-40B4-BE49-F238E27FC236}">
                <a16:creationId xmlns="" xmlns:a16="http://schemas.microsoft.com/office/drawing/2014/main" id="{A4D128CF-6B3B-45D0-B347-745C97C38ACA}"/>
              </a:ext>
            </a:extLst>
          </p:cNvPr>
          <p:cNvSpPr/>
          <p:nvPr/>
        </p:nvSpPr>
        <p:spPr>
          <a:xfrm>
            <a:off x="3499594" y="5063687"/>
            <a:ext cx="803425" cy="784830"/>
          </a:xfrm>
          <a:prstGeom prst="rect">
            <a:avLst/>
          </a:prstGeom>
        </p:spPr>
        <p:txBody>
          <a:bodyPr wrap="none" anchor="ctr">
            <a:spAutoFit/>
          </a:bodyPr>
          <a:lstStyle/>
          <a:p>
            <a:pPr algn="ctr"/>
            <a:r>
              <a:rPr lang="en-US" sz="4500" dirty="0">
                <a:solidFill>
                  <a:srgbClr val="FFFFFF"/>
                </a:solidFill>
                <a:latin typeface="FontAwesome" pitchFamily="2" charset="0"/>
              </a:rPr>
              <a:t></a:t>
            </a:r>
          </a:p>
        </p:txBody>
      </p:sp>
      <p:cxnSp>
        <p:nvCxnSpPr>
          <p:cNvPr id="13" name="Straight Connector 12">
            <a:extLst>
              <a:ext uri="{FF2B5EF4-FFF2-40B4-BE49-F238E27FC236}">
                <a16:creationId xmlns="" xmlns:a16="http://schemas.microsoft.com/office/drawing/2014/main" id="{0CF90DA0-F00C-4E73-B4ED-089F1626355B}"/>
              </a:ext>
            </a:extLst>
          </p:cNvPr>
          <p:cNvCxnSpPr/>
          <p:nvPr/>
        </p:nvCxnSpPr>
        <p:spPr>
          <a:xfrm>
            <a:off x="3084546" y="5643265"/>
            <a:ext cx="2929076" cy="0"/>
          </a:xfrm>
          <a:prstGeom prst="line">
            <a:avLst/>
          </a:prstGeom>
          <a:ln w="12700">
            <a:solidFill>
              <a:schemeClr val="tx1">
                <a:alpha val="35000"/>
              </a:schemeClr>
            </a:solidFill>
            <a:head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E909432C-7A0F-4A27-8C68-503DCB8F6FA4}"/>
              </a:ext>
            </a:extLst>
          </p:cNvPr>
          <p:cNvSpPr txBox="1"/>
          <p:nvPr/>
        </p:nvSpPr>
        <p:spPr>
          <a:xfrm>
            <a:off x="244051" y="5181600"/>
            <a:ext cx="2840575" cy="923330"/>
          </a:xfrm>
          <a:prstGeom prst="rect">
            <a:avLst/>
          </a:prstGeom>
          <a:noFill/>
        </p:spPr>
        <p:txBody>
          <a:bodyPr wrap="square" rtlCol="0" anchor="ctr">
            <a:spAutoFit/>
          </a:bodyPr>
          <a:lstStyle/>
          <a:p>
            <a:pPr algn="r"/>
            <a:r>
              <a:rPr lang="en-US" b="1" cap="all" dirty="0">
                <a:latin typeface="Raleway" charset="0"/>
                <a:ea typeface="Raleway" charset="0"/>
                <a:cs typeface="Raleway" charset="0"/>
              </a:rPr>
              <a:t>Consolidates Mail Tracking into a Single System</a:t>
            </a:r>
          </a:p>
        </p:txBody>
      </p:sp>
      <p:grpSp>
        <p:nvGrpSpPr>
          <p:cNvPr id="15" name="Group 14">
            <a:extLst>
              <a:ext uri="{FF2B5EF4-FFF2-40B4-BE49-F238E27FC236}">
                <a16:creationId xmlns="" xmlns:a16="http://schemas.microsoft.com/office/drawing/2014/main" id="{E8D7AF54-DB42-4CC5-895E-F566E85DEA74}"/>
              </a:ext>
            </a:extLst>
          </p:cNvPr>
          <p:cNvGrpSpPr/>
          <p:nvPr/>
        </p:nvGrpSpPr>
        <p:grpSpPr>
          <a:xfrm>
            <a:off x="3491139" y="1902588"/>
            <a:ext cx="2066536" cy="2406075"/>
            <a:chOff x="3597796" y="1810788"/>
            <a:chExt cx="2066536" cy="2406075"/>
          </a:xfrm>
        </p:grpSpPr>
        <p:sp>
          <p:nvSpPr>
            <p:cNvPr id="16" name="Oval 15">
              <a:extLst>
                <a:ext uri="{FF2B5EF4-FFF2-40B4-BE49-F238E27FC236}">
                  <a16:creationId xmlns="" xmlns:a16="http://schemas.microsoft.com/office/drawing/2014/main" id="{F697995A-E17B-465B-A8B6-337400587286}"/>
                </a:ext>
              </a:extLst>
            </p:cNvPr>
            <p:cNvSpPr/>
            <p:nvPr/>
          </p:nvSpPr>
          <p:spPr>
            <a:xfrm>
              <a:off x="3631480" y="1810788"/>
              <a:ext cx="2032852" cy="2032852"/>
            </a:xfrm>
            <a:prstGeom prst="ellipse">
              <a:avLst/>
            </a:prstGeom>
            <a:solidFill>
              <a:schemeClr val="tx1">
                <a:alpha val="6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 xmlns:a16="http://schemas.microsoft.com/office/drawing/2014/main" id="{E5CE74E8-9ABB-48B6-AC73-B7633AD9E544}"/>
                </a:ext>
              </a:extLst>
            </p:cNvPr>
            <p:cNvSpPr/>
            <p:nvPr/>
          </p:nvSpPr>
          <p:spPr bwMode="auto">
            <a:xfrm>
              <a:off x="3597796" y="2549863"/>
              <a:ext cx="1667003" cy="1667000"/>
            </a:xfrm>
            <a:prstGeom prst="ellipse">
              <a:avLst/>
            </a:prstGeom>
            <a:solidFill>
              <a:schemeClr val="accent5">
                <a:lumMod val="75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Raleway" panose="020B0003030101060003" pitchFamily="34" charset="0"/>
                  <a:ea typeface="ヒラギノ角ゴ Pro W3" pitchFamily="1" charset="-128"/>
                </a:rPr>
                <a:t>Bundle Visibility</a:t>
              </a:r>
            </a:p>
          </p:txBody>
        </p:sp>
      </p:grpSp>
      <p:pic>
        <p:nvPicPr>
          <p:cNvPr id="18" name="Picture 17">
            <a:extLst>
              <a:ext uri="{FF2B5EF4-FFF2-40B4-BE49-F238E27FC236}">
                <a16:creationId xmlns="" xmlns:a16="http://schemas.microsoft.com/office/drawing/2014/main" id="{DCC7D94D-967F-448B-969F-136AE692155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08286" y="5743438"/>
            <a:ext cx="1775428" cy="1043518"/>
          </a:xfrm>
          <a:prstGeom prst="rect">
            <a:avLst/>
          </a:prstGeom>
        </p:spPr>
      </p:pic>
      <p:grpSp>
        <p:nvGrpSpPr>
          <p:cNvPr id="19" name="Group 18">
            <a:extLst>
              <a:ext uri="{FF2B5EF4-FFF2-40B4-BE49-F238E27FC236}">
                <a16:creationId xmlns="" xmlns:a16="http://schemas.microsoft.com/office/drawing/2014/main" id="{C61D5942-0230-4769-BE2C-62939B11ECB3}"/>
              </a:ext>
            </a:extLst>
          </p:cNvPr>
          <p:cNvGrpSpPr/>
          <p:nvPr/>
        </p:nvGrpSpPr>
        <p:grpSpPr>
          <a:xfrm>
            <a:off x="6501689" y="2113013"/>
            <a:ext cx="2032852" cy="2032852"/>
            <a:chOff x="6395910" y="1969515"/>
            <a:chExt cx="2032852" cy="2032852"/>
          </a:xfrm>
        </p:grpSpPr>
        <p:sp>
          <p:nvSpPr>
            <p:cNvPr id="20" name="Oval 19">
              <a:extLst>
                <a:ext uri="{FF2B5EF4-FFF2-40B4-BE49-F238E27FC236}">
                  <a16:creationId xmlns="" xmlns:a16="http://schemas.microsoft.com/office/drawing/2014/main" id="{1B97EC05-3C10-41D7-8A04-BD5AF8B24C4B}"/>
                </a:ext>
              </a:extLst>
            </p:cNvPr>
            <p:cNvSpPr/>
            <p:nvPr/>
          </p:nvSpPr>
          <p:spPr>
            <a:xfrm>
              <a:off x="6395910" y="1969515"/>
              <a:ext cx="2032852" cy="2032852"/>
            </a:xfrm>
            <a:prstGeom prst="ellipse">
              <a:avLst/>
            </a:prstGeom>
            <a:solidFill>
              <a:schemeClr val="tx1">
                <a:alpha val="6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 xmlns:a16="http://schemas.microsoft.com/office/drawing/2014/main" id="{19B5EFBB-FF84-4951-81F2-34E4E8735800}"/>
                </a:ext>
              </a:extLst>
            </p:cNvPr>
            <p:cNvSpPr/>
            <p:nvPr/>
          </p:nvSpPr>
          <p:spPr bwMode="auto">
            <a:xfrm>
              <a:off x="6578835" y="2152441"/>
              <a:ext cx="1667003" cy="1667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Raleway" panose="020B0003030101060003" pitchFamily="34" charset="0"/>
                  <a:ea typeface="ヒラギノ角ゴ Pro W3" pitchFamily="1" charset="-128"/>
                </a:rPr>
                <a:t>IMb Tracing for Pieces and Bundles</a:t>
              </a:r>
            </a:p>
          </p:txBody>
        </p:sp>
      </p:grpSp>
      <p:sp>
        <p:nvSpPr>
          <p:cNvPr id="22" name="Oval 21">
            <a:extLst>
              <a:ext uri="{FF2B5EF4-FFF2-40B4-BE49-F238E27FC236}">
                <a16:creationId xmlns="" xmlns:a16="http://schemas.microsoft.com/office/drawing/2014/main" id="{B4F8968B-75D6-4785-BE4F-666E14DBC256}"/>
              </a:ext>
            </a:extLst>
          </p:cNvPr>
          <p:cNvSpPr/>
          <p:nvPr/>
        </p:nvSpPr>
        <p:spPr>
          <a:xfrm>
            <a:off x="8841854" y="1955997"/>
            <a:ext cx="1426428" cy="1426428"/>
          </a:xfrm>
          <a:prstGeom prst="ellipse">
            <a:avLst/>
          </a:prstGeom>
          <a:solidFill>
            <a:srgbClr val="000000">
              <a:alpha val="14902"/>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aleway" panose="020B0003030101060003" pitchFamily="34" charset="0"/>
              </a:rPr>
              <a:t>gap</a:t>
            </a:r>
          </a:p>
        </p:txBody>
      </p:sp>
      <p:sp>
        <p:nvSpPr>
          <p:cNvPr id="23" name="Oval 22">
            <a:extLst>
              <a:ext uri="{FF2B5EF4-FFF2-40B4-BE49-F238E27FC236}">
                <a16:creationId xmlns="" xmlns:a16="http://schemas.microsoft.com/office/drawing/2014/main" id="{1F28ED26-0713-4C7F-852D-26129982EBD6}"/>
              </a:ext>
            </a:extLst>
          </p:cNvPr>
          <p:cNvSpPr/>
          <p:nvPr/>
        </p:nvSpPr>
        <p:spPr>
          <a:xfrm>
            <a:off x="4735457" y="1665824"/>
            <a:ext cx="1405510" cy="1405510"/>
          </a:xfrm>
          <a:prstGeom prst="ellipse">
            <a:avLst/>
          </a:prstGeom>
          <a:solidFill>
            <a:srgbClr val="000000">
              <a:alpha val="14902"/>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aleway" panose="020B0003030101060003" pitchFamily="34" charset="0"/>
              </a:rPr>
              <a:t>gap</a:t>
            </a:r>
          </a:p>
        </p:txBody>
      </p:sp>
      <p:sp>
        <p:nvSpPr>
          <p:cNvPr id="24" name="Oval 23">
            <a:extLst>
              <a:ext uri="{FF2B5EF4-FFF2-40B4-BE49-F238E27FC236}">
                <a16:creationId xmlns="" xmlns:a16="http://schemas.microsoft.com/office/drawing/2014/main" id="{A75899DC-EBE4-45B9-9E6D-BBC1F59151BD}"/>
              </a:ext>
            </a:extLst>
          </p:cNvPr>
          <p:cNvSpPr/>
          <p:nvPr/>
        </p:nvSpPr>
        <p:spPr>
          <a:xfrm>
            <a:off x="1441857" y="1502760"/>
            <a:ext cx="1420406" cy="1420406"/>
          </a:xfrm>
          <a:prstGeom prst="ellipse">
            <a:avLst/>
          </a:prstGeom>
          <a:solidFill>
            <a:srgbClr val="000000">
              <a:alpha val="14902"/>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aleway" panose="020B0003030101060003" pitchFamily="34" charset="0"/>
              </a:rPr>
              <a:t>gap</a:t>
            </a:r>
          </a:p>
        </p:txBody>
      </p:sp>
      <p:sp>
        <p:nvSpPr>
          <p:cNvPr id="25" name="Oval 24">
            <a:extLst>
              <a:ext uri="{FF2B5EF4-FFF2-40B4-BE49-F238E27FC236}">
                <a16:creationId xmlns="" xmlns:a16="http://schemas.microsoft.com/office/drawing/2014/main" id="{40DBE13C-3316-4D53-9CED-7C37994EC17B}"/>
              </a:ext>
            </a:extLst>
          </p:cNvPr>
          <p:cNvSpPr/>
          <p:nvPr/>
        </p:nvSpPr>
        <p:spPr bwMode="auto">
          <a:xfrm>
            <a:off x="8151812" y="1371600"/>
            <a:ext cx="1494774" cy="1453902"/>
          </a:xfrm>
          <a:prstGeom prst="ellipse">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t>Creates Assumed Handling Events</a:t>
            </a:r>
          </a:p>
        </p:txBody>
      </p:sp>
      <p:sp>
        <p:nvSpPr>
          <p:cNvPr id="26" name="Oval 25">
            <a:extLst>
              <a:ext uri="{FF2B5EF4-FFF2-40B4-BE49-F238E27FC236}">
                <a16:creationId xmlns="" xmlns:a16="http://schemas.microsoft.com/office/drawing/2014/main" id="{D1A7C3BD-CBE1-4CAF-A9DD-DB7160D13E21}"/>
              </a:ext>
            </a:extLst>
          </p:cNvPr>
          <p:cNvSpPr/>
          <p:nvPr/>
        </p:nvSpPr>
        <p:spPr bwMode="auto">
          <a:xfrm>
            <a:off x="2539505" y="1505855"/>
            <a:ext cx="1405513" cy="1405510"/>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t>Creates Logical Handling Event</a:t>
            </a:r>
          </a:p>
        </p:txBody>
      </p:sp>
      <p:sp>
        <p:nvSpPr>
          <p:cNvPr id="27" name="Oval 26">
            <a:extLst>
              <a:ext uri="{FF2B5EF4-FFF2-40B4-BE49-F238E27FC236}">
                <a16:creationId xmlns="" xmlns:a16="http://schemas.microsoft.com/office/drawing/2014/main" id="{FB5ED7B0-243F-46B6-8340-CC1C490C66B3}"/>
              </a:ext>
            </a:extLst>
          </p:cNvPr>
          <p:cNvSpPr/>
          <p:nvPr/>
        </p:nvSpPr>
        <p:spPr bwMode="auto">
          <a:xfrm>
            <a:off x="5752851" y="1254011"/>
            <a:ext cx="1405513" cy="1405510"/>
          </a:xfrm>
          <a:prstGeom prst="ellipse">
            <a:avLst/>
          </a:prstGeom>
          <a:solidFill>
            <a:schemeClr val="accent5"/>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t>Leverages</a:t>
            </a:r>
            <a:b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br>
            <a: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t>Nesting</a:t>
            </a:r>
            <a:b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br>
            <a:r>
              <a:rPr lang="en-US" sz="1600" b="1" dirty="0">
                <a:solidFill>
                  <a:schemeClr val="bg1"/>
                </a:solidFill>
                <a:latin typeface="Helvetica" panose="020B0604020202020204" pitchFamily="34" charset="0"/>
                <a:ea typeface="ヒラギノ角ゴ Pro W3" pitchFamily="1" charset="-128"/>
                <a:cs typeface="Helvetica" panose="020B0604020202020204" pitchFamily="34" charset="0"/>
              </a:rPr>
              <a:t>Associations</a:t>
            </a:r>
          </a:p>
        </p:txBody>
      </p:sp>
      <p:cxnSp>
        <p:nvCxnSpPr>
          <p:cNvPr id="30" name="Straight Connector 29">
            <a:extLst>
              <a:ext uri="{FF2B5EF4-FFF2-40B4-BE49-F238E27FC236}">
                <a16:creationId xmlns="" xmlns:a16="http://schemas.microsoft.com/office/drawing/2014/main" id="{AC3D1B0A-37F0-4D10-97C1-B58F2D9A8CDF}"/>
              </a:ext>
            </a:extLst>
          </p:cNvPr>
          <p:cNvCxnSpPr>
            <a:cxnSpLocks/>
          </p:cNvCxnSpPr>
          <p:nvPr/>
        </p:nvCxnSpPr>
        <p:spPr>
          <a:xfrm>
            <a:off x="1218339" y="2136407"/>
            <a:ext cx="247196" cy="0"/>
          </a:xfrm>
          <a:prstGeom prst="line">
            <a:avLst/>
          </a:prstGeom>
          <a:ln w="12700">
            <a:solidFill>
              <a:schemeClr val="tx1">
                <a:alpha val="35000"/>
              </a:schemeClr>
            </a:solidFill>
            <a:head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EB42D0AB-ADCA-4668-8FDB-D05A2F7ACD66}"/>
              </a:ext>
            </a:extLst>
          </p:cNvPr>
          <p:cNvSpPr txBox="1"/>
          <p:nvPr/>
        </p:nvSpPr>
        <p:spPr>
          <a:xfrm>
            <a:off x="-1634526" y="1676400"/>
            <a:ext cx="2840575" cy="923330"/>
          </a:xfrm>
          <a:prstGeom prst="rect">
            <a:avLst/>
          </a:prstGeom>
          <a:noFill/>
        </p:spPr>
        <p:txBody>
          <a:bodyPr wrap="square" rtlCol="0" anchor="ctr">
            <a:spAutoFit/>
          </a:bodyPr>
          <a:lstStyle>
            <a:defPPr>
              <a:defRPr lang="en-US"/>
            </a:defPPr>
            <a:lvl1pPr algn="r">
              <a:defRPr b="1" cap="all">
                <a:latin typeface="Raleway" charset="0"/>
                <a:ea typeface="Raleway" charset="0"/>
                <a:cs typeface="Raleway" charset="0"/>
              </a:defRPr>
            </a:lvl1pPr>
          </a:lstStyle>
          <a:p>
            <a:r>
              <a:rPr lang="en-US" dirty="0"/>
              <a:t>Fills </a:t>
            </a:r>
            <a:br>
              <a:rPr lang="en-US" dirty="0"/>
            </a:br>
            <a:r>
              <a:rPr lang="en-US" dirty="0"/>
              <a:t>Visibility</a:t>
            </a:r>
            <a:br>
              <a:rPr lang="en-US" dirty="0"/>
            </a:br>
            <a:r>
              <a:rPr lang="en-US" dirty="0"/>
              <a:t>Gaps </a:t>
            </a:r>
          </a:p>
        </p:txBody>
      </p:sp>
    </p:spTree>
    <p:extLst>
      <p:ext uri="{BB962C8B-B14F-4D97-AF65-F5344CB8AC3E}">
        <p14:creationId xmlns:p14="http://schemas.microsoft.com/office/powerpoint/2010/main" val="3321821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tangle 227"/>
          <p:cNvSpPr/>
          <p:nvPr/>
        </p:nvSpPr>
        <p:spPr>
          <a:xfrm>
            <a:off x="35301" y="762000"/>
            <a:ext cx="6067269" cy="611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0742612" y="1828800"/>
            <a:ext cx="34177" cy="4566655"/>
          </a:xfrm>
          <a:prstGeom prst="line">
            <a:avLst/>
          </a:prstGeom>
          <a:ln>
            <a:solidFill>
              <a:srgbClr val="333366"/>
            </a:solidFill>
            <a:prstDash val="dash"/>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3602270" y="5712096"/>
            <a:ext cx="933477" cy="9337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612003" y="4742487"/>
            <a:ext cx="933477" cy="9337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602270" y="3769720"/>
            <a:ext cx="933477" cy="9337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9891" y="1844758"/>
            <a:ext cx="933477" cy="9337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607825" y="881360"/>
            <a:ext cx="933477" cy="9337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26179" y="5698011"/>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47513" y="4738127"/>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26179" y="3772884"/>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26841" y="2804449"/>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4889" y="1844758"/>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24889" y="879487"/>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736009" y="6096000"/>
            <a:ext cx="710131" cy="323165"/>
          </a:xfrm>
          <a:prstGeom prst="rect">
            <a:avLst/>
          </a:prstGeom>
          <a:noFill/>
        </p:spPr>
        <p:txBody>
          <a:bodyPr wrap="none" lIns="0" tIns="0" rIns="0" bIns="0" rtlCol="0">
            <a:spAutoFit/>
          </a:bodyPr>
          <a:lstStyle/>
          <a:p>
            <a:pPr algn="ctr"/>
            <a:r>
              <a:rPr lang="en-US" sz="1050" b="1" dirty="0">
                <a:latin typeface="Arial" panose="020B0604020202020204" pitchFamily="34" charset="0"/>
                <a:cs typeface="Arial" panose="020B0604020202020204" pitchFamily="34" charset="0"/>
              </a:rPr>
              <a:t>Post Office</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CAPS</a:t>
            </a:r>
          </a:p>
        </p:txBody>
      </p:sp>
      <p:sp>
        <p:nvSpPr>
          <p:cNvPr id="75" name="TextBox 74"/>
          <p:cNvSpPr txBox="1"/>
          <p:nvPr/>
        </p:nvSpPr>
        <p:spPr>
          <a:xfrm>
            <a:off x="3877874" y="5124196"/>
            <a:ext cx="375005" cy="161583"/>
          </a:xfrm>
          <a:prstGeom prst="rect">
            <a:avLst/>
          </a:prstGeom>
          <a:noFill/>
        </p:spPr>
        <p:txBody>
          <a:bodyPr wrap="none" lIns="0" tIns="0" rIns="0" bIns="0" rtlCol="0">
            <a:spAutoFit/>
          </a:bodyPr>
          <a:lstStyle/>
          <a:p>
            <a:r>
              <a:rPr lang="en-US" sz="1050" b="1" dirty="0">
                <a:solidFill>
                  <a:schemeClr val="tx1">
                    <a:lumMod val="85000"/>
                    <a:lumOff val="15000"/>
                  </a:schemeClr>
                </a:solidFill>
                <a:latin typeface="Arial" panose="020B0604020202020204" pitchFamily="34" charset="0"/>
                <a:cs typeface="Arial" panose="020B0604020202020204" pitchFamily="34" charset="0"/>
              </a:rPr>
              <a:t>CAPS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81" name="TextBox 80"/>
          <p:cNvSpPr txBox="1"/>
          <p:nvPr/>
        </p:nvSpPr>
        <p:spPr>
          <a:xfrm>
            <a:off x="3877874" y="4144608"/>
            <a:ext cx="397441" cy="161583"/>
          </a:xfrm>
          <a:prstGeom prst="rect">
            <a:avLst/>
          </a:prstGeom>
          <a:noFill/>
        </p:spPr>
        <p:txBody>
          <a:bodyPr wrap="none" lIns="0" tIns="0" rIns="0" bIns="0" rtlCol="0">
            <a:spAutoFit/>
          </a:bodyPr>
          <a:lstStyle/>
          <a:p>
            <a:r>
              <a:rPr lang="en-US" sz="1050" b="1" dirty="0">
                <a:solidFill>
                  <a:schemeClr val="tx1">
                    <a:lumMod val="85000"/>
                    <a:lumOff val="15000"/>
                  </a:schemeClr>
                </a:solidFill>
                <a:latin typeface="Arial" panose="020B0604020202020204" pitchFamily="34" charset="0"/>
                <a:cs typeface="Arial" panose="020B0604020202020204" pitchFamily="34" charset="0"/>
              </a:rPr>
              <a:t>NCMS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19" name="Title 2">
            <a:extLst>
              <a:ext uri="{FF2B5EF4-FFF2-40B4-BE49-F238E27FC236}">
                <a16:creationId xmlns="" xmlns:a16="http://schemas.microsoft.com/office/drawing/2014/main" id="{D7CBC35A-B3CC-43AE-B884-3ADA5D744305}"/>
              </a:ext>
            </a:extLst>
          </p:cNvPr>
          <p:cNvSpPr>
            <a:spLocks noGrp="1"/>
          </p:cNvSpPr>
          <p:nvPr>
            <p:ph type="title"/>
          </p:nvPr>
        </p:nvSpPr>
        <p:spPr>
          <a:xfrm>
            <a:off x="2063642" y="774350"/>
            <a:ext cx="1299885" cy="328552"/>
          </a:xfrm>
        </p:spPr>
        <p:txBody>
          <a:bodyPr lIns="0" tIns="0" rIns="0" bIns="0">
            <a:normAutofit/>
          </a:bodyPr>
          <a:lstStyle/>
          <a:p>
            <a:pPr algn="ctr"/>
            <a:r>
              <a:rPr lang="en-US" sz="2000" dirty="0">
                <a:solidFill>
                  <a:schemeClr val="tx1">
                    <a:lumMod val="85000"/>
                    <a:lumOff val="15000"/>
                  </a:schemeClr>
                </a:solidFill>
              </a:rPr>
              <a:t>BEFORE</a:t>
            </a:r>
          </a:p>
        </p:txBody>
      </p:sp>
      <p:sp>
        <p:nvSpPr>
          <p:cNvPr id="5" name="TextBox 4"/>
          <p:cNvSpPr txBox="1"/>
          <p:nvPr/>
        </p:nvSpPr>
        <p:spPr>
          <a:xfrm>
            <a:off x="138937" y="3011600"/>
            <a:ext cx="891622"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Address Quality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8" name="TextBox 7"/>
          <p:cNvSpPr txBox="1"/>
          <p:nvPr/>
        </p:nvSpPr>
        <p:spPr>
          <a:xfrm>
            <a:off x="-1588" y="5959854"/>
            <a:ext cx="1228283"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Express Mail</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Corporate Accounts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7" name="TextBox 6"/>
          <p:cNvSpPr txBox="1"/>
          <p:nvPr/>
        </p:nvSpPr>
        <p:spPr>
          <a:xfrm>
            <a:off x="122047" y="4968741"/>
            <a:ext cx="976037"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Shipping</a:t>
            </a:r>
            <a:r>
              <a:rPr lang="ko-KR" altLang="en-US" sz="1050" b="1" dirty="0">
                <a:solidFill>
                  <a:schemeClr val="tx1">
                    <a:lumMod val="85000"/>
                    <a:lumOff val="15000"/>
                  </a:schemeClr>
                </a:solidFill>
                <a:latin typeface="Arial" panose="020B0604020202020204" pitchFamily="34" charset="0"/>
                <a:cs typeface="Arial" panose="020B0604020202020204" pitchFamily="34" charset="0"/>
              </a:rPr>
              <a:t> </a:t>
            </a:r>
            <a:r>
              <a:rPr lang="en-US" sz="1050" b="1" dirty="0">
                <a:solidFill>
                  <a:schemeClr val="tx1">
                    <a:lumMod val="85000"/>
                    <a:lumOff val="15000"/>
                  </a:schemeClr>
                </a:solidFill>
                <a:latin typeface="Arial" panose="020B0604020202020204" pitchFamily="34" charset="0"/>
                <a:cs typeface="Arial" panose="020B0604020202020204" pitchFamily="34" charset="0"/>
              </a:rPr>
              <a:t>Products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78" name="TextBox 77"/>
          <p:cNvSpPr txBox="1"/>
          <p:nvPr/>
        </p:nvSpPr>
        <p:spPr>
          <a:xfrm>
            <a:off x="74612" y="1102902"/>
            <a:ext cx="1018546"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Products +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4" name="TextBox 3"/>
          <p:cNvSpPr txBox="1"/>
          <p:nvPr/>
        </p:nvSpPr>
        <p:spPr>
          <a:xfrm>
            <a:off x="122047" y="2219767"/>
            <a:ext cx="939161"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PO Boxes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71" name="Title 2">
            <a:extLst>
              <a:ext uri="{FF2B5EF4-FFF2-40B4-BE49-F238E27FC236}">
                <a16:creationId xmlns="" xmlns:a16="http://schemas.microsoft.com/office/drawing/2014/main" id="{D7CBC35A-B3CC-43AE-B884-3ADA5D744305}"/>
              </a:ext>
            </a:extLst>
          </p:cNvPr>
          <p:cNvSpPr txBox="1">
            <a:spLocks/>
          </p:cNvSpPr>
          <p:nvPr/>
        </p:nvSpPr>
        <p:spPr>
          <a:xfrm>
            <a:off x="8589585" y="773418"/>
            <a:ext cx="1299885" cy="32855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altLang="ko-KR" sz="2000" dirty="0">
                <a:solidFill>
                  <a:schemeClr val="tx1">
                    <a:lumMod val="85000"/>
                    <a:lumOff val="15000"/>
                  </a:schemeClr>
                </a:solidFill>
              </a:rPr>
              <a:t>AFTER</a:t>
            </a:r>
            <a:endParaRPr lang="en-US" sz="2000" dirty="0">
              <a:solidFill>
                <a:schemeClr val="tx1">
                  <a:lumMod val="85000"/>
                  <a:lumOff val="15000"/>
                </a:schemeClr>
              </a:solidFill>
            </a:endParaRPr>
          </a:p>
        </p:txBody>
      </p:sp>
      <p:sp>
        <p:nvSpPr>
          <p:cNvPr id="6" name="TextBox 5"/>
          <p:cNvSpPr txBox="1"/>
          <p:nvPr/>
        </p:nvSpPr>
        <p:spPr>
          <a:xfrm>
            <a:off x="97306" y="4081204"/>
            <a:ext cx="995852" cy="323165"/>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Stamps/</a:t>
            </a:r>
          </a:p>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Packaging</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20" name="Oval 19"/>
          <p:cNvSpPr/>
          <p:nvPr/>
        </p:nvSpPr>
        <p:spPr>
          <a:xfrm>
            <a:off x="9878471" y="2995732"/>
            <a:ext cx="1707264" cy="170770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itle 2">
            <a:extLst>
              <a:ext uri="{FF2B5EF4-FFF2-40B4-BE49-F238E27FC236}">
                <a16:creationId xmlns="" xmlns:a16="http://schemas.microsoft.com/office/drawing/2014/main" id="{D7CBC35A-B3CC-43AE-B884-3ADA5D744305}"/>
              </a:ext>
            </a:extLst>
          </p:cNvPr>
          <p:cNvSpPr txBox="1">
            <a:spLocks/>
          </p:cNvSpPr>
          <p:nvPr/>
        </p:nvSpPr>
        <p:spPr>
          <a:xfrm>
            <a:off x="10048450" y="3804435"/>
            <a:ext cx="1370679" cy="73109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altLang="ko-KR" sz="1600" dirty="0">
                <a:solidFill>
                  <a:schemeClr val="tx1">
                    <a:lumMod val="85000"/>
                    <a:lumOff val="15000"/>
                  </a:schemeClr>
                </a:solidFill>
              </a:rPr>
              <a:t>Enterprise</a:t>
            </a:r>
            <a:br>
              <a:rPr lang="en-US" altLang="ko-KR" sz="1600" dirty="0">
                <a:solidFill>
                  <a:schemeClr val="tx1">
                    <a:lumMod val="85000"/>
                    <a:lumOff val="15000"/>
                  </a:schemeClr>
                </a:solidFill>
              </a:rPr>
            </a:br>
            <a:r>
              <a:rPr lang="en-US" altLang="ko-KR" sz="1600" dirty="0">
                <a:solidFill>
                  <a:schemeClr val="tx1">
                    <a:lumMod val="85000"/>
                    <a:lumOff val="15000"/>
                  </a:schemeClr>
                </a:solidFill>
              </a:rPr>
              <a:t>Payment System</a:t>
            </a:r>
            <a:endParaRPr lang="en-US" sz="1600" dirty="0">
              <a:solidFill>
                <a:schemeClr val="tx1">
                  <a:lumMod val="85000"/>
                  <a:lumOff val="15000"/>
                </a:schemeClr>
              </a:solidFill>
            </a:endParaRPr>
          </a:p>
        </p:txBody>
      </p:sp>
      <p:pic>
        <p:nvPicPr>
          <p:cNvPr id="252" name="Picture 25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98515" y="5745580"/>
            <a:ext cx="372976" cy="373072"/>
          </a:xfrm>
          <a:prstGeom prst="rect">
            <a:avLst/>
          </a:prstGeom>
        </p:spPr>
      </p:pic>
      <p:sp>
        <p:nvSpPr>
          <p:cNvPr id="98" name="TextBox 97"/>
          <p:cNvSpPr txBox="1"/>
          <p:nvPr/>
        </p:nvSpPr>
        <p:spPr>
          <a:xfrm>
            <a:off x="3730031" y="1143000"/>
            <a:ext cx="710131" cy="323165"/>
          </a:xfrm>
          <a:prstGeom prst="rect">
            <a:avLst/>
          </a:prstGeom>
          <a:noFill/>
        </p:spPr>
        <p:txBody>
          <a:bodyPr wrap="none" lIns="0" tIns="0" rIns="0" bIns="0" rtlCol="0">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Post Office</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CAPS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99" name="TextBox 98"/>
          <p:cNvSpPr txBox="1"/>
          <p:nvPr/>
        </p:nvSpPr>
        <p:spPr>
          <a:xfrm>
            <a:off x="3737236" y="2204641"/>
            <a:ext cx="709946" cy="161583"/>
          </a:xfrm>
          <a:prstGeom prst="rect">
            <a:avLst/>
          </a:prstGeom>
          <a:noFill/>
        </p:spPr>
        <p:txBody>
          <a:bodyPr wrap="none" lIns="0" tIns="0" rIns="0" bIns="0" rtlCol="0">
            <a:spAutoFit/>
          </a:bodyPr>
          <a:lstStyle/>
          <a:p>
            <a:r>
              <a:rPr lang="en-US" sz="1050" b="1" dirty="0">
                <a:solidFill>
                  <a:schemeClr val="tx1">
                    <a:lumMod val="85000"/>
                    <a:lumOff val="15000"/>
                  </a:schemeClr>
                </a:solidFill>
                <a:latin typeface="Arial" panose="020B0604020202020204" pitchFamily="34" charset="0"/>
                <a:cs typeface="Arial" panose="020B0604020202020204" pitchFamily="34" charset="0"/>
              </a:rPr>
              <a:t>Post Office</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03" name="Oval 102"/>
          <p:cNvSpPr/>
          <p:nvPr/>
        </p:nvSpPr>
        <p:spPr>
          <a:xfrm>
            <a:off x="6749809" y="5729562"/>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771143" y="4769678"/>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49809" y="3804435"/>
            <a:ext cx="933477" cy="9337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750471" y="2836000"/>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748519" y="1876309"/>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748519" y="911038"/>
            <a:ext cx="933477" cy="933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6762567" y="3043151"/>
            <a:ext cx="891622"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Address Quality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10" name="TextBox 109"/>
          <p:cNvSpPr txBox="1"/>
          <p:nvPr/>
        </p:nvSpPr>
        <p:spPr>
          <a:xfrm>
            <a:off x="6601116" y="5991405"/>
            <a:ext cx="1228283"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Express Mail</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Corporate Accounts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11" name="TextBox 110"/>
          <p:cNvSpPr txBox="1"/>
          <p:nvPr/>
        </p:nvSpPr>
        <p:spPr>
          <a:xfrm>
            <a:off x="6745677" y="5000292"/>
            <a:ext cx="976037"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Shipping</a:t>
            </a:r>
            <a:r>
              <a:rPr lang="ko-KR" altLang="en-US" sz="1050" b="1" dirty="0">
                <a:solidFill>
                  <a:schemeClr val="tx1">
                    <a:lumMod val="85000"/>
                    <a:lumOff val="15000"/>
                  </a:schemeClr>
                </a:solidFill>
                <a:latin typeface="Arial" panose="020B0604020202020204" pitchFamily="34" charset="0"/>
                <a:cs typeface="Arial" panose="020B0604020202020204" pitchFamily="34" charset="0"/>
              </a:rPr>
              <a:t> </a:t>
            </a:r>
            <a:r>
              <a:rPr lang="en-US" sz="1050" b="1" dirty="0">
                <a:solidFill>
                  <a:schemeClr val="tx1">
                    <a:lumMod val="85000"/>
                    <a:lumOff val="15000"/>
                  </a:schemeClr>
                </a:solidFill>
                <a:latin typeface="Arial" panose="020B0604020202020204" pitchFamily="34" charset="0"/>
                <a:cs typeface="Arial" panose="020B0604020202020204" pitchFamily="34" charset="0"/>
              </a:rPr>
              <a:t>Products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12" name="TextBox 111"/>
          <p:cNvSpPr txBox="1"/>
          <p:nvPr/>
        </p:nvSpPr>
        <p:spPr>
          <a:xfrm>
            <a:off x="6698242" y="1134453"/>
            <a:ext cx="1018546" cy="484748"/>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Commercial Products + Services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13" name="TextBox 112"/>
          <p:cNvSpPr txBox="1"/>
          <p:nvPr/>
        </p:nvSpPr>
        <p:spPr>
          <a:xfrm>
            <a:off x="6745677" y="2251318"/>
            <a:ext cx="939161"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PO Boxes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15" name="TextBox 114"/>
          <p:cNvSpPr txBox="1"/>
          <p:nvPr/>
        </p:nvSpPr>
        <p:spPr>
          <a:xfrm>
            <a:off x="6720936" y="4112755"/>
            <a:ext cx="995852" cy="323165"/>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Stamps/</a:t>
            </a:r>
          </a:p>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Packaging</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pic>
        <p:nvPicPr>
          <p:cNvPr id="117" name="Picture 116"/>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44704" y="4997630"/>
            <a:ext cx="609712" cy="414712"/>
          </a:xfrm>
          <a:prstGeom prst="rect">
            <a:avLst/>
          </a:prstGeom>
        </p:spPr>
      </p:pic>
      <p:pic>
        <p:nvPicPr>
          <p:cNvPr id="120" name="Picture 119"/>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81226" y="1131411"/>
            <a:ext cx="552444" cy="552588"/>
          </a:xfrm>
          <a:prstGeom prst="rect">
            <a:avLst/>
          </a:prstGeom>
        </p:spPr>
      </p:pic>
      <p:sp>
        <p:nvSpPr>
          <p:cNvPr id="143" name="Oval 142"/>
          <p:cNvSpPr/>
          <p:nvPr/>
        </p:nvSpPr>
        <p:spPr>
          <a:xfrm>
            <a:off x="3602270" y="2808821"/>
            <a:ext cx="933477" cy="9337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84612" y="3124200"/>
            <a:ext cx="383118" cy="323165"/>
          </a:xfrm>
          <a:prstGeom prst="rect">
            <a:avLst/>
          </a:prstGeom>
          <a:noFill/>
        </p:spPr>
        <p:txBody>
          <a:bodyPr wrap="none" lIns="0" tIns="0" rIns="0" bIns="0" rtlCol="0">
            <a:spAutoFit/>
          </a:bodyPr>
          <a:lstStyle/>
          <a:p>
            <a:r>
              <a:rPr lang="en-US" sz="1050" b="1" dirty="0">
                <a:solidFill>
                  <a:schemeClr val="tx1">
                    <a:lumMod val="85000"/>
                    <a:lumOff val="15000"/>
                  </a:schemeClr>
                </a:solidFill>
                <a:latin typeface="Arial" panose="020B0604020202020204" pitchFamily="34" charset="0"/>
                <a:cs typeface="Arial" panose="020B0604020202020204" pitchFamily="34" charset="0"/>
              </a:rPr>
              <a:t>NCSC</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CAPS</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cxnSp>
        <p:nvCxnSpPr>
          <p:cNvPr id="9" name="Straight Arrow Connector 8"/>
          <p:cNvCxnSpPr/>
          <p:nvPr/>
        </p:nvCxnSpPr>
        <p:spPr>
          <a:xfrm>
            <a:off x="2092206" y="1329179"/>
            <a:ext cx="13948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a:xfrm>
            <a:off x="2092206" y="2281168"/>
            <a:ext cx="13948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Picture 35"/>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8609" y="1998003"/>
            <a:ext cx="611357" cy="611516"/>
          </a:xfrm>
          <a:prstGeom prst="rect">
            <a:avLst/>
          </a:prstGeom>
        </p:spPr>
      </p:pic>
      <p:cxnSp>
        <p:nvCxnSpPr>
          <p:cNvPr id="148" name="Straight Arrow Connector 147"/>
          <p:cNvCxnSpPr/>
          <p:nvPr/>
        </p:nvCxnSpPr>
        <p:spPr>
          <a:xfrm>
            <a:off x="2026236" y="3271404"/>
            <a:ext cx="14607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a:off x="2026236" y="4262368"/>
            <a:ext cx="14607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0" name="Straight Arrow Connector 149"/>
          <p:cNvCxnSpPr/>
          <p:nvPr/>
        </p:nvCxnSpPr>
        <p:spPr>
          <a:xfrm>
            <a:off x="2026236" y="5217659"/>
            <a:ext cx="14607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p:cNvCxnSpPr/>
          <p:nvPr/>
        </p:nvCxnSpPr>
        <p:spPr>
          <a:xfrm>
            <a:off x="2026236" y="6204290"/>
            <a:ext cx="14607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49" name="Picture 248"/>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44218" y="3983659"/>
            <a:ext cx="566181" cy="566328"/>
          </a:xfrm>
          <a:prstGeom prst="rect">
            <a:avLst/>
          </a:prstGeom>
        </p:spPr>
      </p:pic>
      <p:pic>
        <p:nvPicPr>
          <p:cNvPr id="255" name="Picture 25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17123" y="5022582"/>
            <a:ext cx="609712" cy="414712"/>
          </a:xfrm>
          <a:prstGeom prst="rect">
            <a:avLst/>
          </a:prstGeom>
        </p:spPr>
      </p:pic>
      <p:pic>
        <p:nvPicPr>
          <p:cNvPr id="126" name="Picture 12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54380" y="1034616"/>
            <a:ext cx="552444" cy="552588"/>
          </a:xfrm>
          <a:prstGeom prst="rect">
            <a:avLst/>
          </a:prstGeom>
        </p:spPr>
      </p:pic>
      <p:cxnSp>
        <p:nvCxnSpPr>
          <p:cNvPr id="19" name="Straight Arrow Connector 18"/>
          <p:cNvCxnSpPr/>
          <p:nvPr/>
        </p:nvCxnSpPr>
        <p:spPr>
          <a:xfrm flipV="1">
            <a:off x="8604749" y="4521344"/>
            <a:ext cx="1443701" cy="13509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8608881" y="4297284"/>
            <a:ext cx="1280589" cy="7072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8624654" y="1724556"/>
            <a:ext cx="1467676" cy="1329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8670219" y="2605461"/>
            <a:ext cx="1206300" cy="672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8" name="Picture 117"/>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30315" y="2097980"/>
            <a:ext cx="611357" cy="611516"/>
          </a:xfrm>
          <a:prstGeom prst="rect">
            <a:avLst/>
          </a:prstGeom>
        </p:spPr>
      </p:pic>
      <p:cxnSp>
        <p:nvCxnSpPr>
          <p:cNvPr id="232" name="Straight Arrow Connector 231"/>
          <p:cNvCxnSpPr/>
          <p:nvPr/>
        </p:nvCxnSpPr>
        <p:spPr>
          <a:xfrm>
            <a:off x="8627022" y="3363883"/>
            <a:ext cx="1145971" cy="2913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V="1">
            <a:off x="8651971" y="4020186"/>
            <a:ext cx="1121022" cy="205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6" name="Picture 115"/>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82125" y="3962874"/>
            <a:ext cx="566181" cy="566328"/>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8231" y="3094796"/>
            <a:ext cx="902018" cy="803105"/>
          </a:xfrm>
          <a:prstGeom prst="rect">
            <a:avLst/>
          </a:prstGeom>
        </p:spPr>
      </p:pic>
      <p:sp>
        <p:nvSpPr>
          <p:cNvPr id="3" name="Slide Number Placeholder 2"/>
          <p:cNvSpPr>
            <a:spLocks noGrp="1"/>
          </p:cNvSpPr>
          <p:nvPr>
            <p:ph type="sldNum" sz="quarter" idx="12"/>
          </p:nvPr>
        </p:nvSpPr>
        <p:spPr/>
        <p:txBody>
          <a:bodyPr/>
          <a:lstStyle/>
          <a:p>
            <a:fld id="{7598BF81-8B34-B643-B5B0-4C1DA59A715B}" type="slidenum">
              <a:rPr lang="en-US" smtClean="0"/>
              <a:t>9</a:t>
            </a:fld>
            <a:endParaRPr lang="en-US"/>
          </a:p>
        </p:txBody>
      </p:sp>
      <p:sp>
        <p:nvSpPr>
          <p:cNvPr id="79" name="TextBox 78"/>
          <p:cNvSpPr txBox="1"/>
          <p:nvPr/>
        </p:nvSpPr>
        <p:spPr>
          <a:xfrm>
            <a:off x="1111819" y="76200"/>
            <a:ext cx="6878307" cy="535531"/>
          </a:xfrm>
          <a:prstGeom prst="rect">
            <a:avLst/>
          </a:prstGeom>
          <a:noFill/>
        </p:spPr>
        <p:txBody>
          <a:bodyPr wrap="square" rtlCol="0">
            <a:spAutoFit/>
          </a:bodyPr>
          <a:lstStyle/>
          <a:p>
            <a:pPr defTabSz="914126">
              <a:lnSpc>
                <a:spcPct val="90000"/>
              </a:lnSpc>
              <a:spcBef>
                <a:spcPct val="0"/>
              </a:spcBef>
            </a:pPr>
            <a:r>
              <a:rPr lang="en-US" sz="3200" b="1" dirty="0">
                <a:solidFill>
                  <a:schemeClr val="bg1"/>
                </a:solidFill>
                <a:latin typeface="Helvetica" charset="0"/>
                <a:ea typeface="Helvetica" charset="0"/>
                <a:cs typeface="Helvetica" charset="0"/>
              </a:rPr>
              <a:t>Enterprise Payment System (EPS)</a:t>
            </a:r>
          </a:p>
        </p:txBody>
      </p:sp>
      <p:pic>
        <p:nvPicPr>
          <p:cNvPr id="1045" name="Picture 21"/>
          <p:cNvPicPr>
            <a:picLocks noChangeAspect="1" noChangeArrowheads="1"/>
          </p:cNvPicPr>
          <p:nvPr/>
        </p:nvPicPr>
        <p:blipFill rotWithShape="1">
          <a:blip r:embed="rId9">
            <a:clrChange>
              <a:clrFrom>
                <a:srgbClr val="FAFAFA"/>
              </a:clrFrom>
              <a:clrTo>
                <a:srgbClr val="FAFAFA">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5365" r="18029"/>
          <a:stretch/>
        </p:blipFill>
        <p:spPr bwMode="auto">
          <a:xfrm>
            <a:off x="1354379" y="2943596"/>
            <a:ext cx="413461" cy="6207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rotWithShape="1">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t="27256" b="20884"/>
          <a:stretch/>
        </p:blipFill>
        <p:spPr bwMode="auto">
          <a:xfrm>
            <a:off x="1148731" y="6023290"/>
            <a:ext cx="841290" cy="3462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25" descr="Image result for money ic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7" descr="Image result for money ic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9" descr="Image result for money icon"/>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4" name="Picture 30"/>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66657" r="3492" b="50000"/>
          <a:stretch/>
        </p:blipFill>
        <p:spPr bwMode="auto">
          <a:xfrm>
            <a:off x="4830161" y="899183"/>
            <a:ext cx="323162" cy="37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 name="Picture 3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5723" y="919974"/>
            <a:ext cx="318561" cy="3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9012" y="1329179"/>
            <a:ext cx="385459" cy="3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3"/>
          <p:cNvPicPr>
            <a:picLocks noChangeAspect="1" noChangeArrowheads="1"/>
          </p:cNvPicPr>
          <p:nvPr/>
        </p:nvPicPr>
        <p:blipFill rotWithShape="1">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t="27256" b="20884"/>
          <a:stretch/>
        </p:blipFill>
        <p:spPr bwMode="auto">
          <a:xfrm>
            <a:off x="7785732" y="6005825"/>
            <a:ext cx="841290" cy="34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21"/>
          <p:cNvPicPr>
            <a:picLocks noChangeAspect="1" noChangeArrowheads="1"/>
          </p:cNvPicPr>
          <p:nvPr/>
        </p:nvPicPr>
        <p:blipFill>
          <a:blip r:embed="rId9">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5999" y="2975147"/>
            <a:ext cx="620755" cy="62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876519" y="5163820"/>
            <a:ext cx="1932893" cy="12369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30"/>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66657" r="3492" b="50000"/>
          <a:stretch/>
        </p:blipFill>
        <p:spPr bwMode="auto">
          <a:xfrm>
            <a:off x="10245076" y="5477750"/>
            <a:ext cx="323162" cy="37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3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8273" y="5509212"/>
            <a:ext cx="318561" cy="3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3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2953" y="5472006"/>
            <a:ext cx="385459" cy="3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TextBox 124"/>
          <p:cNvSpPr txBox="1"/>
          <p:nvPr/>
        </p:nvSpPr>
        <p:spPr>
          <a:xfrm>
            <a:off x="10322551" y="5256621"/>
            <a:ext cx="939161"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Trust Account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27" name="Rectangle 126"/>
          <p:cNvSpPr/>
          <p:nvPr/>
        </p:nvSpPr>
        <p:spPr>
          <a:xfrm>
            <a:off x="10193868" y="1295400"/>
            <a:ext cx="1196529" cy="12369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10322551" y="1388201"/>
            <a:ext cx="939161" cy="161583"/>
          </a:xfrm>
          <a:prstGeom prst="rect">
            <a:avLst/>
          </a:prstGeom>
          <a:noFill/>
          <a:ln>
            <a:noFill/>
            <a:prstDash val="dash"/>
          </a:ln>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ACH Debit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pic>
        <p:nvPicPr>
          <p:cNvPr id="1058"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46283" y="1723597"/>
            <a:ext cx="564352" cy="5643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2" name="Picture 30"/>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66657" r="3492" b="50000"/>
          <a:stretch/>
        </p:blipFill>
        <p:spPr bwMode="auto">
          <a:xfrm>
            <a:off x="4799012" y="1905000"/>
            <a:ext cx="323162" cy="37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 name="Picture 3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5894" y="1973185"/>
            <a:ext cx="318561" cy="3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3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925" y="2355417"/>
            <a:ext cx="385459" cy="3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134"/>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05215" y="2372106"/>
            <a:ext cx="339069" cy="339156"/>
          </a:xfrm>
          <a:prstGeom prst="rect">
            <a:avLst/>
          </a:prstGeom>
        </p:spPr>
      </p:pic>
      <p:pic>
        <p:nvPicPr>
          <p:cNvPr id="139" name="Picture 3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4384" y="1539198"/>
            <a:ext cx="263274" cy="28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3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1667" y="3100142"/>
            <a:ext cx="318561" cy="3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140"/>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25723" y="3089844"/>
            <a:ext cx="339069" cy="339156"/>
          </a:xfrm>
          <a:prstGeom prst="rect">
            <a:avLst/>
          </a:prstGeom>
        </p:spPr>
      </p:pic>
      <p:pic>
        <p:nvPicPr>
          <p:cNvPr id="142" name="Picture 3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9012" y="4090742"/>
            <a:ext cx="318561" cy="3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Picture 151"/>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43068" y="4080444"/>
            <a:ext cx="339069" cy="339156"/>
          </a:xfrm>
          <a:prstGeom prst="rect">
            <a:avLst/>
          </a:prstGeom>
        </p:spPr>
      </p:pic>
      <p:pic>
        <p:nvPicPr>
          <p:cNvPr id="154" name="Picture 153"/>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56212" y="4994844"/>
            <a:ext cx="339069" cy="339156"/>
          </a:xfrm>
          <a:prstGeom prst="rect">
            <a:avLst/>
          </a:prstGeom>
        </p:spPr>
      </p:pic>
      <p:sp>
        <p:nvSpPr>
          <p:cNvPr id="155" name="TextBox 154"/>
          <p:cNvSpPr txBox="1"/>
          <p:nvPr/>
        </p:nvSpPr>
        <p:spPr>
          <a:xfrm>
            <a:off x="4646612" y="4953000"/>
            <a:ext cx="629040" cy="307777"/>
          </a:xfrm>
          <a:prstGeom prst="rect">
            <a:avLst/>
          </a:prstGeom>
          <a:noFill/>
        </p:spPr>
        <p:txBody>
          <a:bodyPr wrap="square" lIns="0" tIns="0" rIns="0" bIns="0" rtlCol="0" anchor="ctr">
            <a:spAutoFit/>
          </a:bodyPr>
          <a:lstStyle/>
          <a:p>
            <a:pPr algn="ctr"/>
            <a:r>
              <a:rPr lang="en-US" sz="1000" b="1" dirty="0">
                <a:solidFill>
                  <a:schemeClr val="tx1">
                    <a:lumMod val="85000"/>
                    <a:lumOff val="15000"/>
                  </a:schemeClr>
                </a:solidFill>
                <a:latin typeface="Arial" panose="020B0604020202020204" pitchFamily="34" charset="0"/>
                <a:cs typeface="Arial" panose="020B0604020202020204" pitchFamily="34" charset="0"/>
              </a:rPr>
              <a:t>ACH </a:t>
            </a:r>
            <a:br>
              <a:rPr lang="en-US" sz="1000" b="1" dirty="0">
                <a:solidFill>
                  <a:schemeClr val="tx1">
                    <a:lumMod val="85000"/>
                    <a:lumOff val="15000"/>
                  </a:schemeClr>
                </a:solidFill>
                <a:latin typeface="Arial" panose="020B0604020202020204" pitchFamily="34" charset="0"/>
                <a:cs typeface="Arial" panose="020B0604020202020204" pitchFamily="34" charset="0"/>
              </a:rPr>
            </a:br>
            <a:r>
              <a:rPr lang="en-US" sz="1000" b="1" dirty="0">
                <a:solidFill>
                  <a:schemeClr val="tx1">
                    <a:lumMod val="85000"/>
                    <a:lumOff val="15000"/>
                  </a:schemeClr>
                </a:solidFill>
                <a:latin typeface="Arial" panose="020B0604020202020204" pitchFamily="34" charset="0"/>
                <a:cs typeface="Arial" panose="020B0604020202020204" pitchFamily="34" charset="0"/>
              </a:rPr>
              <a:t>Debit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pic>
        <p:nvPicPr>
          <p:cNvPr id="156" name="Picture 3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6260" y="5201311"/>
            <a:ext cx="263274" cy="28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10371598" y="5909102"/>
            <a:ext cx="904414" cy="415498"/>
          </a:xfrm>
          <a:prstGeom prst="rect">
            <a:avLst/>
          </a:prstGeom>
        </p:spPr>
        <p:txBody>
          <a:bodyPr wrap="none">
            <a:spAutoFit/>
          </a:bodyPr>
          <a:lstStyle/>
          <a:p>
            <a:pPr algn="ctr"/>
            <a:r>
              <a:rPr lang="en-US" sz="1050" b="1" dirty="0" err="1">
                <a:solidFill>
                  <a:schemeClr val="tx1">
                    <a:lumMod val="85000"/>
                    <a:lumOff val="15000"/>
                  </a:schemeClr>
                </a:solidFill>
                <a:latin typeface="Arial" panose="020B0604020202020204" pitchFamily="34" charset="0"/>
                <a:cs typeface="Arial" panose="020B0604020202020204" pitchFamily="34" charset="0"/>
              </a:rPr>
              <a:t>FedWire</a:t>
            </a:r>
            <a:r>
              <a:rPr lang="en-US" sz="1050" b="1" dirty="0">
                <a:solidFill>
                  <a:schemeClr val="tx1">
                    <a:lumMod val="85000"/>
                    <a:lumOff val="15000"/>
                  </a:schemeClr>
                </a:solidFill>
                <a:latin typeface="Arial" panose="020B0604020202020204" pitchFamily="34" charset="0"/>
                <a:cs typeface="Arial" panose="020B0604020202020204" pitchFamily="34" charset="0"/>
              </a:rPr>
              <a:t/>
            </a:r>
            <a:br>
              <a:rPr lang="en-US" sz="1050" b="1" dirty="0">
                <a:solidFill>
                  <a:schemeClr val="tx1">
                    <a:lumMod val="85000"/>
                    <a:lumOff val="15000"/>
                  </a:schemeClr>
                </a:solidFill>
                <a:latin typeface="Arial" panose="020B0604020202020204" pitchFamily="34" charset="0"/>
                <a:cs typeface="Arial" panose="020B0604020202020204" pitchFamily="34" charset="0"/>
              </a:rPr>
            </a:br>
            <a:r>
              <a:rPr lang="en-US" sz="1050" b="1" dirty="0">
                <a:solidFill>
                  <a:schemeClr val="tx1">
                    <a:lumMod val="85000"/>
                    <a:lumOff val="15000"/>
                  </a:schemeClr>
                </a:solidFill>
                <a:latin typeface="Arial" panose="020B0604020202020204" pitchFamily="34" charset="0"/>
                <a:cs typeface="Arial" panose="020B0604020202020204" pitchFamily="34" charset="0"/>
              </a:rPr>
              <a:t>ACH Credit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57" name="TextBox 156"/>
          <p:cNvSpPr txBox="1"/>
          <p:nvPr/>
        </p:nvSpPr>
        <p:spPr>
          <a:xfrm>
            <a:off x="5139819" y="1371600"/>
            <a:ext cx="571855" cy="153888"/>
          </a:xfrm>
          <a:prstGeom prst="rect">
            <a:avLst/>
          </a:prstGeom>
          <a:noFill/>
        </p:spPr>
        <p:txBody>
          <a:bodyPr wrap="square" lIns="0" tIns="0" rIns="0" bIns="0" rtlCol="0" anchor="ctr">
            <a:spAutoFit/>
          </a:bodyPr>
          <a:lstStyle/>
          <a:p>
            <a:pPr algn="ctr"/>
            <a:r>
              <a:rPr lang="en-US" sz="1000" b="1" dirty="0">
                <a:solidFill>
                  <a:schemeClr val="tx1">
                    <a:lumMod val="85000"/>
                    <a:lumOff val="15000"/>
                  </a:schemeClr>
                </a:solidFill>
                <a:latin typeface="Arial" panose="020B0604020202020204" pitchFamily="34" charset="0"/>
                <a:cs typeface="Arial" panose="020B0604020202020204" pitchFamily="34" charset="0"/>
              </a:rPr>
              <a:t>ACH Debit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pic>
        <p:nvPicPr>
          <p:cNvPr id="166" name="Picture 3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048" y="6005115"/>
            <a:ext cx="263274" cy="28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7" name="TextBox 166"/>
          <p:cNvSpPr txBox="1"/>
          <p:nvPr/>
        </p:nvSpPr>
        <p:spPr>
          <a:xfrm>
            <a:off x="4663483" y="5837517"/>
            <a:ext cx="571855" cy="153888"/>
          </a:xfrm>
          <a:prstGeom prst="rect">
            <a:avLst/>
          </a:prstGeom>
          <a:noFill/>
        </p:spPr>
        <p:txBody>
          <a:bodyPr wrap="square" lIns="0" tIns="0" rIns="0" bIns="0" rtlCol="0" anchor="ctr">
            <a:spAutoFit/>
          </a:bodyPr>
          <a:lstStyle/>
          <a:p>
            <a:pPr algn="ctr"/>
            <a:r>
              <a:rPr lang="en-US" sz="1000" b="1" dirty="0">
                <a:solidFill>
                  <a:schemeClr val="tx1">
                    <a:lumMod val="85000"/>
                    <a:lumOff val="15000"/>
                  </a:schemeClr>
                </a:solidFill>
                <a:latin typeface="Arial" panose="020B0604020202020204" pitchFamily="34" charset="0"/>
                <a:cs typeface="Arial" panose="020B0604020202020204" pitchFamily="34" charset="0"/>
              </a:rPr>
              <a:t>ACH Debit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168" name="TextBox 167"/>
          <p:cNvSpPr txBox="1"/>
          <p:nvPr/>
        </p:nvSpPr>
        <p:spPr>
          <a:xfrm>
            <a:off x="4756142" y="6332644"/>
            <a:ext cx="939161" cy="161583"/>
          </a:xfrm>
          <a:prstGeom prst="rect">
            <a:avLst/>
          </a:prstGeom>
          <a:noFill/>
        </p:spPr>
        <p:txBody>
          <a:bodyPr wrap="square" lIns="0" tIns="0" rIns="0" bIns="0" rtlCol="0" anchor="ctr">
            <a:spAutoFit/>
          </a:bodyPr>
          <a:lstStyle/>
          <a:p>
            <a:pPr algn="ctr"/>
            <a:r>
              <a:rPr lang="en-US" sz="1050" b="1" dirty="0">
                <a:solidFill>
                  <a:schemeClr val="tx1">
                    <a:lumMod val="85000"/>
                    <a:lumOff val="15000"/>
                  </a:schemeClr>
                </a:solidFill>
                <a:latin typeface="Arial" panose="020B0604020202020204" pitchFamily="34" charset="0"/>
                <a:cs typeface="Arial" panose="020B0604020202020204" pitchFamily="34" charset="0"/>
              </a:rPr>
              <a:t>Trust Account</a:t>
            </a:r>
            <a:endParaRPr lang="en-US" sz="1050" b="1"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30" name="TextBox 29"/>
          <p:cNvSpPr txBox="1"/>
          <p:nvPr/>
        </p:nvSpPr>
        <p:spPr>
          <a:xfrm rot="10800000">
            <a:off x="6246788" y="762001"/>
            <a:ext cx="338554" cy="3135901"/>
          </a:xfrm>
          <a:prstGeom prst="rect">
            <a:avLst/>
          </a:prstGeom>
          <a:noFill/>
        </p:spPr>
        <p:txBody>
          <a:bodyPr vert="vert" wrap="square" rtlCol="0">
            <a:spAutoFit/>
          </a:bodyPr>
          <a:lstStyle/>
          <a:p>
            <a:pPr algn="ctr"/>
            <a:r>
              <a:rPr lang="en-US" sz="1000" b="1" spc="300" dirty="0">
                <a:solidFill>
                  <a:schemeClr val="accent1"/>
                </a:solidFill>
                <a:latin typeface="Arial" panose="020B0604020202020204" pitchFamily="34" charset="0"/>
                <a:cs typeface="Arial" panose="020B0604020202020204" pitchFamily="34" charset="0"/>
              </a:rPr>
              <a:t>ENABLED PRODUCTS/SERVICES</a:t>
            </a:r>
          </a:p>
        </p:txBody>
      </p:sp>
      <p:sp>
        <p:nvSpPr>
          <p:cNvPr id="169" name="TextBox 168"/>
          <p:cNvSpPr txBox="1"/>
          <p:nvPr/>
        </p:nvSpPr>
        <p:spPr>
          <a:xfrm rot="10800000">
            <a:off x="6246813" y="3810000"/>
            <a:ext cx="338554" cy="3135901"/>
          </a:xfrm>
          <a:prstGeom prst="rect">
            <a:avLst/>
          </a:prstGeom>
          <a:noFill/>
        </p:spPr>
        <p:txBody>
          <a:bodyPr vert="vert" wrap="square" rtlCol="0">
            <a:spAutoFit/>
          </a:bodyPr>
          <a:lstStyle/>
          <a:p>
            <a:pPr algn="ctr"/>
            <a:r>
              <a:rPr lang="en-US" sz="1000" b="1" spc="300" dirty="0">
                <a:solidFill>
                  <a:schemeClr val="tx1">
                    <a:lumMod val="50000"/>
                    <a:lumOff val="50000"/>
                  </a:schemeClr>
                </a:solidFill>
                <a:latin typeface="Arial" panose="020B0604020202020204" pitchFamily="34" charset="0"/>
                <a:cs typeface="Arial" panose="020B0604020202020204" pitchFamily="34" charset="0"/>
              </a:rPr>
              <a:t>FUTURE PRODUCTS/SERVICES</a:t>
            </a:r>
          </a:p>
        </p:txBody>
      </p:sp>
    </p:spTree>
    <p:extLst>
      <p:ext uri="{BB962C8B-B14F-4D97-AF65-F5344CB8AC3E}">
        <p14:creationId xmlns:p14="http://schemas.microsoft.com/office/powerpoint/2010/main" val="427713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SP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 Theme" id="{43D949AC-A431-8647-BAAF-ACE66E3EE322}" vid="{68CCB576-7007-7C47-9B8A-1DC56C9798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16251</TotalTime>
  <Words>5576</Words>
  <Application>Microsoft Office PowerPoint</Application>
  <PresentationFormat>Custom</PresentationFormat>
  <Paragraphs>996</Paragraphs>
  <Slides>42</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맑은 고딕</vt:lpstr>
      <vt:lpstr>Arial</vt:lpstr>
      <vt:lpstr>Calibri</vt:lpstr>
      <vt:lpstr>Century Gothic</vt:lpstr>
      <vt:lpstr>FontAwesome</vt:lpstr>
      <vt:lpstr>Helvetica</vt:lpstr>
      <vt:lpstr>Helvetica Light</vt:lpstr>
      <vt:lpstr>Raleway</vt:lpstr>
      <vt:lpstr>Raleway Medium</vt:lpstr>
      <vt:lpstr>Times New Roman</vt:lpstr>
      <vt:lpstr>Wingdings</vt:lpstr>
      <vt:lpstr>ヒラギノ角ゴ Pro W3</vt:lpstr>
      <vt:lpstr>USPS Theme</vt:lpstr>
      <vt:lpstr>AIM – Southern </vt:lpstr>
      <vt:lpstr>Agenda</vt:lpstr>
      <vt:lpstr>What is Informed Delivery?</vt:lpstr>
      <vt:lpstr>PowerPoint Presentation</vt:lpstr>
      <vt:lpstr>What Type of Data is Shared?</vt:lpstr>
      <vt:lpstr>How Can a Mailer Participate?</vt:lpstr>
      <vt:lpstr>PowerPoint Presentation</vt:lpstr>
      <vt:lpstr>PowerPoint Presentation</vt:lpstr>
      <vt:lpstr>BEFORE</vt:lpstr>
      <vt:lpstr>Why EPS?</vt:lpstr>
      <vt:lpstr>PowerPoint Presentation</vt:lpstr>
      <vt:lpstr>PowerPoint Presentation</vt:lpstr>
      <vt:lpstr>PowerPoint Presentation</vt:lpstr>
      <vt:lpstr>PowerPoint Presentation</vt:lpstr>
      <vt:lpstr>Customer Dashboard</vt:lpstr>
      <vt:lpstr>Standard Reports</vt:lpstr>
      <vt:lpstr>PowerPoint Presentation</vt:lpstr>
      <vt:lpstr>PowerPoint Presentation</vt:lpstr>
      <vt:lpstr>PowerPoint Presentation</vt:lpstr>
      <vt:lpstr>PowerPoint Presentation</vt:lpstr>
      <vt:lpstr>Move Update Standard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eInduction provides flexibility and supports mailers using special preparations/processes. Mailer transported volume is eligible for eInduction   </vt:lpstr>
      <vt:lpstr>eInduction uses mailing data, not manual checks or verifications to confirm mail quality</vt:lpstr>
      <vt:lpstr>PowerPoint Presentation</vt:lpstr>
      <vt:lpstr>PowerPoint Presentation</vt:lpstr>
      <vt:lpstr>Seamless Acceptance measures the quality of a mail preparer’s process over a calendar month to identify trends in mail quality issues rather than isolated poor quality incidents  </vt:lpstr>
      <vt:lpstr>Seamless Acceptance uses data from electronic Documentation (eDoc), manual sampling, and from Mail Processing Equipment (MPE) scans to confirm mailpieces have been paid for, were properly addressed, and were prepared properly.</vt:lpstr>
      <vt:lpstr>PowerPoint Presentation</vt:lpstr>
      <vt:lpstr>USPS performs two types of sampling – Sampling &amp; Nesting. </vt:lpstr>
      <vt:lpstr>Overview</vt:lpstr>
      <vt:lpstr>PowerPoint Presentation</vt:lpstr>
    </vt:vector>
  </TitlesOfParts>
  <Company>US Postal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Package Platform Redesign</dc:title>
  <dc:creator>Authorized User</dc:creator>
  <cp:lastModifiedBy>rental2</cp:lastModifiedBy>
  <cp:revision>319</cp:revision>
  <cp:lastPrinted>2018-01-10T16:04:08Z</cp:lastPrinted>
  <dcterms:created xsi:type="dcterms:W3CDTF">2017-10-25T20:54:30Z</dcterms:created>
  <dcterms:modified xsi:type="dcterms:W3CDTF">2018-04-17T14:11:03Z</dcterms:modified>
</cp:coreProperties>
</file>